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CF6"/>
    <a:srgbClr val="5583E3"/>
    <a:srgbClr val="E2E2E2"/>
    <a:srgbClr val="CDCDCD"/>
    <a:srgbClr val="4F4F4F"/>
    <a:srgbClr val="686868"/>
    <a:srgbClr val="797979"/>
    <a:srgbClr val="828282"/>
    <a:srgbClr val="B2B2B2"/>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814" autoAdjust="0"/>
    <p:restoredTop sz="94660"/>
  </p:normalViewPr>
  <p:slideViewPr>
    <p:cSldViewPr>
      <p:cViewPr>
        <p:scale>
          <a:sx n="66" d="100"/>
          <a:sy n="66" d="100"/>
        </p:scale>
        <p:origin x="976" y="-1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200" b="1" i="0">
                <a:solidFill>
                  <a:srgbClr val="181818"/>
                </a:solidFill>
                <a:latin typeface="AvenirNext LT Pro Bold"/>
                <a:cs typeface="AvenirNext LT Pro Bold"/>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1" i="0">
                <a:solidFill>
                  <a:srgbClr val="171717"/>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p:txBody>
          <a:bodyPr lIns="0" tIns="0" rIns="0" bIns="0"/>
          <a:lstStyle>
            <a:lvl1pPr>
              <a:defRPr sz="900" b="0" i="0">
                <a:solidFill>
                  <a:srgbClr val="181818"/>
                </a:solidFill>
                <a:latin typeface="Calibri"/>
                <a:cs typeface="Calibri"/>
              </a:defRPr>
            </a:lvl1pPr>
          </a:lstStyle>
          <a:p>
            <a:pPr marL="38100">
              <a:lnSpc>
                <a:spcPts val="955"/>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181818"/>
                </a:solidFill>
                <a:latin typeface="AvenirNext LT Pro Bold"/>
                <a:cs typeface="AvenirNext LT Pro Bold"/>
              </a:defRPr>
            </a:lvl1pPr>
          </a:lstStyle>
          <a:p>
            <a:endParaRPr/>
          </a:p>
        </p:txBody>
      </p:sp>
      <p:sp>
        <p:nvSpPr>
          <p:cNvPr id="3" name="Holder 3"/>
          <p:cNvSpPr>
            <a:spLocks noGrp="1"/>
          </p:cNvSpPr>
          <p:nvPr>
            <p:ph type="body" idx="1"/>
          </p:nvPr>
        </p:nvSpPr>
        <p:spPr/>
        <p:txBody>
          <a:bodyPr lIns="0" tIns="0" rIns="0" bIns="0"/>
          <a:lstStyle>
            <a:lvl1pPr>
              <a:defRPr sz="1800" b="1" i="0">
                <a:solidFill>
                  <a:srgbClr val="171717"/>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p:txBody>
          <a:bodyPr lIns="0" tIns="0" rIns="0" bIns="0"/>
          <a:lstStyle>
            <a:lvl1pPr>
              <a:defRPr sz="900" b="0" i="0">
                <a:solidFill>
                  <a:srgbClr val="181818"/>
                </a:solidFill>
                <a:latin typeface="Calibri"/>
                <a:cs typeface="Calibri"/>
              </a:defRPr>
            </a:lvl1pPr>
          </a:lstStyle>
          <a:p>
            <a:pPr marL="38100">
              <a:lnSpc>
                <a:spcPts val="95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181818"/>
                </a:solidFill>
                <a:latin typeface="AvenirNext LT Pro Bold"/>
                <a:cs typeface="AvenirNext LT Pro Bold"/>
              </a:defRPr>
            </a:lvl1pPr>
          </a:lstStyle>
          <a:p>
            <a:endParaRPr/>
          </a:p>
        </p:txBody>
      </p:sp>
      <p:sp>
        <p:nvSpPr>
          <p:cNvPr id="3" name="Holder 3"/>
          <p:cNvSpPr>
            <a:spLocks noGrp="1"/>
          </p:cNvSpPr>
          <p:nvPr>
            <p:ph sz="half" idx="2"/>
          </p:nvPr>
        </p:nvSpPr>
        <p:spPr>
          <a:xfrm>
            <a:off x="1375946" y="1869648"/>
            <a:ext cx="3560445" cy="4338955"/>
          </a:xfrm>
          <a:prstGeom prst="rect">
            <a:avLst/>
          </a:prstGeom>
        </p:spPr>
        <p:txBody>
          <a:bodyPr wrap="square" lIns="0" tIns="0" rIns="0" bIns="0">
            <a:spAutoFit/>
          </a:bodyPr>
          <a:lstStyle>
            <a:lvl1pPr>
              <a:defRPr sz="1600" b="0" i="0">
                <a:solidFill>
                  <a:srgbClr val="171717"/>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7" name="Holder 7"/>
          <p:cNvSpPr>
            <a:spLocks noGrp="1"/>
          </p:cNvSpPr>
          <p:nvPr>
            <p:ph type="sldNum" sz="quarter" idx="7"/>
          </p:nvPr>
        </p:nvSpPr>
        <p:spPr/>
        <p:txBody>
          <a:bodyPr lIns="0" tIns="0" rIns="0" bIns="0"/>
          <a:lstStyle>
            <a:lvl1pPr>
              <a:defRPr sz="900" b="0" i="0">
                <a:solidFill>
                  <a:srgbClr val="181818"/>
                </a:solidFill>
                <a:latin typeface="Calibri"/>
                <a:cs typeface="Calibri"/>
              </a:defRPr>
            </a:lvl1pPr>
          </a:lstStyle>
          <a:p>
            <a:pPr marL="38100">
              <a:lnSpc>
                <a:spcPts val="95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0505" y="643890"/>
            <a:ext cx="10424921" cy="6098285"/>
          </a:xfrm>
          <a:prstGeom prst="rect">
            <a:avLst/>
          </a:prstGeom>
        </p:spPr>
      </p:pic>
      <p:sp>
        <p:nvSpPr>
          <p:cNvPr id="2" name="Holder 2"/>
          <p:cNvSpPr>
            <a:spLocks noGrp="1"/>
          </p:cNvSpPr>
          <p:nvPr>
            <p:ph type="title"/>
          </p:nvPr>
        </p:nvSpPr>
        <p:spPr/>
        <p:txBody>
          <a:bodyPr lIns="0" tIns="0" rIns="0" bIns="0"/>
          <a:lstStyle>
            <a:lvl1pPr>
              <a:defRPr sz="2200" b="1" i="0">
                <a:solidFill>
                  <a:srgbClr val="181818"/>
                </a:solidFill>
                <a:latin typeface="AvenirNext LT Pro Bold"/>
                <a:cs typeface="AvenirNext LT Pro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5" name="Holder 5"/>
          <p:cNvSpPr>
            <a:spLocks noGrp="1"/>
          </p:cNvSpPr>
          <p:nvPr>
            <p:ph type="sldNum" sz="quarter" idx="7"/>
          </p:nvPr>
        </p:nvSpPr>
        <p:spPr/>
        <p:txBody>
          <a:bodyPr lIns="0" tIns="0" rIns="0" bIns="0"/>
          <a:lstStyle>
            <a:lvl1pPr>
              <a:defRPr sz="900" b="0" i="0">
                <a:solidFill>
                  <a:srgbClr val="181818"/>
                </a:solidFill>
                <a:latin typeface="Calibri"/>
                <a:cs typeface="Calibri"/>
              </a:defRPr>
            </a:lvl1pPr>
          </a:lstStyle>
          <a:p>
            <a:pPr marL="38100">
              <a:lnSpc>
                <a:spcPts val="95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4" name="Holder 4"/>
          <p:cNvSpPr>
            <a:spLocks noGrp="1"/>
          </p:cNvSpPr>
          <p:nvPr>
            <p:ph type="sldNum" sz="quarter" idx="7"/>
          </p:nvPr>
        </p:nvSpPr>
        <p:spPr/>
        <p:txBody>
          <a:bodyPr lIns="0" tIns="0" rIns="0" bIns="0"/>
          <a:lstStyle>
            <a:lvl1pPr>
              <a:defRPr sz="900" b="0" i="0">
                <a:solidFill>
                  <a:srgbClr val="181818"/>
                </a:solidFill>
                <a:latin typeface="Calibri"/>
                <a:cs typeface="Calibri"/>
              </a:defRPr>
            </a:lvl1pPr>
          </a:lstStyle>
          <a:p>
            <a:pPr marL="38100">
              <a:lnSpc>
                <a:spcPts val="955"/>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058400" y="6281928"/>
            <a:ext cx="1738121" cy="157733"/>
          </a:xfrm>
          <a:prstGeom prst="rect">
            <a:avLst/>
          </a:prstGeom>
        </p:spPr>
      </p:pic>
      <p:sp>
        <p:nvSpPr>
          <p:cNvPr id="2" name="Holder 2"/>
          <p:cNvSpPr>
            <a:spLocks noGrp="1"/>
          </p:cNvSpPr>
          <p:nvPr>
            <p:ph type="title"/>
          </p:nvPr>
        </p:nvSpPr>
        <p:spPr>
          <a:xfrm>
            <a:off x="452503" y="394916"/>
            <a:ext cx="5047615" cy="361315"/>
          </a:xfrm>
          <a:prstGeom prst="rect">
            <a:avLst/>
          </a:prstGeom>
        </p:spPr>
        <p:txBody>
          <a:bodyPr wrap="square" lIns="0" tIns="0" rIns="0" bIns="0">
            <a:spAutoFit/>
          </a:bodyPr>
          <a:lstStyle>
            <a:lvl1pPr>
              <a:defRPr sz="2200" b="1" i="0">
                <a:solidFill>
                  <a:srgbClr val="181818"/>
                </a:solidFill>
                <a:latin typeface="AvenirNext LT Pro Bold"/>
                <a:cs typeface="AvenirNext LT Pro Bold"/>
              </a:defRPr>
            </a:lvl1pPr>
          </a:lstStyle>
          <a:p>
            <a:endParaRPr/>
          </a:p>
        </p:txBody>
      </p:sp>
      <p:sp>
        <p:nvSpPr>
          <p:cNvPr id="3" name="Holder 3"/>
          <p:cNvSpPr>
            <a:spLocks noGrp="1"/>
          </p:cNvSpPr>
          <p:nvPr>
            <p:ph type="body" idx="1"/>
          </p:nvPr>
        </p:nvSpPr>
        <p:spPr>
          <a:xfrm>
            <a:off x="452234" y="1031500"/>
            <a:ext cx="11287531" cy="2404110"/>
          </a:xfrm>
          <a:prstGeom prst="rect">
            <a:avLst/>
          </a:prstGeom>
        </p:spPr>
        <p:txBody>
          <a:bodyPr wrap="square" lIns="0" tIns="0" rIns="0" bIns="0">
            <a:spAutoFit/>
          </a:bodyPr>
          <a:lstStyle>
            <a:lvl1pPr>
              <a:defRPr sz="1800" b="1" i="0">
                <a:solidFill>
                  <a:srgbClr val="171717"/>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8/25/2025</a:t>
            </a:fld>
            <a:endParaRPr lang="en-US"/>
          </a:p>
        </p:txBody>
      </p:sp>
      <p:sp>
        <p:nvSpPr>
          <p:cNvPr id="6" name="Holder 6"/>
          <p:cNvSpPr>
            <a:spLocks noGrp="1"/>
          </p:cNvSpPr>
          <p:nvPr>
            <p:ph type="sldNum" sz="quarter" idx="7"/>
          </p:nvPr>
        </p:nvSpPr>
        <p:spPr>
          <a:xfrm>
            <a:off x="436200" y="6277336"/>
            <a:ext cx="208915" cy="161289"/>
          </a:xfrm>
          <a:prstGeom prst="rect">
            <a:avLst/>
          </a:prstGeom>
        </p:spPr>
        <p:txBody>
          <a:bodyPr wrap="square" lIns="0" tIns="0" rIns="0" bIns="0">
            <a:spAutoFit/>
          </a:bodyPr>
          <a:lstStyle>
            <a:lvl1pPr>
              <a:defRPr sz="900" b="0" i="0">
                <a:solidFill>
                  <a:srgbClr val="181818"/>
                </a:solidFill>
                <a:latin typeface="Calibri"/>
                <a:cs typeface="Calibri"/>
              </a:defRPr>
            </a:lvl1pPr>
          </a:lstStyle>
          <a:p>
            <a:pPr marL="38100">
              <a:lnSpc>
                <a:spcPts val="95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jpg"/><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hyperlink" Target="mailto:TorontoWest@metrolinx.com" TargetMode="Externa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B7DD79"/>
          </a:solidFill>
        </p:spPr>
        <p:txBody>
          <a:bodyPr wrap="square" lIns="0" tIns="0" rIns="0" bIns="0" rtlCol="0"/>
          <a:lstStyle/>
          <a:p>
            <a:endParaRPr/>
          </a:p>
        </p:txBody>
      </p:sp>
      <p:pic>
        <p:nvPicPr>
          <p:cNvPr id="3" name="object 3"/>
          <p:cNvPicPr/>
          <p:nvPr/>
        </p:nvPicPr>
        <p:blipFill>
          <a:blip r:embed="rId2" cstate="print"/>
          <a:stretch>
            <a:fillRect/>
          </a:stretch>
        </p:blipFill>
        <p:spPr>
          <a:xfrm>
            <a:off x="470154" y="6329934"/>
            <a:ext cx="2217419" cy="201929"/>
          </a:xfrm>
          <a:prstGeom prst="rect">
            <a:avLst/>
          </a:prstGeom>
        </p:spPr>
      </p:pic>
      <p:sp>
        <p:nvSpPr>
          <p:cNvPr id="4" name="object 4"/>
          <p:cNvSpPr/>
          <p:nvPr/>
        </p:nvSpPr>
        <p:spPr>
          <a:xfrm>
            <a:off x="304800" y="468685"/>
            <a:ext cx="3352800" cy="558832"/>
          </a:xfrm>
          <a:custGeom>
            <a:avLst/>
            <a:gdLst/>
            <a:ahLst/>
            <a:cxnLst/>
            <a:rect l="l" t="t" r="r" b="b"/>
            <a:pathLst>
              <a:path w="3044190" h="597535">
                <a:moveTo>
                  <a:pt x="2745486" y="0"/>
                </a:moveTo>
                <a:lnTo>
                  <a:pt x="298704" y="0"/>
                </a:lnTo>
                <a:lnTo>
                  <a:pt x="250251" y="3909"/>
                </a:lnTo>
                <a:lnTo>
                  <a:pt x="204289" y="15227"/>
                </a:lnTo>
                <a:lnTo>
                  <a:pt x="161430" y="33340"/>
                </a:lnTo>
                <a:lnTo>
                  <a:pt x="122291" y="57631"/>
                </a:lnTo>
                <a:lnTo>
                  <a:pt x="87487" y="87487"/>
                </a:lnTo>
                <a:lnTo>
                  <a:pt x="57631" y="122291"/>
                </a:lnTo>
                <a:lnTo>
                  <a:pt x="33340" y="161430"/>
                </a:lnTo>
                <a:lnTo>
                  <a:pt x="15227" y="204289"/>
                </a:lnTo>
                <a:lnTo>
                  <a:pt x="3909" y="250251"/>
                </a:lnTo>
                <a:lnTo>
                  <a:pt x="0" y="298703"/>
                </a:lnTo>
                <a:lnTo>
                  <a:pt x="3909" y="347156"/>
                </a:lnTo>
                <a:lnTo>
                  <a:pt x="15227" y="393118"/>
                </a:lnTo>
                <a:lnTo>
                  <a:pt x="33340" y="435977"/>
                </a:lnTo>
                <a:lnTo>
                  <a:pt x="57631" y="475116"/>
                </a:lnTo>
                <a:lnTo>
                  <a:pt x="87487" y="509920"/>
                </a:lnTo>
                <a:lnTo>
                  <a:pt x="122291" y="539776"/>
                </a:lnTo>
                <a:lnTo>
                  <a:pt x="161430" y="564067"/>
                </a:lnTo>
                <a:lnTo>
                  <a:pt x="204289" y="582180"/>
                </a:lnTo>
                <a:lnTo>
                  <a:pt x="250251" y="593498"/>
                </a:lnTo>
                <a:lnTo>
                  <a:pt x="298704" y="597407"/>
                </a:lnTo>
                <a:lnTo>
                  <a:pt x="2745486" y="597407"/>
                </a:lnTo>
                <a:lnTo>
                  <a:pt x="2793938" y="593498"/>
                </a:lnTo>
                <a:lnTo>
                  <a:pt x="2839900" y="582180"/>
                </a:lnTo>
                <a:lnTo>
                  <a:pt x="2882759" y="564067"/>
                </a:lnTo>
                <a:lnTo>
                  <a:pt x="2921898" y="539776"/>
                </a:lnTo>
                <a:lnTo>
                  <a:pt x="2956702" y="509920"/>
                </a:lnTo>
                <a:lnTo>
                  <a:pt x="2986558" y="475116"/>
                </a:lnTo>
                <a:lnTo>
                  <a:pt x="3010849" y="435977"/>
                </a:lnTo>
                <a:lnTo>
                  <a:pt x="3028962" y="393118"/>
                </a:lnTo>
                <a:lnTo>
                  <a:pt x="3040280" y="347156"/>
                </a:lnTo>
                <a:lnTo>
                  <a:pt x="3044190" y="298703"/>
                </a:lnTo>
                <a:lnTo>
                  <a:pt x="3040280" y="250251"/>
                </a:lnTo>
                <a:lnTo>
                  <a:pt x="3028962" y="204289"/>
                </a:lnTo>
                <a:lnTo>
                  <a:pt x="3010849" y="161430"/>
                </a:lnTo>
                <a:lnTo>
                  <a:pt x="2986558" y="122291"/>
                </a:lnTo>
                <a:lnTo>
                  <a:pt x="2956702" y="87487"/>
                </a:lnTo>
                <a:lnTo>
                  <a:pt x="2921898" y="57631"/>
                </a:lnTo>
                <a:lnTo>
                  <a:pt x="2882759" y="33340"/>
                </a:lnTo>
                <a:lnTo>
                  <a:pt x="2839900" y="15227"/>
                </a:lnTo>
                <a:lnTo>
                  <a:pt x="2793938" y="3909"/>
                </a:lnTo>
                <a:lnTo>
                  <a:pt x="2745486" y="0"/>
                </a:lnTo>
                <a:close/>
              </a:path>
            </a:pathLst>
          </a:custGeom>
          <a:solidFill>
            <a:srgbClr val="CC5499"/>
          </a:solidFill>
        </p:spPr>
        <p:txBody>
          <a:bodyPr wrap="square" lIns="0" tIns="0" rIns="0" bIns="0" rtlCol="0"/>
          <a:lstStyle/>
          <a:p>
            <a:endParaRPr/>
          </a:p>
        </p:txBody>
      </p:sp>
      <p:sp>
        <p:nvSpPr>
          <p:cNvPr id="5" name="object 5"/>
          <p:cNvSpPr txBox="1"/>
          <p:nvPr/>
        </p:nvSpPr>
        <p:spPr>
          <a:xfrm>
            <a:off x="470154" y="508789"/>
            <a:ext cx="3568446" cy="443711"/>
          </a:xfrm>
          <a:prstGeom prst="rect">
            <a:avLst/>
          </a:prstGeom>
        </p:spPr>
        <p:txBody>
          <a:bodyPr vert="horz" wrap="square" lIns="0" tIns="12700" rIns="0" bIns="0" rtlCol="0">
            <a:spAutoFit/>
          </a:bodyPr>
          <a:lstStyle/>
          <a:p>
            <a:pPr marL="12700" rtl="0">
              <a:lnSpc>
                <a:spcPct val="100000"/>
              </a:lnSpc>
              <a:spcBef>
                <a:spcPts val="100"/>
              </a:spcBef>
            </a:pPr>
            <a:r>
              <a:rPr lang="fr-ca" sz="2800" b="0" i="0" u="none" baseline="0" dirty="0">
                <a:solidFill>
                  <a:srgbClr val="FFFFFF"/>
                </a:solidFill>
                <a:latin typeface="AvenirNext LT Pro Regular"/>
                <a:ea typeface="AvenirNext LT Pro Regular"/>
                <a:cs typeface="AvenirNext LT Pro Regular"/>
              </a:rPr>
              <a:t>Expansion de GO</a:t>
            </a:r>
            <a:endParaRPr sz="2800" dirty="0">
              <a:latin typeface="AvenirNext LT Pro Regular"/>
              <a:cs typeface="AvenirNext LT Pro Regular"/>
            </a:endParaRPr>
          </a:p>
        </p:txBody>
      </p:sp>
      <p:sp>
        <p:nvSpPr>
          <p:cNvPr id="6" name="object 6"/>
          <p:cNvSpPr txBox="1">
            <a:spLocks noGrp="1"/>
          </p:cNvSpPr>
          <p:nvPr>
            <p:ph type="title"/>
          </p:nvPr>
        </p:nvSpPr>
        <p:spPr>
          <a:xfrm>
            <a:off x="406400" y="1353654"/>
            <a:ext cx="9042400" cy="2037714"/>
          </a:xfrm>
          <a:prstGeom prst="rect">
            <a:avLst/>
          </a:prstGeom>
        </p:spPr>
        <p:txBody>
          <a:bodyPr vert="horz" wrap="square" lIns="0" tIns="12065" rIns="0" bIns="0" rtlCol="0">
            <a:spAutoFit/>
          </a:bodyPr>
          <a:lstStyle/>
          <a:p>
            <a:pPr marL="12700" marR="5080" algn="l" rtl="0">
              <a:lnSpc>
                <a:spcPct val="100000"/>
              </a:lnSpc>
              <a:spcBef>
                <a:spcPts val="95"/>
              </a:spcBef>
            </a:pPr>
            <a:r>
              <a:rPr lang="fr-ca" sz="4400" b="1" i="0" u="none" baseline="0" dirty="0">
                <a:solidFill>
                  <a:srgbClr val="090909"/>
                </a:solidFill>
              </a:rPr>
              <a:t>Dernières nouvelles de la communauté de </a:t>
            </a:r>
            <a:r>
              <a:rPr lang="fr-ca" sz="4400" b="1" i="0" u="none" baseline="0" dirty="0" err="1">
                <a:solidFill>
                  <a:srgbClr val="090909"/>
                </a:solidFill>
              </a:rPr>
              <a:t>Metrolinx</a:t>
            </a:r>
            <a:r>
              <a:rPr lang="fr-ca" sz="4400" b="1" i="0" u="none" baseline="0" dirty="0">
                <a:solidFill>
                  <a:srgbClr val="090909"/>
                </a:solidFill>
              </a:rPr>
              <a:t> : Projet de double voie de Barrie</a:t>
            </a:r>
            <a:endParaRPr sz="4400" dirty="0"/>
          </a:p>
        </p:txBody>
      </p:sp>
      <p:sp>
        <p:nvSpPr>
          <p:cNvPr id="7" name="object 7"/>
          <p:cNvSpPr txBox="1"/>
          <p:nvPr/>
        </p:nvSpPr>
        <p:spPr>
          <a:xfrm>
            <a:off x="406400" y="4517857"/>
            <a:ext cx="8204200" cy="1377941"/>
          </a:xfrm>
          <a:prstGeom prst="rect">
            <a:avLst/>
          </a:prstGeom>
        </p:spPr>
        <p:txBody>
          <a:bodyPr vert="horz" wrap="square" lIns="0" tIns="302895" rIns="0" bIns="0" rtlCol="0">
            <a:spAutoFit/>
          </a:bodyPr>
          <a:lstStyle/>
          <a:p>
            <a:pPr marL="12700" rtl="0">
              <a:lnSpc>
                <a:spcPct val="100000"/>
              </a:lnSpc>
              <a:spcBef>
                <a:spcPts val="2385"/>
              </a:spcBef>
            </a:pPr>
            <a:r>
              <a:rPr lang="fr-ca" sz="3600" b="1" i="0" u="none" baseline="0">
                <a:solidFill>
                  <a:srgbClr val="090909"/>
                </a:solidFill>
                <a:latin typeface="AvenirNext LT Pro Bold"/>
                <a:ea typeface="AvenirNext LT Pro Bold"/>
                <a:cs typeface="AvenirNext LT Pro Bold"/>
              </a:rPr>
              <a:t>Ville de Toronto</a:t>
            </a:r>
            <a:endParaRPr sz="3600" dirty="0">
              <a:latin typeface="AvenirNext LT Pro Bold"/>
              <a:cs typeface="AvenirNext LT Pro Bold"/>
            </a:endParaRPr>
          </a:p>
          <a:p>
            <a:pPr marL="64769" rtl="0">
              <a:lnSpc>
                <a:spcPct val="100000"/>
              </a:lnSpc>
              <a:spcBef>
                <a:spcPts val="1400"/>
              </a:spcBef>
            </a:pPr>
            <a:r>
              <a:rPr lang="fr-ca" sz="2200" b="0" i="0" u="none" baseline="0">
                <a:solidFill>
                  <a:srgbClr val="181818"/>
                </a:solidFill>
                <a:latin typeface="AvenirNext LT Pro Regular"/>
                <a:ea typeface="AvenirNext LT Pro Regular"/>
                <a:cs typeface="AvenirNext LT Pro Regular"/>
              </a:rPr>
              <a:t>Le 28 novembre 2023</a:t>
            </a:r>
            <a:endParaRPr sz="2200" dirty="0">
              <a:latin typeface="AvenirNext LT Pro Regular"/>
              <a:cs typeface="AvenirNext LT Pro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Zone 2 : Davenport à St. Clair </a:t>
            </a:r>
            <a:r>
              <a:rPr lang="fr-ca" dirty="0"/>
              <a:t>W.</a:t>
            </a:r>
            <a:endParaRPr lang="fr-ca" b="1" i="0" u="none" baseline="0" dirty="0"/>
          </a:p>
        </p:txBody>
      </p:sp>
      <p:grpSp>
        <p:nvGrpSpPr>
          <p:cNvPr id="3" name="object 3"/>
          <p:cNvGrpSpPr/>
          <p:nvPr/>
        </p:nvGrpSpPr>
        <p:grpSpPr>
          <a:xfrm>
            <a:off x="5838253" y="518541"/>
            <a:ext cx="5913120" cy="2700020"/>
            <a:chOff x="5838253" y="518541"/>
            <a:chExt cx="5913120" cy="2700020"/>
          </a:xfrm>
        </p:grpSpPr>
        <p:sp>
          <p:nvSpPr>
            <p:cNvPr id="4" name="object 4"/>
            <p:cNvSpPr/>
            <p:nvPr/>
          </p:nvSpPr>
          <p:spPr>
            <a:xfrm>
              <a:off x="5888735" y="912876"/>
              <a:ext cx="5812155" cy="2254885"/>
            </a:xfrm>
            <a:custGeom>
              <a:avLst/>
              <a:gdLst/>
              <a:ahLst/>
              <a:cxnLst/>
              <a:rect l="l" t="t" r="r" b="b"/>
              <a:pathLst>
                <a:path w="5812155" h="2254885">
                  <a:moveTo>
                    <a:pt x="0" y="0"/>
                  </a:moveTo>
                  <a:lnTo>
                    <a:pt x="5811773" y="0"/>
                  </a:lnTo>
                  <a:lnTo>
                    <a:pt x="5811773" y="2254757"/>
                  </a:lnTo>
                  <a:lnTo>
                    <a:pt x="0" y="2254757"/>
                  </a:lnTo>
                  <a:lnTo>
                    <a:pt x="0" y="0"/>
                  </a:lnTo>
                  <a:close/>
                </a:path>
              </a:pathLst>
            </a:custGeom>
            <a:ln w="100520">
              <a:solidFill>
                <a:srgbClr val="B6DD78"/>
              </a:solidFill>
            </a:ln>
          </p:spPr>
          <p:txBody>
            <a:bodyPr wrap="square" lIns="0" tIns="0" rIns="0" bIns="0" rtlCol="0"/>
            <a:lstStyle/>
            <a:p>
              <a:endParaRPr/>
            </a:p>
          </p:txBody>
        </p:sp>
        <p:sp>
          <p:nvSpPr>
            <p:cNvPr id="5" name="object 5"/>
            <p:cNvSpPr/>
            <p:nvPr/>
          </p:nvSpPr>
          <p:spPr>
            <a:xfrm>
              <a:off x="5871590" y="518541"/>
              <a:ext cx="5847080" cy="789940"/>
            </a:xfrm>
            <a:custGeom>
              <a:avLst/>
              <a:gdLst/>
              <a:ahLst/>
              <a:cxnLst/>
              <a:rect l="l" t="t" r="r" b="b"/>
              <a:pathLst>
                <a:path w="5847080" h="789940">
                  <a:moveTo>
                    <a:pt x="5846826" y="0"/>
                  </a:moveTo>
                  <a:lnTo>
                    <a:pt x="0" y="0"/>
                  </a:lnTo>
                  <a:lnTo>
                    <a:pt x="0" y="789432"/>
                  </a:lnTo>
                  <a:lnTo>
                    <a:pt x="5846826" y="789432"/>
                  </a:lnTo>
                  <a:lnTo>
                    <a:pt x="5846826" y="0"/>
                  </a:lnTo>
                  <a:close/>
                </a:path>
              </a:pathLst>
            </a:custGeom>
            <a:solidFill>
              <a:srgbClr val="B6DD78"/>
            </a:solidFill>
          </p:spPr>
          <p:txBody>
            <a:bodyPr wrap="square" lIns="0" tIns="0" rIns="0" bIns="0" rtlCol="0"/>
            <a:lstStyle/>
            <a:p>
              <a:endParaRPr/>
            </a:p>
          </p:txBody>
        </p:sp>
      </p:grpSp>
      <p:sp>
        <p:nvSpPr>
          <p:cNvPr id="6" name="object 6"/>
          <p:cNvSpPr txBox="1"/>
          <p:nvPr/>
        </p:nvSpPr>
        <p:spPr>
          <a:xfrm>
            <a:off x="5871590" y="518541"/>
            <a:ext cx="5847080" cy="535403"/>
          </a:xfrm>
          <a:prstGeom prst="rect">
            <a:avLst/>
          </a:prstGeom>
          <a:ln w="57150">
            <a:solidFill>
              <a:srgbClr val="B7DD79"/>
            </a:solidFill>
          </a:ln>
        </p:spPr>
        <p:txBody>
          <a:bodyPr vert="horz" wrap="square" lIns="0" tIns="225425" rIns="0" bIns="0" rtlCol="0">
            <a:spAutoFit/>
          </a:bodyPr>
          <a:lstStyle/>
          <a:p>
            <a:pPr algn="ctr" rtl="0">
              <a:lnSpc>
                <a:spcPct val="100000"/>
              </a:lnSpc>
              <a:spcBef>
                <a:spcPts val="1775"/>
              </a:spcBef>
            </a:pPr>
            <a:r>
              <a:rPr lang="fr-ca" sz="2000" b="1" i="0" u="none" baseline="0">
                <a:solidFill>
                  <a:srgbClr val="181818"/>
                </a:solidFill>
                <a:latin typeface="Calibri"/>
                <a:ea typeface="Calibri"/>
                <a:cs typeface="Calibri"/>
              </a:rPr>
              <a:t>Travaux prévus :</a:t>
            </a:r>
            <a:endParaRPr sz="2000">
              <a:latin typeface="Calibri"/>
              <a:cs typeface="Calibri"/>
            </a:endParaRPr>
          </a:p>
        </p:txBody>
      </p:sp>
      <p:sp>
        <p:nvSpPr>
          <p:cNvPr id="7" name="object 7"/>
          <p:cNvSpPr txBox="1"/>
          <p:nvPr/>
        </p:nvSpPr>
        <p:spPr>
          <a:xfrm>
            <a:off x="6066267" y="1430988"/>
            <a:ext cx="5519243" cy="1376659"/>
          </a:xfrm>
          <a:prstGeom prst="rect">
            <a:avLst/>
          </a:prstGeom>
        </p:spPr>
        <p:txBody>
          <a:bodyPr vert="horz" wrap="square" lIns="0" tIns="75565" rIns="0" bIns="0" rtlCol="0">
            <a:spAutoFit/>
          </a:bodyPr>
          <a:lstStyle/>
          <a:p>
            <a:pPr marL="295910" indent="-283210" rtl="0">
              <a:lnSpc>
                <a:spcPct val="100000"/>
              </a:lnSpc>
              <a:spcBef>
                <a:spcPts val="595"/>
              </a:spcBef>
              <a:buFont typeface="Arial"/>
              <a:buChar char="•"/>
              <a:tabLst>
                <a:tab pos="295910" algn="l"/>
              </a:tabLst>
            </a:pPr>
            <a:r>
              <a:rPr lang="fr-ca" sz="1800" b="0" i="0" u="none" baseline="0" dirty="0">
                <a:solidFill>
                  <a:srgbClr val="181818"/>
                </a:solidFill>
                <a:latin typeface="Calibri"/>
                <a:ea typeface="Calibri"/>
                <a:cs typeface="Calibri"/>
              </a:rPr>
              <a:t>Nivellement et drainage</a:t>
            </a:r>
            <a:endParaRPr sz="1800" dirty="0">
              <a:latin typeface="Calibri"/>
              <a:cs typeface="Calibri"/>
            </a:endParaRPr>
          </a:p>
          <a:p>
            <a:pPr marL="295910" indent="-283210" rtl="0">
              <a:lnSpc>
                <a:spcPct val="100000"/>
              </a:lnSpc>
              <a:spcBef>
                <a:spcPts val="500"/>
              </a:spcBef>
              <a:buFont typeface="Arial"/>
              <a:buChar char="•"/>
              <a:tabLst>
                <a:tab pos="295910" algn="l"/>
              </a:tabLst>
            </a:pPr>
            <a:r>
              <a:rPr lang="fr-ca" sz="1800" b="0" i="0" u="none" baseline="0" dirty="0">
                <a:solidFill>
                  <a:srgbClr val="181818"/>
                </a:solidFill>
                <a:latin typeface="Calibri"/>
                <a:ea typeface="Calibri"/>
                <a:cs typeface="Calibri"/>
              </a:rPr>
              <a:t>Émondage et enlèvement de la végétation sélectionnée</a:t>
            </a:r>
            <a:endParaRPr sz="1800" dirty="0">
              <a:latin typeface="Calibri"/>
              <a:cs typeface="Calibri"/>
            </a:endParaRPr>
          </a:p>
          <a:p>
            <a:pPr marL="295910" indent="-283210" rtl="0">
              <a:lnSpc>
                <a:spcPct val="100000"/>
              </a:lnSpc>
              <a:spcBef>
                <a:spcPts val="505"/>
              </a:spcBef>
              <a:buFont typeface="Arial"/>
              <a:buChar char="•"/>
              <a:tabLst>
                <a:tab pos="295910" algn="l"/>
              </a:tabLst>
            </a:pPr>
            <a:r>
              <a:rPr lang="fr-ca" sz="1800" b="0" i="0" u="none" baseline="0" dirty="0">
                <a:solidFill>
                  <a:srgbClr val="181818"/>
                </a:solidFill>
                <a:latin typeface="Calibri"/>
                <a:ea typeface="Calibri"/>
                <a:cs typeface="Calibri"/>
              </a:rPr>
              <a:t>Mur antibruit avec revêtement anti-graffiti</a:t>
            </a:r>
            <a:endParaRPr sz="1800" dirty="0">
              <a:latin typeface="Calibri"/>
              <a:cs typeface="Calibri"/>
            </a:endParaRPr>
          </a:p>
          <a:p>
            <a:pPr marL="295910" indent="-283210" rtl="0">
              <a:lnSpc>
                <a:spcPct val="100000"/>
              </a:lnSpc>
              <a:spcBef>
                <a:spcPts val="500"/>
              </a:spcBef>
              <a:buFont typeface="Arial"/>
              <a:buChar char="•"/>
              <a:tabLst>
                <a:tab pos="295910" algn="l"/>
              </a:tabLst>
            </a:pPr>
            <a:r>
              <a:rPr lang="fr-ca" sz="1800" b="0" i="0" u="none" baseline="0" dirty="0">
                <a:solidFill>
                  <a:srgbClr val="181818"/>
                </a:solidFill>
                <a:latin typeface="Calibri"/>
                <a:ea typeface="Calibri"/>
                <a:cs typeface="Calibri"/>
              </a:rPr>
              <a:t>Clôture de haute sécurité</a:t>
            </a:r>
            <a:endParaRPr sz="1800" dirty="0">
              <a:latin typeface="Calibri"/>
              <a:cs typeface="Calibri"/>
            </a:endParaRPr>
          </a:p>
        </p:txBody>
      </p:sp>
      <p:pic>
        <p:nvPicPr>
          <p:cNvPr id="8" name="object 8"/>
          <p:cNvPicPr/>
          <p:nvPr/>
        </p:nvPicPr>
        <p:blipFill>
          <a:blip r:embed="rId2" cstate="print"/>
          <a:stretch>
            <a:fillRect/>
          </a:stretch>
        </p:blipFill>
        <p:spPr>
          <a:xfrm>
            <a:off x="465581" y="866394"/>
            <a:ext cx="5318759" cy="5317235"/>
          </a:xfrm>
          <a:prstGeom prst="rect">
            <a:avLst/>
          </a:prstGeom>
        </p:spPr>
      </p:pic>
      <p:pic>
        <p:nvPicPr>
          <p:cNvPr id="9" name="object 9"/>
          <p:cNvPicPr/>
          <p:nvPr/>
        </p:nvPicPr>
        <p:blipFill>
          <a:blip r:embed="rId3" cstate="print"/>
          <a:stretch>
            <a:fillRect/>
          </a:stretch>
        </p:blipFill>
        <p:spPr>
          <a:xfrm>
            <a:off x="5834552" y="3311652"/>
            <a:ext cx="5964992" cy="2901947"/>
          </a:xfrm>
          <a:prstGeom prst="rect">
            <a:avLst/>
          </a:prstGeom>
        </p:spPr>
      </p:pic>
      <p:sp>
        <p:nvSpPr>
          <p:cNvPr id="10" name="object 10"/>
          <p:cNvSpPr/>
          <p:nvPr/>
        </p:nvSpPr>
        <p:spPr>
          <a:xfrm>
            <a:off x="11381041" y="535711"/>
            <a:ext cx="299720" cy="301625"/>
          </a:xfrm>
          <a:custGeom>
            <a:avLst/>
            <a:gdLst/>
            <a:ahLst/>
            <a:cxnLst/>
            <a:rect l="l" t="t" r="r" b="b"/>
            <a:pathLst>
              <a:path w="299720" h="301625">
                <a:moveTo>
                  <a:pt x="79336" y="5740"/>
                </a:moveTo>
                <a:lnTo>
                  <a:pt x="73609" y="0"/>
                </a:lnTo>
                <a:lnTo>
                  <a:pt x="58623" y="0"/>
                </a:lnTo>
                <a:lnTo>
                  <a:pt x="52895" y="5740"/>
                </a:lnTo>
                <a:lnTo>
                  <a:pt x="52895" y="47307"/>
                </a:lnTo>
                <a:lnTo>
                  <a:pt x="58623" y="53047"/>
                </a:lnTo>
                <a:lnTo>
                  <a:pt x="66116" y="53047"/>
                </a:lnTo>
                <a:lnTo>
                  <a:pt x="73609" y="53047"/>
                </a:lnTo>
                <a:lnTo>
                  <a:pt x="79336" y="47307"/>
                </a:lnTo>
                <a:lnTo>
                  <a:pt x="79336" y="5740"/>
                </a:lnTo>
                <a:close/>
              </a:path>
              <a:path w="299720" h="301625">
                <a:moveTo>
                  <a:pt x="246824" y="5740"/>
                </a:moveTo>
                <a:lnTo>
                  <a:pt x="241096" y="0"/>
                </a:lnTo>
                <a:lnTo>
                  <a:pt x="226110" y="0"/>
                </a:lnTo>
                <a:lnTo>
                  <a:pt x="220383" y="5740"/>
                </a:lnTo>
                <a:lnTo>
                  <a:pt x="220383" y="47294"/>
                </a:lnTo>
                <a:lnTo>
                  <a:pt x="226110" y="53047"/>
                </a:lnTo>
                <a:lnTo>
                  <a:pt x="233603" y="53047"/>
                </a:lnTo>
                <a:lnTo>
                  <a:pt x="241096" y="53047"/>
                </a:lnTo>
                <a:lnTo>
                  <a:pt x="246824" y="47294"/>
                </a:lnTo>
                <a:lnTo>
                  <a:pt x="246824" y="5740"/>
                </a:lnTo>
                <a:close/>
              </a:path>
              <a:path w="299720" h="301625">
                <a:moveTo>
                  <a:pt x="299720" y="106540"/>
                </a:moveTo>
                <a:lnTo>
                  <a:pt x="273278" y="106540"/>
                </a:lnTo>
                <a:lnTo>
                  <a:pt x="273278" y="133248"/>
                </a:lnTo>
                <a:lnTo>
                  <a:pt x="273278" y="167589"/>
                </a:lnTo>
                <a:lnTo>
                  <a:pt x="202755" y="167589"/>
                </a:lnTo>
                <a:lnTo>
                  <a:pt x="202755" y="133248"/>
                </a:lnTo>
                <a:lnTo>
                  <a:pt x="273278" y="133248"/>
                </a:lnTo>
                <a:lnTo>
                  <a:pt x="273278" y="106540"/>
                </a:lnTo>
                <a:lnTo>
                  <a:pt x="185127" y="106540"/>
                </a:lnTo>
                <a:lnTo>
                  <a:pt x="185127" y="133248"/>
                </a:lnTo>
                <a:lnTo>
                  <a:pt x="185127" y="167589"/>
                </a:lnTo>
                <a:lnTo>
                  <a:pt x="114604" y="167589"/>
                </a:lnTo>
                <a:lnTo>
                  <a:pt x="114604" y="133248"/>
                </a:lnTo>
                <a:lnTo>
                  <a:pt x="185127" y="133248"/>
                </a:lnTo>
                <a:lnTo>
                  <a:pt x="185127" y="106540"/>
                </a:lnTo>
                <a:lnTo>
                  <a:pt x="96964" y="106540"/>
                </a:lnTo>
                <a:lnTo>
                  <a:pt x="96964" y="133248"/>
                </a:lnTo>
                <a:lnTo>
                  <a:pt x="96964" y="167589"/>
                </a:lnTo>
                <a:lnTo>
                  <a:pt x="26454" y="167589"/>
                </a:lnTo>
                <a:lnTo>
                  <a:pt x="26454" y="133248"/>
                </a:lnTo>
                <a:lnTo>
                  <a:pt x="96964" y="133248"/>
                </a:lnTo>
                <a:lnTo>
                  <a:pt x="96964" y="106540"/>
                </a:lnTo>
                <a:lnTo>
                  <a:pt x="0" y="106540"/>
                </a:lnTo>
                <a:lnTo>
                  <a:pt x="0" y="133248"/>
                </a:lnTo>
                <a:lnTo>
                  <a:pt x="0" y="167589"/>
                </a:lnTo>
                <a:lnTo>
                  <a:pt x="0" y="301129"/>
                </a:lnTo>
                <a:lnTo>
                  <a:pt x="299720" y="301129"/>
                </a:lnTo>
                <a:lnTo>
                  <a:pt x="299720" y="274421"/>
                </a:lnTo>
                <a:lnTo>
                  <a:pt x="26454" y="274421"/>
                </a:lnTo>
                <a:lnTo>
                  <a:pt x="26454" y="238810"/>
                </a:lnTo>
                <a:lnTo>
                  <a:pt x="96964" y="238810"/>
                </a:lnTo>
                <a:lnTo>
                  <a:pt x="96964" y="274091"/>
                </a:lnTo>
                <a:lnTo>
                  <a:pt x="114604" y="274091"/>
                </a:lnTo>
                <a:lnTo>
                  <a:pt x="114604" y="238810"/>
                </a:lnTo>
                <a:lnTo>
                  <a:pt x="185127" y="238810"/>
                </a:lnTo>
                <a:lnTo>
                  <a:pt x="185127" y="274091"/>
                </a:lnTo>
                <a:lnTo>
                  <a:pt x="202755" y="274091"/>
                </a:lnTo>
                <a:lnTo>
                  <a:pt x="202755" y="238810"/>
                </a:lnTo>
                <a:lnTo>
                  <a:pt x="273278" y="238810"/>
                </a:lnTo>
                <a:lnTo>
                  <a:pt x="273278" y="274091"/>
                </a:lnTo>
                <a:lnTo>
                  <a:pt x="299720" y="274091"/>
                </a:lnTo>
                <a:lnTo>
                  <a:pt x="299720" y="185674"/>
                </a:lnTo>
                <a:lnTo>
                  <a:pt x="273278" y="185674"/>
                </a:lnTo>
                <a:lnTo>
                  <a:pt x="273278" y="221005"/>
                </a:lnTo>
                <a:lnTo>
                  <a:pt x="202755" y="221005"/>
                </a:lnTo>
                <a:lnTo>
                  <a:pt x="202755" y="185674"/>
                </a:lnTo>
                <a:lnTo>
                  <a:pt x="185127" y="185674"/>
                </a:lnTo>
                <a:lnTo>
                  <a:pt x="185127" y="221005"/>
                </a:lnTo>
                <a:lnTo>
                  <a:pt x="114604" y="221005"/>
                </a:lnTo>
                <a:lnTo>
                  <a:pt x="114604" y="185674"/>
                </a:lnTo>
                <a:lnTo>
                  <a:pt x="96964" y="185674"/>
                </a:lnTo>
                <a:lnTo>
                  <a:pt x="96964" y="221005"/>
                </a:lnTo>
                <a:lnTo>
                  <a:pt x="26454" y="221005"/>
                </a:lnTo>
                <a:lnTo>
                  <a:pt x="26454" y="185394"/>
                </a:lnTo>
                <a:lnTo>
                  <a:pt x="299720" y="185394"/>
                </a:lnTo>
                <a:lnTo>
                  <a:pt x="299720" y="167982"/>
                </a:lnTo>
                <a:lnTo>
                  <a:pt x="299720" y="167589"/>
                </a:lnTo>
                <a:lnTo>
                  <a:pt x="299720" y="133248"/>
                </a:lnTo>
                <a:lnTo>
                  <a:pt x="299720" y="132626"/>
                </a:lnTo>
                <a:lnTo>
                  <a:pt x="299720" y="106540"/>
                </a:lnTo>
                <a:close/>
              </a:path>
              <a:path w="299720" h="301625">
                <a:moveTo>
                  <a:pt x="299720" y="26517"/>
                </a:moveTo>
                <a:lnTo>
                  <a:pt x="264452" y="26517"/>
                </a:lnTo>
                <a:lnTo>
                  <a:pt x="264452" y="39789"/>
                </a:lnTo>
                <a:lnTo>
                  <a:pt x="262051" y="51892"/>
                </a:lnTo>
                <a:lnTo>
                  <a:pt x="255473" y="61722"/>
                </a:lnTo>
                <a:lnTo>
                  <a:pt x="245681" y="68313"/>
                </a:lnTo>
                <a:lnTo>
                  <a:pt x="233603" y="70726"/>
                </a:lnTo>
                <a:lnTo>
                  <a:pt x="221526" y="68313"/>
                </a:lnTo>
                <a:lnTo>
                  <a:pt x="211734" y="61722"/>
                </a:lnTo>
                <a:lnTo>
                  <a:pt x="205155" y="51892"/>
                </a:lnTo>
                <a:lnTo>
                  <a:pt x="202755" y="39789"/>
                </a:lnTo>
                <a:lnTo>
                  <a:pt x="202755" y="26517"/>
                </a:lnTo>
                <a:lnTo>
                  <a:pt x="96964" y="26517"/>
                </a:lnTo>
                <a:lnTo>
                  <a:pt x="96964" y="39789"/>
                </a:lnTo>
                <a:lnTo>
                  <a:pt x="94564" y="51892"/>
                </a:lnTo>
                <a:lnTo>
                  <a:pt x="87985" y="61722"/>
                </a:lnTo>
                <a:lnTo>
                  <a:pt x="78193" y="68313"/>
                </a:lnTo>
                <a:lnTo>
                  <a:pt x="66116" y="70726"/>
                </a:lnTo>
                <a:lnTo>
                  <a:pt x="54038" y="68313"/>
                </a:lnTo>
                <a:lnTo>
                  <a:pt x="44246" y="61722"/>
                </a:lnTo>
                <a:lnTo>
                  <a:pt x="37668" y="51892"/>
                </a:lnTo>
                <a:lnTo>
                  <a:pt x="35267" y="39789"/>
                </a:lnTo>
                <a:lnTo>
                  <a:pt x="35267" y="26517"/>
                </a:lnTo>
                <a:lnTo>
                  <a:pt x="0" y="26517"/>
                </a:lnTo>
                <a:lnTo>
                  <a:pt x="0" y="88417"/>
                </a:lnTo>
                <a:lnTo>
                  <a:pt x="299720" y="88417"/>
                </a:lnTo>
                <a:lnTo>
                  <a:pt x="299720" y="26517"/>
                </a:lnTo>
                <a:close/>
              </a:path>
            </a:pathLst>
          </a:custGeom>
          <a:solidFill>
            <a:srgbClr val="000000"/>
          </a:solidFill>
        </p:spPr>
        <p:txBody>
          <a:bodyPr wrap="square" lIns="0" tIns="0" rIns="0" bIns="0" rtlCol="0"/>
          <a:lstStyle/>
          <a:p>
            <a:endParaRPr/>
          </a:p>
        </p:txBody>
      </p:sp>
      <p:sp>
        <p:nvSpPr>
          <p:cNvPr id="11" name="object 11"/>
          <p:cNvSpPr txBox="1">
            <a:spLocks noGrp="1"/>
          </p:cNvSpPr>
          <p:nvPr>
            <p:ph type="sldNum" sz="quarter" idx="7"/>
          </p:nvPr>
        </p:nvSpPr>
        <p:spPr>
          <a:xfrm>
            <a:off x="436200" y="6277336"/>
            <a:ext cx="208915" cy="128240"/>
          </a:xfrm>
          <a:prstGeom prst="rect">
            <a:avLst/>
          </a:prstGeom>
        </p:spPr>
        <p:txBody>
          <a:bodyPr vert="horz" wrap="square" lIns="0" tIns="0" rIns="0" bIns="0" rtlCol="0">
            <a:spAutoFit/>
          </a:bodyPr>
          <a:lstStyle/>
          <a:p>
            <a:pPr marL="38100" algn="l" rtl="0">
              <a:lnSpc>
                <a:spcPts val="955"/>
              </a:lnSpc>
            </a:pPr>
            <a:fld id="{81D60167-4931-47E6-BA6A-407CBD079E47}" type="slidenum">
              <a:rPr/>
              <a:t>10</a:t>
            </a:fld>
            <a:endParaRPr dirty="0"/>
          </a:p>
        </p:txBody>
      </p:sp>
      <p:sp>
        <p:nvSpPr>
          <p:cNvPr id="12" name="TextBox 11">
            <a:extLst>
              <a:ext uri="{FF2B5EF4-FFF2-40B4-BE49-F238E27FC236}">
                <a16:creationId xmlns:a16="http://schemas.microsoft.com/office/drawing/2014/main" id="{06F1DB9E-1241-F900-447A-6D30E42C6116}"/>
              </a:ext>
            </a:extLst>
          </p:cNvPr>
          <p:cNvSpPr txBox="1"/>
          <p:nvPr/>
        </p:nvSpPr>
        <p:spPr>
          <a:xfrm>
            <a:off x="3048000" y="2438400"/>
            <a:ext cx="1191242" cy="307777"/>
          </a:xfrm>
          <a:prstGeom prst="rect">
            <a:avLst/>
          </a:prstGeom>
          <a:solidFill>
            <a:srgbClr val="F4F4F4"/>
          </a:solidFill>
        </p:spPr>
        <p:txBody>
          <a:bodyPr wrap="square" lIns="0" tIns="0" rIns="0" bIns="0" rtlCol="0">
            <a:spAutoFit/>
          </a:bodyPr>
          <a:lstStyle/>
          <a:p>
            <a:pPr algn="ctr" rtl="0"/>
            <a:r>
              <a:rPr lang="fr-ca" sz="2000" b="1" i="0" u="none" baseline="0" dirty="0">
                <a:solidFill>
                  <a:srgbClr val="FFFF00"/>
                </a:solidFill>
                <a:effectLst>
                  <a:outerShdw blurRad="38100" dist="38100" dir="2700000" algn="tl">
                    <a:srgbClr val="000000">
                      <a:alpha val="43137"/>
                    </a:srgbClr>
                  </a:outerShdw>
                </a:effectLst>
              </a:rPr>
              <a:t>ZONE 2 :</a:t>
            </a:r>
            <a:endParaRPr lang="fr-ca" sz="2000" b="1" dirty="0">
              <a:solidFill>
                <a:srgbClr val="FFFF00"/>
              </a:solidFill>
              <a:effectLst>
                <a:outerShdw blurRad="38100" dist="38100" dir="2700000" algn="tl">
                  <a:srgbClr val="000000">
                    <a:alpha val="43137"/>
                  </a:srgbClr>
                </a:outerShdw>
              </a:effectLst>
            </a:endParaRPr>
          </a:p>
        </p:txBody>
      </p:sp>
      <p:sp>
        <p:nvSpPr>
          <p:cNvPr id="13" name="object 10">
            <a:extLst>
              <a:ext uri="{FF2B5EF4-FFF2-40B4-BE49-F238E27FC236}">
                <a16:creationId xmlns:a16="http://schemas.microsoft.com/office/drawing/2014/main" id="{6363D73D-621A-C183-F9A8-86512CB040CB}"/>
              </a:ext>
            </a:extLst>
          </p:cNvPr>
          <p:cNvSpPr txBox="1"/>
          <p:nvPr/>
        </p:nvSpPr>
        <p:spPr>
          <a:xfrm>
            <a:off x="5943600" y="5715000"/>
            <a:ext cx="2988587" cy="385755"/>
          </a:xfrm>
          <a:prstGeom prst="rect">
            <a:avLst/>
          </a:prstGeom>
          <a:solidFill>
            <a:srgbClr val="797979"/>
          </a:solidFill>
        </p:spPr>
        <p:txBody>
          <a:bodyPr vert="horz" wrap="square" lIns="0" tIns="12700" rIns="0" bIns="0" rtlCol="0">
            <a:spAutoFit/>
          </a:bodyPr>
          <a:lstStyle/>
          <a:p>
            <a:pPr marL="12700" rtl="0">
              <a:lnSpc>
                <a:spcPct val="100000"/>
              </a:lnSpc>
              <a:spcBef>
                <a:spcPts val="100"/>
              </a:spcBef>
            </a:pPr>
            <a:r>
              <a:rPr lang="fr-ca" sz="1800" b="0" i="0" u="none" baseline="0" dirty="0">
                <a:solidFill>
                  <a:srgbClr val="FFFFFF"/>
                </a:solidFill>
                <a:latin typeface="AvenirNext LT Pro Regular"/>
                <a:ea typeface="AvenirNext LT Pro Regular"/>
                <a:cs typeface="AvenirNext LT Pro Regular"/>
              </a:rPr>
              <a:t>Clôture de haute sécurité</a:t>
            </a:r>
            <a:endParaRPr sz="1800" dirty="0">
              <a:latin typeface="AvenirNext LT Pro Regular"/>
              <a:cs typeface="AvenirNext LT Pro Regular"/>
            </a:endParaRPr>
          </a:p>
        </p:txBody>
      </p:sp>
      <p:sp>
        <p:nvSpPr>
          <p:cNvPr id="14" name="TextBox 13">
            <a:extLst>
              <a:ext uri="{FF2B5EF4-FFF2-40B4-BE49-F238E27FC236}">
                <a16:creationId xmlns:a16="http://schemas.microsoft.com/office/drawing/2014/main" id="{CD5E4506-E446-2A81-C817-C119FF575BB9}"/>
              </a:ext>
            </a:extLst>
          </p:cNvPr>
          <p:cNvSpPr txBox="1"/>
          <p:nvPr/>
        </p:nvSpPr>
        <p:spPr>
          <a:xfrm rot="4329453">
            <a:off x="4312061" y="2740190"/>
            <a:ext cx="1839629" cy="153888"/>
          </a:xfrm>
          <a:prstGeom prst="rect">
            <a:avLst/>
          </a:prstGeom>
          <a:solidFill>
            <a:srgbClr val="F4F4F4"/>
          </a:solidFill>
        </p:spPr>
        <p:txBody>
          <a:bodyPr wrap="square" lIns="0" tIns="0" rIns="0" bIns="0" rtlCol="0">
            <a:spAutoFit/>
          </a:bodyPr>
          <a:lstStyle/>
          <a:p>
            <a:pPr algn="ctr" rtl="0"/>
            <a:r>
              <a:rPr lang="fr-ca" sz="1000" b="1" i="0" u="none" baseline="0">
                <a:solidFill>
                  <a:schemeClr val="tx1"/>
                </a:solidFill>
              </a:rPr>
              <a:t>AVENUE ST CLARENS</a:t>
            </a:r>
            <a:endParaRPr lang="fr-ca" sz="1000" b="1" dirty="0">
              <a:solidFill>
                <a:schemeClr val="tx1"/>
              </a:solidFill>
            </a:endParaRPr>
          </a:p>
        </p:txBody>
      </p:sp>
      <p:sp>
        <p:nvSpPr>
          <p:cNvPr id="15" name="TextBox 14">
            <a:extLst>
              <a:ext uri="{FF2B5EF4-FFF2-40B4-BE49-F238E27FC236}">
                <a16:creationId xmlns:a16="http://schemas.microsoft.com/office/drawing/2014/main" id="{0849D52A-3A13-E69F-9843-8B861E021F8C}"/>
              </a:ext>
            </a:extLst>
          </p:cNvPr>
          <p:cNvSpPr txBox="1"/>
          <p:nvPr/>
        </p:nvSpPr>
        <p:spPr>
          <a:xfrm rot="20551286">
            <a:off x="2355987" y="1815720"/>
            <a:ext cx="2085917" cy="161583"/>
          </a:xfrm>
          <a:prstGeom prst="rect">
            <a:avLst/>
          </a:prstGeom>
          <a:solidFill>
            <a:srgbClr val="828282"/>
          </a:solidFill>
        </p:spPr>
        <p:txBody>
          <a:bodyPr wrap="square" lIns="0" tIns="0" rIns="0" bIns="0" rtlCol="0">
            <a:spAutoFit/>
          </a:bodyPr>
          <a:lstStyle/>
          <a:p>
            <a:pPr algn="ctr" rtl="0"/>
            <a:r>
              <a:rPr lang="fr-ca" sz="1050" b="1" i="0" u="none" baseline="0" dirty="0">
                <a:solidFill>
                  <a:schemeClr val="tx1"/>
                </a:solidFill>
              </a:rPr>
              <a:t>AVENUE ST CLAIR </a:t>
            </a:r>
            <a:r>
              <a:rPr lang="fr-ca" sz="1050" b="1" dirty="0">
                <a:solidFill>
                  <a:schemeClr val="tx1"/>
                </a:solidFill>
              </a:rPr>
              <a:t>WE</a:t>
            </a:r>
            <a:r>
              <a:rPr lang="fr-ca" sz="1050" b="1" i="0" u="none" baseline="0" dirty="0">
                <a:solidFill>
                  <a:schemeClr val="tx1"/>
                </a:solidFill>
              </a:rPr>
              <a:t>ST</a:t>
            </a:r>
            <a:endParaRPr lang="fr-ca" sz="1050" b="1" dirty="0">
              <a:solidFill>
                <a:schemeClr val="tx1"/>
              </a:solidFill>
            </a:endParaRPr>
          </a:p>
        </p:txBody>
      </p:sp>
      <p:sp>
        <p:nvSpPr>
          <p:cNvPr id="16" name="TextBox 15">
            <a:extLst>
              <a:ext uri="{FF2B5EF4-FFF2-40B4-BE49-F238E27FC236}">
                <a16:creationId xmlns:a16="http://schemas.microsoft.com/office/drawing/2014/main" id="{9C93F649-A4A2-4B20-C0B1-D550788E8C0B}"/>
              </a:ext>
            </a:extLst>
          </p:cNvPr>
          <p:cNvSpPr txBox="1"/>
          <p:nvPr/>
        </p:nvSpPr>
        <p:spPr>
          <a:xfrm rot="4340220">
            <a:off x="517352" y="1497290"/>
            <a:ext cx="1579802" cy="161583"/>
          </a:xfrm>
          <a:prstGeom prst="rect">
            <a:avLst/>
          </a:prstGeom>
          <a:solidFill>
            <a:srgbClr val="F4F4F4"/>
          </a:solidFill>
        </p:spPr>
        <p:txBody>
          <a:bodyPr wrap="square" lIns="0" tIns="0" rIns="0" bIns="0" rtlCol="0">
            <a:spAutoFit/>
          </a:bodyPr>
          <a:lstStyle/>
          <a:p>
            <a:pPr algn="ctr" rtl="0"/>
            <a:r>
              <a:rPr lang="fr-ca" sz="1050" b="1" i="0" u="none" baseline="0">
                <a:solidFill>
                  <a:schemeClr val="tx1"/>
                </a:solidFill>
              </a:rPr>
              <a:t>AVENUE PRESCOTT</a:t>
            </a:r>
            <a:endParaRPr lang="fr-ca" sz="1050" b="1" dirty="0">
              <a:solidFill>
                <a:schemeClr val="tx1"/>
              </a:solidFill>
            </a:endParaRPr>
          </a:p>
        </p:txBody>
      </p:sp>
      <p:sp>
        <p:nvSpPr>
          <p:cNvPr id="17" name="TextBox 16">
            <a:extLst>
              <a:ext uri="{FF2B5EF4-FFF2-40B4-BE49-F238E27FC236}">
                <a16:creationId xmlns:a16="http://schemas.microsoft.com/office/drawing/2014/main" id="{C721AA57-C842-23C8-5052-0824D2313859}"/>
              </a:ext>
            </a:extLst>
          </p:cNvPr>
          <p:cNvSpPr txBox="1"/>
          <p:nvPr/>
        </p:nvSpPr>
        <p:spPr>
          <a:xfrm rot="4355726">
            <a:off x="3683322" y="2639347"/>
            <a:ext cx="1806329" cy="161583"/>
          </a:xfrm>
          <a:prstGeom prst="rect">
            <a:avLst/>
          </a:prstGeom>
          <a:solidFill>
            <a:srgbClr val="828282"/>
          </a:solidFill>
        </p:spPr>
        <p:txBody>
          <a:bodyPr wrap="square" lIns="0" tIns="0" rIns="0" bIns="0" rtlCol="0">
            <a:spAutoFit/>
          </a:bodyPr>
          <a:lstStyle/>
          <a:p>
            <a:pPr algn="ctr" rtl="0"/>
            <a:r>
              <a:rPr lang="fr-ca" sz="1050" b="1" i="0" u="none" baseline="0">
                <a:solidFill>
                  <a:schemeClr val="tx1"/>
                </a:solidFill>
              </a:rPr>
              <a:t>AVENUE LANSDOWNE</a:t>
            </a:r>
            <a:endParaRPr lang="fr-ca" sz="1050" b="1" dirty="0">
              <a:solidFill>
                <a:schemeClr val="tx1"/>
              </a:solidFill>
            </a:endParaRPr>
          </a:p>
        </p:txBody>
      </p:sp>
      <p:sp>
        <p:nvSpPr>
          <p:cNvPr id="18" name="TextBox 17">
            <a:extLst>
              <a:ext uri="{FF2B5EF4-FFF2-40B4-BE49-F238E27FC236}">
                <a16:creationId xmlns:a16="http://schemas.microsoft.com/office/drawing/2014/main" id="{6F3CE6C0-6F47-8D4C-B731-9B6CAF979A0C}"/>
              </a:ext>
            </a:extLst>
          </p:cNvPr>
          <p:cNvSpPr txBox="1"/>
          <p:nvPr/>
        </p:nvSpPr>
        <p:spPr>
          <a:xfrm rot="4340220">
            <a:off x="1587575" y="1383840"/>
            <a:ext cx="1298278" cy="161583"/>
          </a:xfrm>
          <a:prstGeom prst="rect">
            <a:avLst/>
          </a:prstGeom>
          <a:solidFill>
            <a:srgbClr val="B2B2B2"/>
          </a:solidFill>
        </p:spPr>
        <p:txBody>
          <a:bodyPr wrap="square" lIns="0" tIns="0" rIns="0" bIns="0" rtlCol="0">
            <a:spAutoFit/>
          </a:bodyPr>
          <a:lstStyle/>
          <a:p>
            <a:pPr algn="ctr" rtl="0"/>
            <a:r>
              <a:rPr lang="fr-ca" sz="1050" b="1" i="0" u="none" baseline="0">
                <a:solidFill>
                  <a:schemeClr val="tx1"/>
                </a:solidFill>
              </a:rPr>
              <a:t>CHEMIN CALEDONIA</a:t>
            </a:r>
            <a:endParaRPr lang="fr-ca" sz="1050" b="1" dirty="0">
              <a:solidFill>
                <a:schemeClr val="tx1"/>
              </a:solidFill>
            </a:endParaRPr>
          </a:p>
        </p:txBody>
      </p:sp>
      <p:sp>
        <p:nvSpPr>
          <p:cNvPr id="19" name="TextBox 18">
            <a:extLst>
              <a:ext uri="{FF2B5EF4-FFF2-40B4-BE49-F238E27FC236}">
                <a16:creationId xmlns:a16="http://schemas.microsoft.com/office/drawing/2014/main" id="{65792FA1-C08C-8D20-E1CF-475E117F945F}"/>
              </a:ext>
            </a:extLst>
          </p:cNvPr>
          <p:cNvSpPr txBox="1"/>
          <p:nvPr/>
        </p:nvSpPr>
        <p:spPr>
          <a:xfrm rot="3013986">
            <a:off x="2544147" y="3671460"/>
            <a:ext cx="1821747" cy="138499"/>
          </a:xfrm>
          <a:prstGeom prst="rect">
            <a:avLst/>
          </a:prstGeom>
          <a:solidFill>
            <a:srgbClr val="B2B2B2"/>
          </a:solidFill>
        </p:spPr>
        <p:txBody>
          <a:bodyPr wrap="square" lIns="0" tIns="0" rIns="0" bIns="0" rtlCol="0">
            <a:spAutoFit/>
          </a:bodyPr>
          <a:lstStyle/>
          <a:p>
            <a:pPr algn="ctr" rtl="0"/>
            <a:r>
              <a:rPr lang="fr-ca" sz="900" b="1" i="0" u="none" baseline="0" dirty="0">
                <a:solidFill>
                  <a:schemeClr val="tx1"/>
                </a:solidFill>
              </a:rPr>
              <a:t>CHEMIN DU PARC CALEDONIA</a:t>
            </a:r>
            <a:endParaRPr lang="fr-ca" sz="900" b="1" dirty="0">
              <a:solidFill>
                <a:schemeClr val="tx1"/>
              </a:solidFill>
            </a:endParaRPr>
          </a:p>
        </p:txBody>
      </p:sp>
      <p:sp>
        <p:nvSpPr>
          <p:cNvPr id="20" name="TextBox 19">
            <a:extLst>
              <a:ext uri="{FF2B5EF4-FFF2-40B4-BE49-F238E27FC236}">
                <a16:creationId xmlns:a16="http://schemas.microsoft.com/office/drawing/2014/main" id="{00A2A98E-EBB5-5C84-AB6B-662C94C4704E}"/>
              </a:ext>
            </a:extLst>
          </p:cNvPr>
          <p:cNvSpPr txBox="1"/>
          <p:nvPr/>
        </p:nvSpPr>
        <p:spPr>
          <a:xfrm rot="3424502">
            <a:off x="2386843" y="2711983"/>
            <a:ext cx="646093" cy="138499"/>
          </a:xfrm>
          <a:prstGeom prst="rect">
            <a:avLst/>
          </a:prstGeom>
          <a:solidFill>
            <a:srgbClr val="B2B2B2"/>
          </a:solidFill>
        </p:spPr>
        <p:txBody>
          <a:bodyPr wrap="square" lIns="0" tIns="0" rIns="0" bIns="0" rtlCol="0">
            <a:spAutoFit/>
          </a:bodyPr>
          <a:lstStyle/>
          <a:p>
            <a:pPr algn="ctr" rtl="0"/>
            <a:endParaRPr lang="fr-ca" sz="900" b="1" dirty="0">
              <a:solidFill>
                <a:schemeClr val="tx1"/>
              </a:solidFill>
            </a:endParaRPr>
          </a:p>
        </p:txBody>
      </p:sp>
      <p:sp>
        <p:nvSpPr>
          <p:cNvPr id="21" name="TextBox 20">
            <a:extLst>
              <a:ext uri="{FF2B5EF4-FFF2-40B4-BE49-F238E27FC236}">
                <a16:creationId xmlns:a16="http://schemas.microsoft.com/office/drawing/2014/main" id="{EA3172CD-934C-8F03-4C5C-580BA8E85CB6}"/>
              </a:ext>
            </a:extLst>
          </p:cNvPr>
          <p:cNvSpPr txBox="1"/>
          <p:nvPr/>
        </p:nvSpPr>
        <p:spPr>
          <a:xfrm rot="4548577">
            <a:off x="4294782" y="5109270"/>
            <a:ext cx="1385375" cy="153888"/>
          </a:xfrm>
          <a:prstGeom prst="rect">
            <a:avLst/>
          </a:prstGeom>
          <a:solidFill>
            <a:srgbClr val="F4F4F4"/>
          </a:solidFill>
        </p:spPr>
        <p:txBody>
          <a:bodyPr wrap="square" lIns="0" tIns="0" rIns="0" bIns="0" rtlCol="0">
            <a:spAutoFit/>
          </a:bodyPr>
          <a:lstStyle/>
          <a:p>
            <a:pPr algn="ctr" rtl="0"/>
            <a:r>
              <a:rPr lang="fr-ca" sz="1000" b="1" i="0" u="none" baseline="0" dirty="0">
                <a:solidFill>
                  <a:schemeClr val="tx1"/>
                </a:solidFill>
              </a:rPr>
              <a:t>AVENUE FOUNDRY</a:t>
            </a:r>
            <a:endParaRPr lang="fr-ca" sz="1000" b="1" dirty="0">
              <a:solidFill>
                <a:schemeClr val="tx1"/>
              </a:solidFill>
            </a:endParaRPr>
          </a:p>
        </p:txBody>
      </p:sp>
      <p:sp>
        <p:nvSpPr>
          <p:cNvPr id="22" name="TextBox 21">
            <a:extLst>
              <a:ext uri="{FF2B5EF4-FFF2-40B4-BE49-F238E27FC236}">
                <a16:creationId xmlns:a16="http://schemas.microsoft.com/office/drawing/2014/main" id="{463F728B-0391-EFCB-0C8B-FE0AF30E2812}"/>
              </a:ext>
            </a:extLst>
          </p:cNvPr>
          <p:cNvSpPr txBox="1"/>
          <p:nvPr/>
        </p:nvSpPr>
        <p:spPr>
          <a:xfrm rot="3121327">
            <a:off x="2396625" y="4060621"/>
            <a:ext cx="1401857" cy="153888"/>
          </a:xfrm>
          <a:prstGeom prst="rect">
            <a:avLst/>
          </a:prstGeom>
          <a:solidFill>
            <a:srgbClr val="F4F4F4"/>
          </a:solidFill>
        </p:spPr>
        <p:txBody>
          <a:bodyPr wrap="square" lIns="0" tIns="0" rIns="0" bIns="0" rtlCol="0">
            <a:spAutoFit/>
          </a:bodyPr>
          <a:lstStyle/>
          <a:p>
            <a:pPr algn="ctr" rtl="0"/>
            <a:r>
              <a:rPr lang="fr-ca" sz="1000" b="1" i="0" u="none" baseline="0" dirty="0">
                <a:solidFill>
                  <a:schemeClr val="tx1"/>
                </a:solidFill>
              </a:rPr>
              <a:t>AVENUE WILTSHIRE</a:t>
            </a:r>
            <a:endParaRPr lang="fr-ca" sz="1000" b="1" dirty="0">
              <a:solidFill>
                <a:schemeClr val="tx1"/>
              </a:solidFill>
            </a:endParaRPr>
          </a:p>
        </p:txBody>
      </p:sp>
      <p:sp>
        <p:nvSpPr>
          <p:cNvPr id="23" name="TextBox 22">
            <a:extLst>
              <a:ext uri="{FF2B5EF4-FFF2-40B4-BE49-F238E27FC236}">
                <a16:creationId xmlns:a16="http://schemas.microsoft.com/office/drawing/2014/main" id="{499009F7-2C22-758F-FE20-977008A79A30}"/>
              </a:ext>
            </a:extLst>
          </p:cNvPr>
          <p:cNvSpPr txBox="1"/>
          <p:nvPr/>
        </p:nvSpPr>
        <p:spPr>
          <a:xfrm rot="4329453">
            <a:off x="2336316" y="5563101"/>
            <a:ext cx="1171404" cy="153888"/>
          </a:xfrm>
          <a:prstGeom prst="rect">
            <a:avLst/>
          </a:prstGeom>
          <a:solidFill>
            <a:srgbClr val="F4F4F4"/>
          </a:solidFill>
        </p:spPr>
        <p:txBody>
          <a:bodyPr wrap="square" lIns="0" tIns="0" rIns="0" bIns="0" rtlCol="0">
            <a:spAutoFit/>
          </a:bodyPr>
          <a:lstStyle/>
          <a:p>
            <a:pPr algn="ctr" rtl="0"/>
            <a:r>
              <a:rPr lang="fr-ca" sz="1000" b="1" i="0" u="none" baseline="0">
                <a:solidFill>
                  <a:schemeClr val="tx1"/>
                </a:solidFill>
              </a:rPr>
              <a:t>AVENUE PERTH</a:t>
            </a:r>
            <a:endParaRPr lang="fr-ca" sz="1000" b="1" dirty="0">
              <a:solidFill>
                <a:schemeClr val="tx1"/>
              </a:solidFill>
            </a:endParaRPr>
          </a:p>
        </p:txBody>
      </p:sp>
      <p:sp>
        <p:nvSpPr>
          <p:cNvPr id="24" name="TextBox 23">
            <a:extLst>
              <a:ext uri="{FF2B5EF4-FFF2-40B4-BE49-F238E27FC236}">
                <a16:creationId xmlns:a16="http://schemas.microsoft.com/office/drawing/2014/main" id="{4799AB0F-B45C-4EDD-3CB7-AD7055008E57}"/>
              </a:ext>
            </a:extLst>
          </p:cNvPr>
          <p:cNvSpPr txBox="1"/>
          <p:nvPr/>
        </p:nvSpPr>
        <p:spPr>
          <a:xfrm rot="4329453">
            <a:off x="250257" y="5606287"/>
            <a:ext cx="1071377" cy="153888"/>
          </a:xfrm>
          <a:prstGeom prst="rect">
            <a:avLst/>
          </a:prstGeom>
          <a:solidFill>
            <a:srgbClr val="F4F4F4"/>
          </a:solidFill>
        </p:spPr>
        <p:txBody>
          <a:bodyPr wrap="square" lIns="0" tIns="0" rIns="0" bIns="0" rtlCol="0">
            <a:spAutoFit/>
          </a:bodyPr>
          <a:lstStyle/>
          <a:p>
            <a:pPr algn="ctr" rtl="0"/>
            <a:r>
              <a:rPr lang="fr-ca" sz="1000" b="1" i="0" u="none" baseline="0">
                <a:solidFill>
                  <a:schemeClr val="tx1"/>
                </a:solidFill>
              </a:rPr>
              <a:t>RUE OSLER</a:t>
            </a:r>
            <a:endParaRPr lang="fr-ca" sz="1000" b="1" dirty="0">
              <a:solidFill>
                <a:schemeClr val="tx1"/>
              </a:solidFill>
            </a:endParaRPr>
          </a:p>
        </p:txBody>
      </p:sp>
      <p:sp>
        <p:nvSpPr>
          <p:cNvPr id="25" name="TextBox 24">
            <a:extLst>
              <a:ext uri="{FF2B5EF4-FFF2-40B4-BE49-F238E27FC236}">
                <a16:creationId xmlns:a16="http://schemas.microsoft.com/office/drawing/2014/main" id="{B8106A1D-D13A-F726-1560-65BF4453AB92}"/>
              </a:ext>
            </a:extLst>
          </p:cNvPr>
          <p:cNvSpPr txBox="1"/>
          <p:nvPr/>
        </p:nvSpPr>
        <p:spPr>
          <a:xfrm rot="4329453">
            <a:off x="893734" y="3718964"/>
            <a:ext cx="1521865" cy="153888"/>
          </a:xfrm>
          <a:prstGeom prst="rect">
            <a:avLst/>
          </a:prstGeom>
          <a:solidFill>
            <a:srgbClr val="F4F4F4"/>
          </a:solidFill>
        </p:spPr>
        <p:txBody>
          <a:bodyPr wrap="square" lIns="0" tIns="0" rIns="0" bIns="0" rtlCol="0">
            <a:spAutoFit/>
          </a:bodyPr>
          <a:lstStyle/>
          <a:p>
            <a:pPr algn="ctr" rtl="0"/>
            <a:r>
              <a:rPr lang="fr-ca" sz="1000" b="1" i="0" u="none" baseline="0" dirty="0">
                <a:solidFill>
                  <a:schemeClr val="tx1"/>
                </a:solidFill>
              </a:rPr>
              <a:t>AVENUE LAUGHTON</a:t>
            </a:r>
            <a:endParaRPr lang="fr-ca" sz="1000" b="1" dirty="0">
              <a:solidFill>
                <a:schemeClr val="tx1"/>
              </a:solidFill>
            </a:endParaRPr>
          </a:p>
        </p:txBody>
      </p:sp>
      <p:pic>
        <p:nvPicPr>
          <p:cNvPr id="26" name="Picture 25">
            <a:extLst>
              <a:ext uri="{FF2B5EF4-FFF2-40B4-BE49-F238E27FC236}">
                <a16:creationId xmlns:a16="http://schemas.microsoft.com/office/drawing/2014/main" id="{BFAC2AD4-CA66-F599-770B-B74EB5B5987A}"/>
              </a:ext>
            </a:extLst>
          </p:cNvPr>
          <p:cNvPicPr>
            <a:picLocks noChangeAspect="1"/>
          </p:cNvPicPr>
          <p:nvPr/>
        </p:nvPicPr>
        <p:blipFill>
          <a:blip r:embed="rId4"/>
          <a:stretch>
            <a:fillRect/>
          </a:stretch>
        </p:blipFill>
        <p:spPr>
          <a:xfrm rot="1272674">
            <a:off x="3358181" y="4821162"/>
            <a:ext cx="1172876" cy="13915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Zone 3 : St. Clair </a:t>
            </a:r>
            <a:r>
              <a:rPr lang="fr-ca" dirty="0"/>
              <a:t>W</a:t>
            </a:r>
            <a:r>
              <a:rPr lang="fr-ca" b="1" i="0" u="none" baseline="0" dirty="0"/>
              <a:t> à </a:t>
            </a:r>
            <a:r>
              <a:rPr lang="fr-ca" b="1" i="0" u="none" baseline="0" dirty="0" err="1"/>
              <a:t>Eglinton</a:t>
            </a:r>
            <a:r>
              <a:rPr lang="fr-ca" b="1" i="0" u="none" baseline="0" dirty="0"/>
              <a:t> </a:t>
            </a:r>
            <a:r>
              <a:rPr lang="fr-ca" dirty="0"/>
              <a:t>W</a:t>
            </a:r>
            <a:endParaRPr lang="fr-ca" b="1" i="0" u="none" baseline="0" dirty="0"/>
          </a:p>
        </p:txBody>
      </p:sp>
      <p:grpSp>
        <p:nvGrpSpPr>
          <p:cNvPr id="3" name="object 3"/>
          <p:cNvGrpSpPr/>
          <p:nvPr/>
        </p:nvGrpSpPr>
        <p:grpSpPr>
          <a:xfrm>
            <a:off x="5878829" y="489966"/>
            <a:ext cx="3041015" cy="2827020"/>
            <a:chOff x="5878829" y="489966"/>
            <a:chExt cx="3041015" cy="2827020"/>
          </a:xfrm>
        </p:grpSpPr>
        <p:sp>
          <p:nvSpPr>
            <p:cNvPr id="4" name="object 4"/>
            <p:cNvSpPr/>
            <p:nvPr/>
          </p:nvSpPr>
          <p:spPr>
            <a:xfrm>
              <a:off x="5935217" y="912876"/>
              <a:ext cx="2933700" cy="2353310"/>
            </a:xfrm>
            <a:custGeom>
              <a:avLst/>
              <a:gdLst/>
              <a:ahLst/>
              <a:cxnLst/>
              <a:rect l="l" t="t" r="r" b="b"/>
              <a:pathLst>
                <a:path w="2933700" h="2353310">
                  <a:moveTo>
                    <a:pt x="0" y="0"/>
                  </a:moveTo>
                  <a:lnTo>
                    <a:pt x="2933699" y="0"/>
                  </a:lnTo>
                  <a:lnTo>
                    <a:pt x="2933699" y="2353055"/>
                  </a:lnTo>
                  <a:lnTo>
                    <a:pt x="0" y="2353055"/>
                  </a:lnTo>
                  <a:lnTo>
                    <a:pt x="0" y="0"/>
                  </a:lnTo>
                  <a:close/>
                </a:path>
              </a:pathLst>
            </a:custGeom>
            <a:ln w="100520">
              <a:solidFill>
                <a:srgbClr val="B6DD78"/>
              </a:solidFill>
            </a:ln>
          </p:spPr>
          <p:txBody>
            <a:bodyPr wrap="square" lIns="0" tIns="0" rIns="0" bIns="0" rtlCol="0"/>
            <a:lstStyle/>
            <a:p>
              <a:endParaRPr/>
            </a:p>
          </p:txBody>
        </p:sp>
        <p:sp>
          <p:nvSpPr>
            <p:cNvPr id="5" name="object 5"/>
            <p:cNvSpPr/>
            <p:nvPr/>
          </p:nvSpPr>
          <p:spPr>
            <a:xfrm>
              <a:off x="5907404" y="518541"/>
              <a:ext cx="2864485" cy="789940"/>
            </a:xfrm>
            <a:custGeom>
              <a:avLst/>
              <a:gdLst/>
              <a:ahLst/>
              <a:cxnLst/>
              <a:rect l="l" t="t" r="r" b="b"/>
              <a:pathLst>
                <a:path w="2864484" h="789940">
                  <a:moveTo>
                    <a:pt x="2864357" y="0"/>
                  </a:moveTo>
                  <a:lnTo>
                    <a:pt x="0" y="0"/>
                  </a:lnTo>
                  <a:lnTo>
                    <a:pt x="0" y="789432"/>
                  </a:lnTo>
                  <a:lnTo>
                    <a:pt x="2864357" y="789432"/>
                  </a:lnTo>
                  <a:lnTo>
                    <a:pt x="2864357" y="0"/>
                  </a:lnTo>
                  <a:close/>
                </a:path>
              </a:pathLst>
            </a:custGeom>
            <a:solidFill>
              <a:srgbClr val="B6DD78"/>
            </a:solidFill>
          </p:spPr>
          <p:txBody>
            <a:bodyPr wrap="square" lIns="0" tIns="0" rIns="0" bIns="0" rtlCol="0"/>
            <a:lstStyle/>
            <a:p>
              <a:endParaRPr/>
            </a:p>
          </p:txBody>
        </p:sp>
        <p:sp>
          <p:nvSpPr>
            <p:cNvPr id="6" name="object 6"/>
            <p:cNvSpPr/>
            <p:nvPr/>
          </p:nvSpPr>
          <p:spPr>
            <a:xfrm>
              <a:off x="5907404" y="518541"/>
              <a:ext cx="2864485" cy="789940"/>
            </a:xfrm>
            <a:custGeom>
              <a:avLst/>
              <a:gdLst/>
              <a:ahLst/>
              <a:cxnLst/>
              <a:rect l="l" t="t" r="r" b="b"/>
              <a:pathLst>
                <a:path w="2864484" h="789940">
                  <a:moveTo>
                    <a:pt x="0" y="0"/>
                  </a:moveTo>
                  <a:lnTo>
                    <a:pt x="2864357" y="0"/>
                  </a:lnTo>
                  <a:lnTo>
                    <a:pt x="2864357" y="789432"/>
                  </a:lnTo>
                  <a:lnTo>
                    <a:pt x="0" y="789432"/>
                  </a:lnTo>
                  <a:lnTo>
                    <a:pt x="0" y="0"/>
                  </a:lnTo>
                  <a:close/>
                </a:path>
              </a:pathLst>
            </a:custGeom>
            <a:ln w="57150">
              <a:solidFill>
                <a:srgbClr val="B7DD79"/>
              </a:solidFill>
            </a:ln>
          </p:spPr>
          <p:txBody>
            <a:bodyPr wrap="square" lIns="0" tIns="0" rIns="0" bIns="0" rtlCol="0"/>
            <a:lstStyle/>
            <a:p>
              <a:endParaRPr/>
            </a:p>
          </p:txBody>
        </p:sp>
      </p:grpSp>
      <p:sp>
        <p:nvSpPr>
          <p:cNvPr id="7" name="object 7"/>
          <p:cNvSpPr txBox="1"/>
          <p:nvPr/>
        </p:nvSpPr>
        <p:spPr>
          <a:xfrm>
            <a:off x="5935979" y="489966"/>
            <a:ext cx="2649855" cy="564257"/>
          </a:xfrm>
          <a:prstGeom prst="rect">
            <a:avLst/>
          </a:prstGeom>
          <a:solidFill>
            <a:srgbClr val="B6DD78"/>
          </a:solidFill>
        </p:spPr>
        <p:txBody>
          <a:bodyPr vert="horz" wrap="square" lIns="0" tIns="254000" rIns="0" bIns="0" rtlCol="0">
            <a:spAutoFit/>
          </a:bodyPr>
          <a:lstStyle/>
          <a:p>
            <a:pPr marL="429259" rtl="0">
              <a:lnSpc>
                <a:spcPct val="100000"/>
              </a:lnSpc>
              <a:spcBef>
                <a:spcPts val="2000"/>
              </a:spcBef>
            </a:pPr>
            <a:r>
              <a:rPr lang="fr-ca" sz="2000" b="1" i="0" u="none" baseline="0">
                <a:solidFill>
                  <a:srgbClr val="181818"/>
                </a:solidFill>
                <a:latin typeface="Calibri"/>
                <a:ea typeface="Calibri"/>
                <a:cs typeface="Calibri"/>
              </a:rPr>
              <a:t>Travaux terminés :</a:t>
            </a:r>
            <a:endParaRPr sz="2000">
              <a:latin typeface="Calibri"/>
              <a:cs typeface="Calibri"/>
            </a:endParaRPr>
          </a:p>
        </p:txBody>
      </p:sp>
      <p:grpSp>
        <p:nvGrpSpPr>
          <p:cNvPr id="8" name="object 8"/>
          <p:cNvGrpSpPr/>
          <p:nvPr/>
        </p:nvGrpSpPr>
        <p:grpSpPr>
          <a:xfrm>
            <a:off x="8585454" y="489966"/>
            <a:ext cx="3145155" cy="2811780"/>
            <a:chOff x="8585454" y="489966"/>
            <a:chExt cx="3145155" cy="2811780"/>
          </a:xfrm>
        </p:grpSpPr>
        <p:sp>
          <p:nvSpPr>
            <p:cNvPr id="9" name="object 9"/>
            <p:cNvSpPr/>
            <p:nvPr/>
          </p:nvSpPr>
          <p:spPr>
            <a:xfrm>
              <a:off x="8854440" y="912876"/>
              <a:ext cx="2825750" cy="2338070"/>
            </a:xfrm>
            <a:custGeom>
              <a:avLst/>
              <a:gdLst/>
              <a:ahLst/>
              <a:cxnLst/>
              <a:rect l="l" t="t" r="r" b="b"/>
              <a:pathLst>
                <a:path w="2825750" h="2338070">
                  <a:moveTo>
                    <a:pt x="0" y="0"/>
                  </a:moveTo>
                  <a:lnTo>
                    <a:pt x="2825496" y="0"/>
                  </a:lnTo>
                  <a:lnTo>
                    <a:pt x="2825496" y="2337816"/>
                  </a:lnTo>
                  <a:lnTo>
                    <a:pt x="0" y="2337816"/>
                  </a:lnTo>
                  <a:lnTo>
                    <a:pt x="0" y="0"/>
                  </a:lnTo>
                  <a:close/>
                </a:path>
              </a:pathLst>
            </a:custGeom>
            <a:ln w="100520">
              <a:solidFill>
                <a:srgbClr val="B6DD78"/>
              </a:solidFill>
            </a:ln>
          </p:spPr>
          <p:txBody>
            <a:bodyPr wrap="square" lIns="0" tIns="0" rIns="0" bIns="0" rtlCol="0"/>
            <a:lstStyle/>
            <a:p>
              <a:endParaRPr/>
            </a:p>
          </p:txBody>
        </p:sp>
        <p:sp>
          <p:nvSpPr>
            <p:cNvPr id="10" name="object 10"/>
            <p:cNvSpPr/>
            <p:nvPr/>
          </p:nvSpPr>
          <p:spPr>
            <a:xfrm>
              <a:off x="8614029" y="518541"/>
              <a:ext cx="3087370" cy="789940"/>
            </a:xfrm>
            <a:custGeom>
              <a:avLst/>
              <a:gdLst/>
              <a:ahLst/>
              <a:cxnLst/>
              <a:rect l="l" t="t" r="r" b="b"/>
              <a:pathLst>
                <a:path w="3087370" h="789940">
                  <a:moveTo>
                    <a:pt x="3086861" y="0"/>
                  </a:moveTo>
                  <a:lnTo>
                    <a:pt x="0" y="0"/>
                  </a:lnTo>
                  <a:lnTo>
                    <a:pt x="0" y="789432"/>
                  </a:lnTo>
                  <a:lnTo>
                    <a:pt x="3086861" y="789432"/>
                  </a:lnTo>
                  <a:lnTo>
                    <a:pt x="3086861" y="0"/>
                  </a:lnTo>
                  <a:close/>
                </a:path>
              </a:pathLst>
            </a:custGeom>
            <a:solidFill>
              <a:srgbClr val="B6DD78"/>
            </a:solidFill>
          </p:spPr>
          <p:txBody>
            <a:bodyPr wrap="square" lIns="0" tIns="0" rIns="0" bIns="0" rtlCol="0"/>
            <a:lstStyle/>
            <a:p>
              <a:endParaRPr/>
            </a:p>
          </p:txBody>
        </p:sp>
        <p:sp>
          <p:nvSpPr>
            <p:cNvPr id="11" name="object 11"/>
            <p:cNvSpPr/>
            <p:nvPr/>
          </p:nvSpPr>
          <p:spPr>
            <a:xfrm>
              <a:off x="8614029" y="518541"/>
              <a:ext cx="3087370" cy="789940"/>
            </a:xfrm>
            <a:custGeom>
              <a:avLst/>
              <a:gdLst/>
              <a:ahLst/>
              <a:cxnLst/>
              <a:rect l="l" t="t" r="r" b="b"/>
              <a:pathLst>
                <a:path w="3087370" h="789940">
                  <a:moveTo>
                    <a:pt x="0" y="0"/>
                  </a:moveTo>
                  <a:lnTo>
                    <a:pt x="3086861" y="0"/>
                  </a:lnTo>
                  <a:lnTo>
                    <a:pt x="3086861" y="789432"/>
                  </a:lnTo>
                  <a:lnTo>
                    <a:pt x="0" y="789432"/>
                  </a:lnTo>
                  <a:lnTo>
                    <a:pt x="0" y="0"/>
                  </a:lnTo>
                  <a:close/>
                </a:path>
              </a:pathLst>
            </a:custGeom>
            <a:ln w="57150">
              <a:solidFill>
                <a:srgbClr val="B7DD79"/>
              </a:solidFill>
            </a:ln>
          </p:spPr>
          <p:txBody>
            <a:bodyPr wrap="square" lIns="0" tIns="0" rIns="0" bIns="0" rtlCol="0"/>
            <a:lstStyle/>
            <a:p>
              <a:endParaRPr/>
            </a:p>
          </p:txBody>
        </p:sp>
      </p:grpSp>
      <p:sp>
        <p:nvSpPr>
          <p:cNvPr id="12" name="object 12"/>
          <p:cNvSpPr txBox="1"/>
          <p:nvPr/>
        </p:nvSpPr>
        <p:spPr>
          <a:xfrm>
            <a:off x="9166707" y="731918"/>
            <a:ext cx="2283993" cy="319959"/>
          </a:xfrm>
          <a:prstGeom prst="rect">
            <a:avLst/>
          </a:prstGeom>
        </p:spPr>
        <p:txBody>
          <a:bodyPr vert="horz" wrap="square" lIns="0" tIns="12065" rIns="0" bIns="0" rtlCol="0">
            <a:spAutoFit/>
          </a:bodyPr>
          <a:lstStyle/>
          <a:p>
            <a:pPr marL="12700" rtl="0">
              <a:lnSpc>
                <a:spcPct val="100000"/>
              </a:lnSpc>
              <a:spcBef>
                <a:spcPts val="95"/>
              </a:spcBef>
            </a:pPr>
            <a:r>
              <a:rPr lang="fr-ca" sz="2000" b="1" i="0" u="none" baseline="0">
                <a:solidFill>
                  <a:srgbClr val="181818"/>
                </a:solidFill>
                <a:latin typeface="Calibri"/>
                <a:ea typeface="Calibri"/>
                <a:cs typeface="Calibri"/>
              </a:rPr>
              <a:t>Travaux en cours :</a:t>
            </a:r>
            <a:endParaRPr sz="2000" dirty="0">
              <a:latin typeface="Calibri"/>
              <a:cs typeface="Calibri"/>
            </a:endParaRPr>
          </a:p>
        </p:txBody>
      </p:sp>
      <p:grpSp>
        <p:nvGrpSpPr>
          <p:cNvPr id="13" name="object 13"/>
          <p:cNvGrpSpPr/>
          <p:nvPr/>
        </p:nvGrpSpPr>
        <p:grpSpPr>
          <a:xfrm>
            <a:off x="5871209" y="535554"/>
            <a:ext cx="5847080" cy="5669280"/>
            <a:chOff x="5871209" y="535554"/>
            <a:chExt cx="5847080" cy="5669280"/>
          </a:xfrm>
        </p:grpSpPr>
        <p:pic>
          <p:nvPicPr>
            <p:cNvPr id="14" name="object 14"/>
            <p:cNvPicPr/>
            <p:nvPr/>
          </p:nvPicPr>
          <p:blipFill>
            <a:blip r:embed="rId2" cstate="print"/>
            <a:stretch>
              <a:fillRect/>
            </a:stretch>
          </p:blipFill>
          <p:spPr>
            <a:xfrm>
              <a:off x="5871209" y="3342131"/>
              <a:ext cx="5846826" cy="2862630"/>
            </a:xfrm>
            <a:prstGeom prst="rect">
              <a:avLst/>
            </a:prstGeom>
          </p:spPr>
        </p:pic>
        <p:sp>
          <p:nvSpPr>
            <p:cNvPr id="15" name="object 15"/>
            <p:cNvSpPr/>
            <p:nvPr/>
          </p:nvSpPr>
          <p:spPr>
            <a:xfrm>
              <a:off x="8585009" y="535558"/>
              <a:ext cx="270510" cy="271145"/>
            </a:xfrm>
            <a:custGeom>
              <a:avLst/>
              <a:gdLst/>
              <a:ahLst/>
              <a:cxnLst/>
              <a:rect l="l" t="t" r="r" b="b"/>
              <a:pathLst>
                <a:path w="270509" h="271145">
                  <a:moveTo>
                    <a:pt x="223342" y="82854"/>
                  </a:moveTo>
                  <a:lnTo>
                    <a:pt x="202323" y="61315"/>
                  </a:lnTo>
                  <a:lnTo>
                    <a:pt x="108115" y="154051"/>
                  </a:lnTo>
                  <a:lnTo>
                    <a:pt x="68046" y="113804"/>
                  </a:lnTo>
                  <a:lnTo>
                    <a:pt x="46812" y="135128"/>
                  </a:lnTo>
                  <a:lnTo>
                    <a:pt x="107899" y="196481"/>
                  </a:lnTo>
                  <a:lnTo>
                    <a:pt x="223342" y="82854"/>
                  </a:lnTo>
                  <a:close/>
                </a:path>
                <a:path w="270509" h="271145">
                  <a:moveTo>
                    <a:pt x="270141" y="0"/>
                  </a:moveTo>
                  <a:lnTo>
                    <a:pt x="0" y="0"/>
                  </a:lnTo>
                  <a:lnTo>
                    <a:pt x="0" y="29273"/>
                  </a:lnTo>
                  <a:lnTo>
                    <a:pt x="0" y="240576"/>
                  </a:lnTo>
                  <a:lnTo>
                    <a:pt x="0" y="271132"/>
                  </a:lnTo>
                  <a:lnTo>
                    <a:pt x="270141" y="271132"/>
                  </a:lnTo>
                  <a:lnTo>
                    <a:pt x="270141" y="240665"/>
                  </a:lnTo>
                  <a:lnTo>
                    <a:pt x="270141" y="29591"/>
                  </a:lnTo>
                  <a:lnTo>
                    <a:pt x="240131" y="29591"/>
                  </a:lnTo>
                  <a:lnTo>
                    <a:pt x="240131" y="240576"/>
                  </a:lnTo>
                  <a:lnTo>
                    <a:pt x="30022" y="240576"/>
                  </a:lnTo>
                  <a:lnTo>
                    <a:pt x="30022" y="29273"/>
                  </a:lnTo>
                  <a:lnTo>
                    <a:pt x="270141" y="29273"/>
                  </a:lnTo>
                  <a:lnTo>
                    <a:pt x="270141" y="0"/>
                  </a:lnTo>
                  <a:close/>
                </a:path>
              </a:pathLst>
            </a:custGeom>
            <a:solidFill>
              <a:srgbClr val="000000"/>
            </a:solidFill>
          </p:spPr>
          <p:txBody>
            <a:bodyPr wrap="square" lIns="0" tIns="0" rIns="0" bIns="0" rtlCol="0"/>
            <a:lstStyle/>
            <a:p>
              <a:endParaRPr/>
            </a:p>
          </p:txBody>
        </p:sp>
        <p:pic>
          <p:nvPicPr>
            <p:cNvPr id="16" name="object 16"/>
            <p:cNvPicPr/>
            <p:nvPr/>
          </p:nvPicPr>
          <p:blipFill>
            <a:blip r:embed="rId3" cstate="print"/>
            <a:stretch>
              <a:fillRect/>
            </a:stretch>
          </p:blipFill>
          <p:spPr>
            <a:xfrm>
              <a:off x="11266614" y="602622"/>
              <a:ext cx="369956" cy="181314"/>
            </a:xfrm>
            <a:prstGeom prst="rect">
              <a:avLst/>
            </a:prstGeom>
          </p:spPr>
        </p:pic>
        <p:sp>
          <p:nvSpPr>
            <p:cNvPr id="17" name="object 17"/>
            <p:cNvSpPr/>
            <p:nvPr/>
          </p:nvSpPr>
          <p:spPr>
            <a:xfrm>
              <a:off x="11266615" y="560456"/>
              <a:ext cx="269240" cy="118110"/>
            </a:xfrm>
            <a:custGeom>
              <a:avLst/>
              <a:gdLst/>
              <a:ahLst/>
              <a:cxnLst/>
              <a:rect l="l" t="t" r="r" b="b"/>
              <a:pathLst>
                <a:path w="269240" h="118109">
                  <a:moveTo>
                    <a:pt x="235426" y="118065"/>
                  </a:moveTo>
                  <a:lnTo>
                    <a:pt x="37836" y="118065"/>
                  </a:lnTo>
                  <a:lnTo>
                    <a:pt x="0" y="80115"/>
                  </a:lnTo>
                  <a:lnTo>
                    <a:pt x="0" y="16866"/>
                  </a:lnTo>
                  <a:lnTo>
                    <a:pt x="184978" y="16866"/>
                  </a:lnTo>
                  <a:lnTo>
                    <a:pt x="201794" y="0"/>
                  </a:lnTo>
                  <a:lnTo>
                    <a:pt x="269059" y="0"/>
                  </a:lnTo>
                  <a:lnTo>
                    <a:pt x="269059" y="25299"/>
                  </a:lnTo>
                  <a:lnTo>
                    <a:pt x="252242" y="25299"/>
                  </a:lnTo>
                  <a:lnTo>
                    <a:pt x="235426" y="42166"/>
                  </a:lnTo>
                  <a:lnTo>
                    <a:pt x="235426" y="118065"/>
                  </a:lnTo>
                  <a:close/>
                </a:path>
              </a:pathLst>
            </a:custGeom>
            <a:solidFill>
              <a:srgbClr val="000000"/>
            </a:solidFill>
          </p:spPr>
          <p:txBody>
            <a:bodyPr wrap="square" lIns="0" tIns="0" rIns="0" bIns="0" rtlCol="0"/>
            <a:lstStyle/>
            <a:p>
              <a:endParaRPr/>
            </a:p>
          </p:txBody>
        </p:sp>
      </p:grpSp>
      <p:sp>
        <p:nvSpPr>
          <p:cNvPr id="18" name="object 18"/>
          <p:cNvSpPr txBox="1"/>
          <p:nvPr/>
        </p:nvSpPr>
        <p:spPr>
          <a:xfrm>
            <a:off x="6066424" y="1459627"/>
            <a:ext cx="2694542" cy="1061829"/>
          </a:xfrm>
          <a:prstGeom prst="rect">
            <a:avLst/>
          </a:prstGeom>
        </p:spPr>
        <p:txBody>
          <a:bodyPr vert="horz" wrap="square" lIns="0" tIns="12700" rIns="0" bIns="0" rtlCol="0">
            <a:spAutoFit/>
          </a:bodyPr>
          <a:lstStyle/>
          <a:p>
            <a:pPr marL="295910" marR="5080" indent="-283845" rtl="0">
              <a:lnSpc>
                <a:spcPct val="100000"/>
              </a:lnSpc>
              <a:spcBef>
                <a:spcPts val="100"/>
              </a:spcBef>
              <a:buFont typeface="Arial"/>
              <a:buChar char="•"/>
              <a:tabLst>
                <a:tab pos="295910" algn="l"/>
              </a:tabLst>
            </a:pPr>
            <a:r>
              <a:rPr lang="fr-ca" sz="1600" b="0" i="0" u="none" baseline="0" dirty="0">
                <a:solidFill>
                  <a:srgbClr val="181818"/>
                </a:solidFill>
                <a:latin typeface="Calibri"/>
                <a:ea typeface="Calibri"/>
                <a:cs typeface="Calibri"/>
              </a:rPr>
              <a:t>Émondage et enlèvement de la végétation sélectionnée</a:t>
            </a:r>
            <a:endParaRPr sz="1600" dirty="0">
              <a:latin typeface="Calibri"/>
              <a:cs typeface="Calibri"/>
            </a:endParaRPr>
          </a:p>
          <a:p>
            <a:pPr marL="295910" marR="138430" indent="-283845" rtl="0">
              <a:lnSpc>
                <a:spcPct val="100000"/>
              </a:lnSpc>
              <a:spcBef>
                <a:spcPts val="495"/>
              </a:spcBef>
              <a:buFont typeface="Arial"/>
              <a:buChar char="•"/>
              <a:tabLst>
                <a:tab pos="295910" algn="l"/>
              </a:tabLst>
            </a:pPr>
            <a:r>
              <a:rPr lang="fr-ca" sz="1600" b="0" i="0" u="none" baseline="0" dirty="0">
                <a:solidFill>
                  <a:srgbClr val="181818"/>
                </a:solidFill>
                <a:latin typeface="Calibri"/>
                <a:ea typeface="Calibri"/>
                <a:cs typeface="Calibri"/>
              </a:rPr>
              <a:t>Voies d’accès aux travaux de construction</a:t>
            </a:r>
            <a:endParaRPr sz="1600" dirty="0">
              <a:latin typeface="Calibri"/>
              <a:cs typeface="Calibri"/>
            </a:endParaRPr>
          </a:p>
        </p:txBody>
      </p:sp>
      <p:sp>
        <p:nvSpPr>
          <p:cNvPr id="19" name="object 19"/>
          <p:cNvSpPr txBox="1"/>
          <p:nvPr/>
        </p:nvSpPr>
        <p:spPr>
          <a:xfrm>
            <a:off x="8940546" y="1381446"/>
            <a:ext cx="2739644" cy="1745991"/>
          </a:xfrm>
          <a:prstGeom prst="rect">
            <a:avLst/>
          </a:prstGeom>
        </p:spPr>
        <p:txBody>
          <a:bodyPr vert="horz" wrap="square" lIns="0" tIns="75565" rIns="0" bIns="0" rtlCol="0">
            <a:spAutoFit/>
          </a:bodyPr>
          <a:lstStyle/>
          <a:p>
            <a:pPr marL="295910" indent="-283210" rtl="0">
              <a:lnSpc>
                <a:spcPct val="100000"/>
              </a:lnSpc>
              <a:spcBef>
                <a:spcPts val="595"/>
              </a:spcBef>
              <a:buFont typeface="Arial"/>
              <a:buChar char="•"/>
              <a:tabLst>
                <a:tab pos="295910" algn="l"/>
              </a:tabLst>
            </a:pPr>
            <a:r>
              <a:rPr lang="fr-ca" sz="1600" b="0" i="0" u="none" baseline="0" dirty="0">
                <a:solidFill>
                  <a:srgbClr val="181818"/>
                </a:solidFill>
                <a:latin typeface="Calibri"/>
                <a:ea typeface="Calibri"/>
                <a:cs typeface="Calibri"/>
              </a:rPr>
              <a:t>Nivellement et drainage</a:t>
            </a:r>
            <a:endParaRPr sz="1600" dirty="0">
              <a:latin typeface="Calibri"/>
              <a:cs typeface="Calibri"/>
            </a:endParaRPr>
          </a:p>
          <a:p>
            <a:pPr marL="295910" marR="5080" indent="-283845" rtl="0">
              <a:lnSpc>
                <a:spcPct val="100000"/>
              </a:lnSpc>
              <a:spcBef>
                <a:spcPts val="500"/>
              </a:spcBef>
              <a:buFont typeface="Arial"/>
              <a:buChar char="•"/>
              <a:tabLst>
                <a:tab pos="295910" algn="l"/>
              </a:tabLst>
            </a:pPr>
            <a:r>
              <a:rPr lang="fr-ca" sz="1600" b="0" i="0" u="none" baseline="0" dirty="0">
                <a:solidFill>
                  <a:srgbClr val="181818"/>
                </a:solidFill>
                <a:latin typeface="Calibri"/>
                <a:ea typeface="Calibri"/>
                <a:cs typeface="Calibri"/>
              </a:rPr>
              <a:t>Mur antibruit avec revêtement anti-graffiti</a:t>
            </a:r>
            <a:endParaRPr sz="1600" dirty="0">
              <a:latin typeface="Calibri"/>
              <a:cs typeface="Calibri"/>
            </a:endParaRPr>
          </a:p>
          <a:p>
            <a:pPr marL="295910" indent="-283210" rtl="0">
              <a:lnSpc>
                <a:spcPct val="100000"/>
              </a:lnSpc>
              <a:spcBef>
                <a:spcPts val="505"/>
              </a:spcBef>
              <a:buFont typeface="Arial"/>
              <a:buChar char="•"/>
              <a:tabLst>
                <a:tab pos="295910" algn="l"/>
              </a:tabLst>
            </a:pPr>
            <a:r>
              <a:rPr lang="fr-ca" sz="1600" b="0" i="0" u="none" baseline="0" dirty="0">
                <a:solidFill>
                  <a:srgbClr val="181818"/>
                </a:solidFill>
                <a:latin typeface="Calibri"/>
                <a:ea typeface="Calibri"/>
                <a:cs typeface="Calibri"/>
              </a:rPr>
              <a:t>Clôture de haute sécurité</a:t>
            </a:r>
            <a:endParaRPr sz="1600" dirty="0">
              <a:latin typeface="Calibri"/>
              <a:cs typeface="Calibri"/>
            </a:endParaRPr>
          </a:p>
          <a:p>
            <a:pPr marL="295910" marR="152400" indent="-283845" rtl="0">
              <a:lnSpc>
                <a:spcPct val="100000"/>
              </a:lnSpc>
              <a:spcBef>
                <a:spcPts val="500"/>
              </a:spcBef>
              <a:buFont typeface="Arial"/>
              <a:buChar char="•"/>
              <a:tabLst>
                <a:tab pos="295910" algn="l"/>
              </a:tabLst>
            </a:pPr>
            <a:r>
              <a:rPr lang="fr-ca" sz="1600" b="0" i="0" u="none" baseline="0" dirty="0">
                <a:solidFill>
                  <a:srgbClr val="181818"/>
                </a:solidFill>
                <a:latin typeface="Calibri"/>
                <a:ea typeface="Calibri"/>
                <a:cs typeface="Calibri"/>
              </a:rPr>
              <a:t>Déplacement et protection des services publics</a:t>
            </a:r>
            <a:endParaRPr sz="1600" dirty="0">
              <a:latin typeface="Calibri"/>
              <a:cs typeface="Calibri"/>
            </a:endParaRPr>
          </a:p>
        </p:txBody>
      </p:sp>
      <p:pic>
        <p:nvPicPr>
          <p:cNvPr id="20" name="object 20"/>
          <p:cNvPicPr/>
          <p:nvPr/>
        </p:nvPicPr>
        <p:blipFill>
          <a:blip r:embed="rId4" cstate="print"/>
          <a:stretch>
            <a:fillRect/>
          </a:stretch>
        </p:blipFill>
        <p:spPr>
          <a:xfrm>
            <a:off x="473963" y="912876"/>
            <a:ext cx="5294376" cy="5292089"/>
          </a:xfrm>
          <a:prstGeom prst="rect">
            <a:avLst/>
          </a:prstGeom>
        </p:spPr>
      </p:pic>
      <p:sp>
        <p:nvSpPr>
          <p:cNvPr id="21" name="object 21"/>
          <p:cNvSpPr txBox="1"/>
          <p:nvPr/>
        </p:nvSpPr>
        <p:spPr>
          <a:xfrm>
            <a:off x="5949330" y="5865343"/>
            <a:ext cx="4337669" cy="234038"/>
          </a:xfrm>
          <a:prstGeom prst="rect">
            <a:avLst/>
          </a:prstGeom>
        </p:spPr>
        <p:txBody>
          <a:bodyPr vert="horz" wrap="square" lIns="0" tIns="0" rIns="0" bIns="0" rtlCol="0">
            <a:spAutoFit/>
          </a:bodyPr>
          <a:lstStyle/>
          <a:p>
            <a:pPr marL="12700" rtl="0">
              <a:lnSpc>
                <a:spcPts val="1810"/>
              </a:lnSpc>
            </a:pPr>
            <a:r>
              <a:rPr lang="fr-ca" sz="1800" b="1" i="0" u="none" baseline="0" dirty="0">
                <a:solidFill>
                  <a:srgbClr val="FFFFFF"/>
                </a:solidFill>
                <a:latin typeface="Calibri"/>
                <a:ea typeface="Calibri"/>
                <a:cs typeface="Calibri"/>
              </a:rPr>
              <a:t>Motif de mur antibruit dans la zone 3</a:t>
            </a:r>
            <a:endParaRPr sz="1800" dirty="0">
              <a:latin typeface="Calibri"/>
              <a:cs typeface="Calibri"/>
            </a:endParaRPr>
          </a:p>
        </p:txBody>
      </p:sp>
      <p:sp>
        <p:nvSpPr>
          <p:cNvPr id="22" name="object 22"/>
          <p:cNvSpPr txBox="1"/>
          <p:nvPr/>
        </p:nvSpPr>
        <p:spPr>
          <a:xfrm>
            <a:off x="461600" y="6296577"/>
            <a:ext cx="141605" cy="128240"/>
          </a:xfrm>
          <a:prstGeom prst="rect">
            <a:avLst/>
          </a:prstGeom>
        </p:spPr>
        <p:txBody>
          <a:bodyPr vert="horz" wrap="square" lIns="0" tIns="0" rIns="0" bIns="0" rtlCol="0">
            <a:spAutoFit/>
          </a:bodyPr>
          <a:lstStyle/>
          <a:p>
            <a:pPr marL="12700" rtl="0">
              <a:lnSpc>
                <a:spcPts val="955"/>
              </a:lnSpc>
            </a:pPr>
            <a:r>
              <a:rPr lang="fr-ca" sz="900" b="0" i="0" u="none" baseline="0">
                <a:solidFill>
                  <a:srgbClr val="181818"/>
                </a:solidFill>
                <a:latin typeface="Calibri"/>
                <a:ea typeface="Calibri"/>
                <a:cs typeface="Calibri"/>
              </a:rPr>
              <a:t>11</a:t>
            </a:r>
            <a:endParaRPr sz="900">
              <a:latin typeface="Calibri"/>
              <a:cs typeface="Calibri"/>
            </a:endParaRPr>
          </a:p>
        </p:txBody>
      </p:sp>
      <p:sp>
        <p:nvSpPr>
          <p:cNvPr id="23" name="TextBox 22">
            <a:extLst>
              <a:ext uri="{FF2B5EF4-FFF2-40B4-BE49-F238E27FC236}">
                <a16:creationId xmlns:a16="http://schemas.microsoft.com/office/drawing/2014/main" id="{1EA8BCC0-7A9B-14BD-A79A-CA46AC5AFC5D}"/>
              </a:ext>
            </a:extLst>
          </p:cNvPr>
          <p:cNvSpPr txBox="1"/>
          <p:nvPr/>
        </p:nvSpPr>
        <p:spPr>
          <a:xfrm>
            <a:off x="3352800" y="4038600"/>
            <a:ext cx="1365760" cy="307777"/>
          </a:xfrm>
          <a:prstGeom prst="rect">
            <a:avLst/>
          </a:prstGeom>
          <a:solidFill>
            <a:srgbClr val="F4F4F4"/>
          </a:solidFill>
        </p:spPr>
        <p:txBody>
          <a:bodyPr wrap="square" lIns="0" tIns="0" rIns="0" bIns="0" rtlCol="0">
            <a:spAutoFit/>
          </a:bodyPr>
          <a:lstStyle/>
          <a:p>
            <a:pPr algn="ctr" rtl="0"/>
            <a:r>
              <a:rPr lang="fr-ca" sz="2000" b="1" i="0" u="none" baseline="0" dirty="0">
                <a:solidFill>
                  <a:srgbClr val="FFFF00"/>
                </a:solidFill>
                <a:effectLst>
                  <a:outerShdw blurRad="38100" dist="38100" dir="2700000" algn="tl">
                    <a:srgbClr val="000000">
                      <a:alpha val="43137"/>
                    </a:srgbClr>
                  </a:outerShdw>
                </a:effectLst>
              </a:rPr>
              <a:t>ZONE 3 :</a:t>
            </a:r>
            <a:endParaRPr lang="fr-ca" sz="2000" b="1" dirty="0">
              <a:solidFill>
                <a:srgbClr val="FFFF00"/>
              </a:solidFill>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6513D834-CC6C-3483-8C95-1AFF474F0E29}"/>
              </a:ext>
            </a:extLst>
          </p:cNvPr>
          <p:cNvSpPr txBox="1"/>
          <p:nvPr/>
        </p:nvSpPr>
        <p:spPr>
          <a:xfrm rot="20655253">
            <a:off x="412197" y="1350939"/>
            <a:ext cx="2122711" cy="173879"/>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AVENUE EGLINTON </a:t>
            </a:r>
            <a:r>
              <a:rPr lang="fr-ca" sz="1100" b="1" dirty="0">
                <a:solidFill>
                  <a:schemeClr val="tx1"/>
                </a:solidFill>
              </a:rPr>
              <a:t>W</a:t>
            </a:r>
            <a:r>
              <a:rPr lang="fr-ca" sz="1100" b="1" i="0" u="none" baseline="0" dirty="0">
                <a:solidFill>
                  <a:schemeClr val="tx1"/>
                </a:solidFill>
              </a:rPr>
              <a:t>EST</a:t>
            </a:r>
            <a:endParaRPr lang="fr-ca" sz="1100" b="1" dirty="0">
              <a:solidFill>
                <a:schemeClr val="tx1"/>
              </a:solidFill>
            </a:endParaRPr>
          </a:p>
        </p:txBody>
      </p:sp>
      <p:sp>
        <p:nvSpPr>
          <p:cNvPr id="25" name="TextBox 24">
            <a:extLst>
              <a:ext uri="{FF2B5EF4-FFF2-40B4-BE49-F238E27FC236}">
                <a16:creationId xmlns:a16="http://schemas.microsoft.com/office/drawing/2014/main" id="{1172E973-4B7D-BCF1-08AF-0E0116DDF2C7}"/>
              </a:ext>
            </a:extLst>
          </p:cNvPr>
          <p:cNvSpPr txBox="1"/>
          <p:nvPr/>
        </p:nvSpPr>
        <p:spPr>
          <a:xfrm rot="4385798">
            <a:off x="4229936" y="1792843"/>
            <a:ext cx="1387684"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RUE DUFFERIN</a:t>
            </a:r>
            <a:endParaRPr lang="fr-ca" sz="1100" b="1" dirty="0">
              <a:solidFill>
                <a:schemeClr val="tx1"/>
              </a:solidFill>
            </a:endParaRPr>
          </a:p>
        </p:txBody>
      </p:sp>
      <p:sp>
        <p:nvSpPr>
          <p:cNvPr id="26" name="TextBox 25">
            <a:extLst>
              <a:ext uri="{FF2B5EF4-FFF2-40B4-BE49-F238E27FC236}">
                <a16:creationId xmlns:a16="http://schemas.microsoft.com/office/drawing/2014/main" id="{E627768F-D180-295E-05DD-AAB0D8085A27}"/>
              </a:ext>
            </a:extLst>
          </p:cNvPr>
          <p:cNvSpPr txBox="1"/>
          <p:nvPr/>
        </p:nvSpPr>
        <p:spPr>
          <a:xfrm rot="20543931">
            <a:off x="827495" y="2729676"/>
            <a:ext cx="1256041"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AVENUE DONALD</a:t>
            </a:r>
            <a:endParaRPr lang="fr-ca" sz="1100" b="1" dirty="0">
              <a:solidFill>
                <a:schemeClr val="tx1"/>
              </a:solidFill>
            </a:endParaRPr>
          </a:p>
        </p:txBody>
      </p:sp>
      <p:sp>
        <p:nvSpPr>
          <p:cNvPr id="27" name="TextBox 26">
            <a:extLst>
              <a:ext uri="{FF2B5EF4-FFF2-40B4-BE49-F238E27FC236}">
                <a16:creationId xmlns:a16="http://schemas.microsoft.com/office/drawing/2014/main" id="{14A521F1-341B-4DBE-8131-B6FC90E33CF5}"/>
              </a:ext>
            </a:extLst>
          </p:cNvPr>
          <p:cNvSpPr txBox="1"/>
          <p:nvPr/>
        </p:nvSpPr>
        <p:spPr>
          <a:xfrm rot="4267679">
            <a:off x="2056275" y="2568846"/>
            <a:ext cx="1854205" cy="171619"/>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CHEMIN CALEDONIA</a:t>
            </a:r>
            <a:endParaRPr lang="fr-ca" sz="1100" b="1" dirty="0">
              <a:solidFill>
                <a:schemeClr val="tx1"/>
              </a:solidFill>
            </a:endParaRPr>
          </a:p>
        </p:txBody>
      </p:sp>
      <p:sp>
        <p:nvSpPr>
          <p:cNvPr id="28" name="TextBox 27">
            <a:extLst>
              <a:ext uri="{FF2B5EF4-FFF2-40B4-BE49-F238E27FC236}">
                <a16:creationId xmlns:a16="http://schemas.microsoft.com/office/drawing/2014/main" id="{7F3D0695-11CA-BF79-EBE0-C93998B29B2E}"/>
              </a:ext>
            </a:extLst>
          </p:cNvPr>
          <p:cNvSpPr txBox="1"/>
          <p:nvPr/>
        </p:nvSpPr>
        <p:spPr>
          <a:xfrm rot="20543931">
            <a:off x="3663935" y="4841380"/>
            <a:ext cx="1853987"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AVENUE ST CLAIR </a:t>
            </a:r>
            <a:r>
              <a:rPr lang="fr-ca" sz="1100" b="1" dirty="0">
                <a:solidFill>
                  <a:schemeClr val="tx1"/>
                </a:solidFill>
              </a:rPr>
              <a:t>W</a:t>
            </a:r>
            <a:r>
              <a:rPr lang="fr-ca" sz="1100" b="1" i="0" u="none" baseline="0" dirty="0">
                <a:solidFill>
                  <a:schemeClr val="tx1"/>
                </a:solidFill>
              </a:rPr>
              <a:t>EST</a:t>
            </a:r>
            <a:endParaRPr lang="fr-ca" sz="1100" b="1" dirty="0">
              <a:solidFill>
                <a:schemeClr val="tx1"/>
              </a:solidFill>
            </a:endParaRPr>
          </a:p>
        </p:txBody>
      </p:sp>
      <p:sp>
        <p:nvSpPr>
          <p:cNvPr id="29" name="TextBox 28">
            <a:extLst>
              <a:ext uri="{FF2B5EF4-FFF2-40B4-BE49-F238E27FC236}">
                <a16:creationId xmlns:a16="http://schemas.microsoft.com/office/drawing/2014/main" id="{2BDAE275-C14C-203D-1ECF-7C2E0A770E78}"/>
              </a:ext>
            </a:extLst>
          </p:cNvPr>
          <p:cNvSpPr txBox="1"/>
          <p:nvPr/>
        </p:nvSpPr>
        <p:spPr>
          <a:xfrm rot="4210392">
            <a:off x="245507" y="3120159"/>
            <a:ext cx="1162267"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RUE KEELE</a:t>
            </a:r>
            <a:endParaRPr lang="fr-ca" sz="1100" b="1" dirty="0">
              <a:solidFill>
                <a:schemeClr val="tx1"/>
              </a:solidFill>
            </a:endParaRPr>
          </a:p>
        </p:txBody>
      </p:sp>
      <p:sp>
        <p:nvSpPr>
          <p:cNvPr id="31" name="TextBox 30">
            <a:extLst>
              <a:ext uri="{FF2B5EF4-FFF2-40B4-BE49-F238E27FC236}">
                <a16:creationId xmlns:a16="http://schemas.microsoft.com/office/drawing/2014/main" id="{01C6AC21-54A4-9330-76A7-878F20D5C4E8}"/>
              </a:ext>
            </a:extLst>
          </p:cNvPr>
          <p:cNvSpPr txBox="1"/>
          <p:nvPr/>
        </p:nvSpPr>
        <p:spPr>
          <a:xfrm rot="3263864">
            <a:off x="1618863" y="3966223"/>
            <a:ext cx="495587" cy="169277"/>
          </a:xfrm>
          <a:prstGeom prst="rect">
            <a:avLst/>
          </a:prstGeom>
          <a:solidFill>
            <a:srgbClr val="F4F4F4"/>
          </a:solidFill>
        </p:spPr>
        <p:txBody>
          <a:bodyPr wrap="square" lIns="0" tIns="0" rIns="0" bIns="0" rtlCol="0">
            <a:spAutoFit/>
          </a:bodyPr>
          <a:lstStyle/>
          <a:p>
            <a:pPr algn="ctr" rtl="0"/>
            <a:endParaRPr lang="fr-ca" sz="1100" b="1" dirty="0">
              <a:solidFill>
                <a:schemeClr val="tx1"/>
              </a:solidFill>
            </a:endParaRPr>
          </a:p>
        </p:txBody>
      </p:sp>
      <p:sp>
        <p:nvSpPr>
          <p:cNvPr id="30" name="TextBox 29">
            <a:extLst>
              <a:ext uri="{FF2B5EF4-FFF2-40B4-BE49-F238E27FC236}">
                <a16:creationId xmlns:a16="http://schemas.microsoft.com/office/drawing/2014/main" id="{DDF8FCB5-0939-0982-70F9-EE89F243FC8A}"/>
              </a:ext>
            </a:extLst>
          </p:cNvPr>
          <p:cNvSpPr txBox="1"/>
          <p:nvPr/>
        </p:nvSpPr>
        <p:spPr>
          <a:xfrm rot="4267679">
            <a:off x="1239234" y="4570162"/>
            <a:ext cx="1790729"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CHEMIN OLD WESTON</a:t>
            </a:r>
            <a:endParaRPr lang="fr-ca" sz="1100" b="1" dirty="0">
              <a:solidFill>
                <a:schemeClr val="tx1"/>
              </a:solidFill>
            </a:endParaRPr>
          </a:p>
        </p:txBody>
      </p:sp>
      <p:sp>
        <p:nvSpPr>
          <p:cNvPr id="33" name="TextBox 32">
            <a:extLst>
              <a:ext uri="{FF2B5EF4-FFF2-40B4-BE49-F238E27FC236}">
                <a16:creationId xmlns:a16="http://schemas.microsoft.com/office/drawing/2014/main" id="{A5C3620D-2E32-B178-B693-4E2507B2D1FE}"/>
              </a:ext>
            </a:extLst>
          </p:cNvPr>
          <p:cNvSpPr txBox="1"/>
          <p:nvPr/>
        </p:nvSpPr>
        <p:spPr>
          <a:xfrm rot="3277618">
            <a:off x="1178818" y="5427925"/>
            <a:ext cx="436323" cy="156661"/>
          </a:xfrm>
          <a:prstGeom prst="rect">
            <a:avLst/>
          </a:prstGeom>
          <a:solidFill>
            <a:srgbClr val="F4F4F4"/>
          </a:solidFill>
        </p:spPr>
        <p:txBody>
          <a:bodyPr wrap="square" lIns="0" tIns="0" rIns="0" bIns="0" rtlCol="0">
            <a:spAutoFit/>
          </a:bodyPr>
          <a:lstStyle/>
          <a:p>
            <a:pPr algn="ctr" rtl="0"/>
            <a:endParaRPr lang="fr-ca" sz="1100" b="1" dirty="0">
              <a:solidFill>
                <a:schemeClr val="tx1"/>
              </a:solidFill>
            </a:endParaRPr>
          </a:p>
        </p:txBody>
      </p:sp>
      <p:sp>
        <p:nvSpPr>
          <p:cNvPr id="32" name="TextBox 31">
            <a:extLst>
              <a:ext uri="{FF2B5EF4-FFF2-40B4-BE49-F238E27FC236}">
                <a16:creationId xmlns:a16="http://schemas.microsoft.com/office/drawing/2014/main" id="{55F92CB4-7929-157C-EDF2-1C61D6985252}"/>
              </a:ext>
            </a:extLst>
          </p:cNvPr>
          <p:cNvSpPr txBox="1"/>
          <p:nvPr/>
        </p:nvSpPr>
        <p:spPr>
          <a:xfrm rot="2749499">
            <a:off x="491879" y="5101478"/>
            <a:ext cx="1505439"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CHEMIN WESTON </a:t>
            </a:r>
            <a:endParaRPr lang="fr-ca" sz="1100" b="1" dirty="0">
              <a:solidFill>
                <a:schemeClr val="tx1"/>
              </a:solidFill>
            </a:endParaRPr>
          </a:p>
        </p:txBody>
      </p:sp>
      <p:sp>
        <p:nvSpPr>
          <p:cNvPr id="34" name="TextBox 33">
            <a:extLst>
              <a:ext uri="{FF2B5EF4-FFF2-40B4-BE49-F238E27FC236}">
                <a16:creationId xmlns:a16="http://schemas.microsoft.com/office/drawing/2014/main" id="{AFFB7F1E-AB28-9DA3-571B-8275CA1531C9}"/>
              </a:ext>
            </a:extLst>
          </p:cNvPr>
          <p:cNvSpPr txBox="1"/>
          <p:nvPr/>
        </p:nvSpPr>
        <p:spPr>
          <a:xfrm rot="15903565">
            <a:off x="1654958" y="2344334"/>
            <a:ext cx="349647" cy="169277"/>
          </a:xfrm>
          <a:prstGeom prst="rect">
            <a:avLst/>
          </a:prstGeom>
          <a:solidFill>
            <a:srgbClr val="F4F4F4"/>
          </a:solidFill>
        </p:spPr>
        <p:txBody>
          <a:bodyPr wrap="square" lIns="0" tIns="0" rIns="0" bIns="0" rtlCol="0">
            <a:spAutoFit/>
          </a:bodyPr>
          <a:lstStyle/>
          <a:p>
            <a:pPr algn="ctr" rtl="0"/>
            <a:endParaRPr lang="fr-ca" sz="1100" b="1" dirty="0">
              <a:solidFill>
                <a:schemeClr val="tx1"/>
              </a:solidFill>
            </a:endParaRPr>
          </a:p>
        </p:txBody>
      </p:sp>
      <p:sp>
        <p:nvSpPr>
          <p:cNvPr id="35" name="TextBox 34">
            <a:extLst>
              <a:ext uri="{FF2B5EF4-FFF2-40B4-BE49-F238E27FC236}">
                <a16:creationId xmlns:a16="http://schemas.microsoft.com/office/drawing/2014/main" id="{AA8759BB-62C9-CE17-1C80-F0E46EE7FC9F}"/>
              </a:ext>
            </a:extLst>
          </p:cNvPr>
          <p:cNvSpPr txBox="1"/>
          <p:nvPr/>
        </p:nvSpPr>
        <p:spPr>
          <a:xfrm rot="20543931">
            <a:off x="3553333" y="3087326"/>
            <a:ext cx="1378902" cy="170018"/>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CHEMIN ROGERS</a:t>
            </a:r>
            <a:endParaRPr lang="fr-ca" sz="11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838253" y="518541"/>
            <a:ext cx="5913120" cy="2700020"/>
            <a:chOff x="5838253" y="518541"/>
            <a:chExt cx="5913120" cy="2700020"/>
          </a:xfrm>
        </p:grpSpPr>
        <p:sp>
          <p:nvSpPr>
            <p:cNvPr id="4" name="object 4"/>
            <p:cNvSpPr/>
            <p:nvPr/>
          </p:nvSpPr>
          <p:spPr>
            <a:xfrm>
              <a:off x="5888735" y="912876"/>
              <a:ext cx="5812155" cy="2254885"/>
            </a:xfrm>
            <a:custGeom>
              <a:avLst/>
              <a:gdLst/>
              <a:ahLst/>
              <a:cxnLst/>
              <a:rect l="l" t="t" r="r" b="b"/>
              <a:pathLst>
                <a:path w="5812155" h="2254885">
                  <a:moveTo>
                    <a:pt x="0" y="0"/>
                  </a:moveTo>
                  <a:lnTo>
                    <a:pt x="5811773" y="0"/>
                  </a:lnTo>
                  <a:lnTo>
                    <a:pt x="5811773" y="2254757"/>
                  </a:lnTo>
                  <a:lnTo>
                    <a:pt x="0" y="2254757"/>
                  </a:lnTo>
                  <a:lnTo>
                    <a:pt x="0" y="0"/>
                  </a:lnTo>
                  <a:close/>
                </a:path>
              </a:pathLst>
            </a:custGeom>
            <a:ln w="100520">
              <a:solidFill>
                <a:srgbClr val="B6DD78"/>
              </a:solidFill>
            </a:ln>
          </p:spPr>
          <p:txBody>
            <a:bodyPr wrap="square" lIns="0" tIns="0" rIns="0" bIns="0" rtlCol="0"/>
            <a:lstStyle/>
            <a:p>
              <a:endParaRPr/>
            </a:p>
          </p:txBody>
        </p:sp>
        <p:sp>
          <p:nvSpPr>
            <p:cNvPr id="5" name="object 5"/>
            <p:cNvSpPr/>
            <p:nvPr/>
          </p:nvSpPr>
          <p:spPr>
            <a:xfrm>
              <a:off x="5871590" y="518541"/>
              <a:ext cx="5855335" cy="789940"/>
            </a:xfrm>
            <a:custGeom>
              <a:avLst/>
              <a:gdLst/>
              <a:ahLst/>
              <a:cxnLst/>
              <a:rect l="l" t="t" r="r" b="b"/>
              <a:pathLst>
                <a:path w="5855334" h="789940">
                  <a:moveTo>
                    <a:pt x="5855208" y="0"/>
                  </a:moveTo>
                  <a:lnTo>
                    <a:pt x="0" y="0"/>
                  </a:lnTo>
                  <a:lnTo>
                    <a:pt x="0" y="789432"/>
                  </a:lnTo>
                  <a:lnTo>
                    <a:pt x="5855208" y="789432"/>
                  </a:lnTo>
                  <a:lnTo>
                    <a:pt x="5855208" y="0"/>
                  </a:lnTo>
                  <a:close/>
                </a:path>
              </a:pathLst>
            </a:custGeom>
            <a:solidFill>
              <a:srgbClr val="B6DD78"/>
            </a:solidFill>
          </p:spPr>
          <p:txBody>
            <a:bodyPr wrap="square" lIns="0" tIns="0" rIns="0" bIns="0" rtlCol="0"/>
            <a:lstStyle/>
            <a:p>
              <a:endParaRPr/>
            </a:p>
          </p:txBody>
        </p:sp>
      </p:grpSp>
      <p:sp>
        <p:nvSpPr>
          <p:cNvPr id="6" name="object 6"/>
          <p:cNvSpPr txBox="1">
            <a:spLocks noGrp="1"/>
          </p:cNvSpPr>
          <p:nvPr>
            <p:ph type="title"/>
          </p:nvPr>
        </p:nvSpPr>
        <p:spPr>
          <a:xfrm>
            <a:off x="5871590" y="518541"/>
            <a:ext cx="5855335" cy="535403"/>
          </a:xfrm>
          <a:prstGeom prst="rect">
            <a:avLst/>
          </a:prstGeom>
          <a:ln w="57150">
            <a:solidFill>
              <a:srgbClr val="B7DD79"/>
            </a:solidFill>
          </a:ln>
        </p:spPr>
        <p:txBody>
          <a:bodyPr vert="horz" wrap="square" lIns="0" tIns="225425" rIns="0" bIns="0" rtlCol="0">
            <a:spAutoFit/>
          </a:bodyPr>
          <a:lstStyle/>
          <a:p>
            <a:pPr algn="ctr" rtl="0">
              <a:lnSpc>
                <a:spcPct val="100000"/>
              </a:lnSpc>
              <a:spcBef>
                <a:spcPts val="1775"/>
              </a:spcBef>
            </a:pPr>
            <a:r>
              <a:rPr lang="fr-ca" sz="2000" b="1" i="0" u="none" baseline="0">
                <a:latin typeface="Calibri"/>
                <a:ea typeface="Calibri"/>
                <a:cs typeface="Calibri"/>
              </a:rPr>
              <a:t>Travaux terminés :</a:t>
            </a:r>
            <a:endParaRPr sz="2000">
              <a:latin typeface="Calibri"/>
              <a:cs typeface="Calibri"/>
            </a:endParaRPr>
          </a:p>
        </p:txBody>
      </p:sp>
      <p:pic>
        <p:nvPicPr>
          <p:cNvPr id="7" name="object 7"/>
          <p:cNvPicPr/>
          <p:nvPr/>
        </p:nvPicPr>
        <p:blipFill>
          <a:blip r:embed="rId2" cstate="print"/>
          <a:stretch>
            <a:fillRect/>
          </a:stretch>
        </p:blipFill>
        <p:spPr>
          <a:xfrm>
            <a:off x="5871209" y="3320796"/>
            <a:ext cx="5846826" cy="2862630"/>
          </a:xfrm>
          <a:prstGeom prst="rect">
            <a:avLst/>
          </a:prstGeom>
        </p:spPr>
      </p:pic>
      <p:grpSp>
        <p:nvGrpSpPr>
          <p:cNvPr id="8" name="object 8"/>
          <p:cNvGrpSpPr/>
          <p:nvPr/>
        </p:nvGrpSpPr>
        <p:grpSpPr>
          <a:xfrm>
            <a:off x="529272" y="497463"/>
            <a:ext cx="11133455" cy="5283835"/>
            <a:chOff x="527963" y="498882"/>
            <a:chExt cx="11133455" cy="5283835"/>
          </a:xfrm>
        </p:grpSpPr>
        <p:pic>
          <p:nvPicPr>
            <p:cNvPr id="9" name="object 9"/>
            <p:cNvPicPr/>
            <p:nvPr/>
          </p:nvPicPr>
          <p:blipFill>
            <a:blip r:embed="rId3" cstate="print"/>
            <a:stretch>
              <a:fillRect/>
            </a:stretch>
          </p:blipFill>
          <p:spPr>
            <a:xfrm>
              <a:off x="527963" y="498882"/>
              <a:ext cx="5279123" cy="5283694"/>
            </a:xfrm>
            <a:prstGeom prst="rect">
              <a:avLst/>
            </a:prstGeom>
          </p:spPr>
        </p:pic>
        <p:sp>
          <p:nvSpPr>
            <p:cNvPr id="10" name="object 10"/>
            <p:cNvSpPr/>
            <p:nvPr/>
          </p:nvSpPr>
          <p:spPr>
            <a:xfrm>
              <a:off x="11324183" y="562114"/>
              <a:ext cx="337185" cy="338455"/>
            </a:xfrm>
            <a:custGeom>
              <a:avLst/>
              <a:gdLst/>
              <a:ahLst/>
              <a:cxnLst/>
              <a:rect l="l" t="t" r="r" b="b"/>
              <a:pathLst>
                <a:path w="337184" h="338455">
                  <a:moveTo>
                    <a:pt x="336943" y="0"/>
                  </a:moveTo>
                  <a:lnTo>
                    <a:pt x="299491" y="0"/>
                  </a:lnTo>
                  <a:lnTo>
                    <a:pt x="299491" y="38163"/>
                  </a:lnTo>
                  <a:lnTo>
                    <a:pt x="299491" y="300164"/>
                  </a:lnTo>
                  <a:lnTo>
                    <a:pt x="37439" y="300164"/>
                  </a:lnTo>
                  <a:lnTo>
                    <a:pt x="37439" y="38163"/>
                  </a:lnTo>
                  <a:lnTo>
                    <a:pt x="299491" y="38163"/>
                  </a:lnTo>
                  <a:lnTo>
                    <a:pt x="299491" y="0"/>
                  </a:lnTo>
                  <a:lnTo>
                    <a:pt x="0" y="0"/>
                  </a:lnTo>
                  <a:lnTo>
                    <a:pt x="0" y="38163"/>
                  </a:lnTo>
                  <a:lnTo>
                    <a:pt x="0" y="300164"/>
                  </a:lnTo>
                  <a:lnTo>
                    <a:pt x="0" y="338328"/>
                  </a:lnTo>
                  <a:lnTo>
                    <a:pt x="336943" y="338328"/>
                  </a:lnTo>
                  <a:lnTo>
                    <a:pt x="336943" y="300393"/>
                  </a:lnTo>
                  <a:lnTo>
                    <a:pt x="336943" y="300164"/>
                  </a:lnTo>
                  <a:lnTo>
                    <a:pt x="336943" y="38163"/>
                  </a:lnTo>
                  <a:lnTo>
                    <a:pt x="336943" y="37553"/>
                  </a:lnTo>
                  <a:lnTo>
                    <a:pt x="336943" y="0"/>
                  </a:lnTo>
                  <a:close/>
                </a:path>
              </a:pathLst>
            </a:custGeom>
            <a:solidFill>
              <a:srgbClr val="000000"/>
            </a:solidFill>
          </p:spPr>
          <p:txBody>
            <a:bodyPr wrap="square" lIns="0" tIns="0" rIns="0" bIns="0" rtlCol="0"/>
            <a:lstStyle/>
            <a:p>
              <a:endParaRPr/>
            </a:p>
          </p:txBody>
        </p:sp>
        <p:pic>
          <p:nvPicPr>
            <p:cNvPr id="11" name="object 11"/>
            <p:cNvPicPr/>
            <p:nvPr/>
          </p:nvPicPr>
          <p:blipFill>
            <a:blip r:embed="rId4" cstate="print"/>
            <a:stretch>
              <a:fillRect/>
            </a:stretch>
          </p:blipFill>
          <p:spPr>
            <a:xfrm>
              <a:off x="11382581" y="639170"/>
              <a:ext cx="220167" cy="168326"/>
            </a:xfrm>
            <a:prstGeom prst="rect">
              <a:avLst/>
            </a:prstGeom>
          </p:spPr>
        </p:pic>
      </p:grpSp>
      <p:sp>
        <p:nvSpPr>
          <p:cNvPr id="12" name="object 12"/>
          <p:cNvSpPr txBox="1"/>
          <p:nvPr/>
        </p:nvSpPr>
        <p:spPr>
          <a:xfrm>
            <a:off x="6161518" y="1352449"/>
            <a:ext cx="5441230" cy="1563890"/>
          </a:xfrm>
          <a:prstGeom prst="rect">
            <a:avLst/>
          </a:prstGeom>
        </p:spPr>
        <p:txBody>
          <a:bodyPr vert="horz" wrap="square" lIns="0" tIns="75565" rIns="0" bIns="0" rtlCol="0">
            <a:spAutoFit/>
          </a:bodyPr>
          <a:lstStyle/>
          <a:p>
            <a:pPr marL="295910" indent="-283210" rtl="0">
              <a:lnSpc>
                <a:spcPct val="100000"/>
              </a:lnSpc>
              <a:spcBef>
                <a:spcPts val="595"/>
              </a:spcBef>
              <a:buFont typeface="Arial"/>
              <a:buChar char="•"/>
              <a:tabLst>
                <a:tab pos="295910" algn="l"/>
              </a:tabLst>
            </a:pPr>
            <a:r>
              <a:rPr lang="fr-ca" sz="1600" b="0" i="0" u="none" baseline="0" dirty="0">
                <a:solidFill>
                  <a:srgbClr val="181818"/>
                </a:solidFill>
                <a:latin typeface="Calibri"/>
                <a:ea typeface="Calibri"/>
                <a:cs typeface="Calibri"/>
              </a:rPr>
              <a:t>Émondage et enlèvement de la végétation sélectionnée</a:t>
            </a:r>
            <a:endParaRPr sz="1600" dirty="0">
              <a:latin typeface="Calibri"/>
              <a:cs typeface="Calibri"/>
            </a:endParaRPr>
          </a:p>
          <a:p>
            <a:pPr marL="295910" indent="-283210" rtl="0">
              <a:lnSpc>
                <a:spcPct val="100000"/>
              </a:lnSpc>
              <a:spcBef>
                <a:spcPts val="500"/>
              </a:spcBef>
              <a:buFont typeface="Arial"/>
              <a:buChar char="•"/>
              <a:tabLst>
                <a:tab pos="295910" algn="l"/>
              </a:tabLst>
            </a:pPr>
            <a:r>
              <a:rPr lang="fr-ca" sz="1600" b="0" i="0" u="none" baseline="0" dirty="0">
                <a:solidFill>
                  <a:srgbClr val="181818"/>
                </a:solidFill>
                <a:latin typeface="Calibri"/>
                <a:ea typeface="Calibri"/>
                <a:cs typeface="Calibri"/>
              </a:rPr>
              <a:t>Nivellement et drainage</a:t>
            </a:r>
            <a:endParaRPr sz="1600" dirty="0">
              <a:latin typeface="Calibri"/>
              <a:cs typeface="Calibri"/>
            </a:endParaRPr>
          </a:p>
          <a:p>
            <a:pPr marL="295910" indent="-283210" rtl="0">
              <a:lnSpc>
                <a:spcPct val="100000"/>
              </a:lnSpc>
              <a:spcBef>
                <a:spcPts val="505"/>
              </a:spcBef>
              <a:buFont typeface="Arial"/>
              <a:buChar char="•"/>
              <a:tabLst>
                <a:tab pos="295910" algn="l"/>
              </a:tabLst>
            </a:pPr>
            <a:r>
              <a:rPr lang="fr-ca" sz="1600" b="0" i="0" u="none" baseline="0" dirty="0">
                <a:solidFill>
                  <a:srgbClr val="181818"/>
                </a:solidFill>
                <a:latin typeface="Calibri"/>
                <a:ea typeface="Calibri"/>
                <a:cs typeface="Calibri"/>
              </a:rPr>
              <a:t>Mur antibruit avec revêtement anti-graffiti</a:t>
            </a:r>
            <a:endParaRPr sz="1600" dirty="0">
              <a:latin typeface="Calibri"/>
              <a:cs typeface="Calibri"/>
            </a:endParaRPr>
          </a:p>
          <a:p>
            <a:pPr marL="295910" indent="-283210" rtl="0">
              <a:lnSpc>
                <a:spcPct val="100000"/>
              </a:lnSpc>
              <a:spcBef>
                <a:spcPts val="500"/>
              </a:spcBef>
              <a:buFont typeface="Arial"/>
              <a:buChar char="•"/>
              <a:tabLst>
                <a:tab pos="295910" algn="l"/>
              </a:tabLst>
            </a:pPr>
            <a:r>
              <a:rPr lang="fr-ca" sz="1600" b="0" i="0" u="none" baseline="0" dirty="0">
                <a:solidFill>
                  <a:srgbClr val="181818"/>
                </a:solidFill>
                <a:latin typeface="Calibri"/>
                <a:ea typeface="Calibri"/>
                <a:cs typeface="Calibri"/>
              </a:rPr>
              <a:t>Clôture de haute sécurité</a:t>
            </a:r>
            <a:endParaRPr sz="1600" dirty="0">
              <a:latin typeface="Calibri"/>
              <a:cs typeface="Calibri"/>
            </a:endParaRPr>
          </a:p>
          <a:p>
            <a:pPr marL="295910" indent="-283210" rtl="0">
              <a:lnSpc>
                <a:spcPct val="100000"/>
              </a:lnSpc>
              <a:spcBef>
                <a:spcPts val="495"/>
              </a:spcBef>
              <a:buFont typeface="Arial"/>
              <a:buChar char="•"/>
              <a:tabLst>
                <a:tab pos="295910" algn="l"/>
              </a:tabLst>
            </a:pPr>
            <a:r>
              <a:rPr lang="fr-ca" sz="1600" b="0" i="0" u="none" baseline="0" dirty="0">
                <a:solidFill>
                  <a:srgbClr val="181818"/>
                </a:solidFill>
                <a:latin typeface="Calibri"/>
                <a:ea typeface="Calibri"/>
                <a:cs typeface="Calibri"/>
              </a:rPr>
              <a:t>Déplacement et protection des services publics</a:t>
            </a:r>
            <a:endParaRPr sz="1600" dirty="0">
              <a:latin typeface="Calibri"/>
              <a:cs typeface="Calibri"/>
            </a:endParaRPr>
          </a:p>
        </p:txBody>
      </p:sp>
      <p:sp>
        <p:nvSpPr>
          <p:cNvPr id="13" name="object 13"/>
          <p:cNvSpPr txBox="1"/>
          <p:nvPr/>
        </p:nvSpPr>
        <p:spPr>
          <a:xfrm>
            <a:off x="5949330" y="5865343"/>
            <a:ext cx="4947269" cy="234038"/>
          </a:xfrm>
          <a:prstGeom prst="rect">
            <a:avLst/>
          </a:prstGeom>
        </p:spPr>
        <p:txBody>
          <a:bodyPr vert="horz" wrap="square" lIns="0" tIns="0" rIns="0" bIns="0" rtlCol="0">
            <a:spAutoFit/>
          </a:bodyPr>
          <a:lstStyle/>
          <a:p>
            <a:pPr marL="12700" rtl="0">
              <a:lnSpc>
                <a:spcPts val="1810"/>
              </a:lnSpc>
            </a:pPr>
            <a:r>
              <a:rPr lang="fr-ca" sz="1800" b="1" i="0" u="none" baseline="0" dirty="0">
                <a:solidFill>
                  <a:srgbClr val="FFFFFF"/>
                </a:solidFill>
                <a:latin typeface="Calibri"/>
                <a:ea typeface="Calibri"/>
                <a:cs typeface="Calibri"/>
              </a:rPr>
              <a:t>Motif de mur antibruit dans la zone 4</a:t>
            </a:r>
            <a:endParaRPr sz="1800" dirty="0">
              <a:latin typeface="Calibri"/>
              <a:cs typeface="Calibri"/>
            </a:endParaRPr>
          </a:p>
        </p:txBody>
      </p:sp>
      <p:sp>
        <p:nvSpPr>
          <p:cNvPr id="14" name="object 14"/>
          <p:cNvSpPr txBox="1"/>
          <p:nvPr/>
        </p:nvSpPr>
        <p:spPr>
          <a:xfrm>
            <a:off x="461600" y="6296577"/>
            <a:ext cx="141605" cy="128240"/>
          </a:xfrm>
          <a:prstGeom prst="rect">
            <a:avLst/>
          </a:prstGeom>
        </p:spPr>
        <p:txBody>
          <a:bodyPr vert="horz" wrap="square" lIns="0" tIns="0" rIns="0" bIns="0" rtlCol="0">
            <a:spAutoFit/>
          </a:bodyPr>
          <a:lstStyle/>
          <a:p>
            <a:pPr marL="12700" rtl="0">
              <a:lnSpc>
                <a:spcPts val="955"/>
              </a:lnSpc>
            </a:pPr>
            <a:r>
              <a:rPr lang="fr-ca" sz="900" b="0" i="0" u="none" baseline="0">
                <a:solidFill>
                  <a:srgbClr val="181818"/>
                </a:solidFill>
                <a:latin typeface="Calibri"/>
                <a:ea typeface="Calibri"/>
                <a:cs typeface="Calibri"/>
              </a:rPr>
              <a:t>12</a:t>
            </a:r>
            <a:endParaRPr sz="900">
              <a:latin typeface="Calibri"/>
              <a:cs typeface="Calibri"/>
            </a:endParaRPr>
          </a:p>
        </p:txBody>
      </p:sp>
      <p:sp>
        <p:nvSpPr>
          <p:cNvPr id="2" name="object 2"/>
          <p:cNvSpPr txBox="1"/>
          <p:nvPr/>
        </p:nvSpPr>
        <p:spPr>
          <a:xfrm>
            <a:off x="461600" y="99758"/>
            <a:ext cx="5279123" cy="333425"/>
          </a:xfrm>
          <a:prstGeom prst="rect">
            <a:avLst/>
          </a:prstGeom>
        </p:spPr>
        <p:txBody>
          <a:bodyPr vert="horz" wrap="square" lIns="0" tIns="0" rIns="0" bIns="0" rtlCol="0">
            <a:spAutoFit/>
          </a:bodyPr>
          <a:lstStyle/>
          <a:p>
            <a:pPr rtl="0">
              <a:lnSpc>
                <a:spcPts val="2560"/>
              </a:lnSpc>
            </a:pPr>
            <a:r>
              <a:rPr lang="fr-ca" sz="2200" b="1" i="0" u="none" baseline="0" dirty="0">
                <a:solidFill>
                  <a:srgbClr val="181818"/>
                </a:solidFill>
                <a:latin typeface="AvenirNext LT Pro Bold"/>
                <a:ea typeface="AvenirNext LT Pro Bold"/>
                <a:cs typeface="AvenirNext LT Pro Bold"/>
              </a:rPr>
              <a:t>Zone 4 : </a:t>
            </a:r>
            <a:r>
              <a:rPr lang="fr-ca" sz="2200" b="1" i="0" u="none" baseline="0" dirty="0" err="1">
                <a:solidFill>
                  <a:srgbClr val="181818"/>
                </a:solidFill>
                <a:latin typeface="AvenirNext LT Pro Bold"/>
                <a:ea typeface="AvenirNext LT Pro Bold"/>
                <a:cs typeface="AvenirNext LT Pro Bold"/>
              </a:rPr>
              <a:t>Castlefield</a:t>
            </a:r>
            <a:r>
              <a:rPr lang="fr-ca" sz="2200" b="1" i="0" u="none" baseline="0" dirty="0">
                <a:solidFill>
                  <a:srgbClr val="181818"/>
                </a:solidFill>
                <a:latin typeface="AvenirNext LT Pro Bold"/>
                <a:ea typeface="AvenirNext LT Pro Bold"/>
                <a:cs typeface="AvenirNext LT Pro Bold"/>
              </a:rPr>
              <a:t> à Lawrence W</a:t>
            </a:r>
            <a:endParaRPr sz="2200" dirty="0">
              <a:latin typeface="AvenirNext LT Pro Bold"/>
              <a:cs typeface="AvenirNext LT Pro Bold"/>
            </a:endParaRPr>
          </a:p>
        </p:txBody>
      </p:sp>
      <p:sp>
        <p:nvSpPr>
          <p:cNvPr id="15" name="TextBox 14">
            <a:extLst>
              <a:ext uri="{FF2B5EF4-FFF2-40B4-BE49-F238E27FC236}">
                <a16:creationId xmlns:a16="http://schemas.microsoft.com/office/drawing/2014/main" id="{ED06829E-159B-2389-0039-FD72F594A149}"/>
              </a:ext>
            </a:extLst>
          </p:cNvPr>
          <p:cNvSpPr txBox="1"/>
          <p:nvPr/>
        </p:nvSpPr>
        <p:spPr>
          <a:xfrm>
            <a:off x="3505199" y="1903561"/>
            <a:ext cx="1401931" cy="307777"/>
          </a:xfrm>
          <a:prstGeom prst="rect">
            <a:avLst/>
          </a:prstGeom>
          <a:solidFill>
            <a:srgbClr val="F4F4F4"/>
          </a:solidFill>
        </p:spPr>
        <p:txBody>
          <a:bodyPr wrap="square" lIns="0" tIns="0" rIns="0" bIns="0" rtlCol="0">
            <a:spAutoFit/>
          </a:bodyPr>
          <a:lstStyle/>
          <a:p>
            <a:pPr algn="ctr" rtl="0"/>
            <a:r>
              <a:rPr lang="fr-ca" sz="2000" b="1" i="0" u="none" baseline="0" dirty="0">
                <a:solidFill>
                  <a:srgbClr val="FFFF00"/>
                </a:solidFill>
                <a:effectLst>
                  <a:outerShdw blurRad="38100" dist="38100" dir="2700000" algn="tl">
                    <a:srgbClr val="000000">
                      <a:alpha val="43137"/>
                    </a:srgbClr>
                  </a:outerShdw>
                </a:effectLst>
              </a:rPr>
              <a:t>ZONE 4 :</a:t>
            </a:r>
            <a:endParaRPr lang="fr-ca" sz="2000" b="1" dirty="0">
              <a:solidFill>
                <a:srgbClr val="FFFF00"/>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7538E8BD-E410-1D0B-7B2C-FB680D67495D}"/>
              </a:ext>
            </a:extLst>
          </p:cNvPr>
          <p:cNvSpPr txBox="1"/>
          <p:nvPr/>
        </p:nvSpPr>
        <p:spPr>
          <a:xfrm rot="20546501">
            <a:off x="1727019" y="1043031"/>
            <a:ext cx="2144429" cy="161583"/>
          </a:xfrm>
          <a:prstGeom prst="rect">
            <a:avLst/>
          </a:prstGeom>
          <a:solidFill>
            <a:srgbClr val="828282"/>
          </a:solidFill>
        </p:spPr>
        <p:txBody>
          <a:bodyPr wrap="square" lIns="0" tIns="0" rIns="0" bIns="0" rtlCol="0">
            <a:spAutoFit/>
          </a:bodyPr>
          <a:lstStyle/>
          <a:p>
            <a:pPr algn="ctr" rtl="0"/>
            <a:r>
              <a:rPr lang="fr-ca" sz="1050" b="1" i="0" u="none" baseline="0" dirty="0">
                <a:solidFill>
                  <a:schemeClr val="tx1"/>
                </a:solidFill>
              </a:rPr>
              <a:t>AVENUE LAWRENCE </a:t>
            </a:r>
            <a:r>
              <a:rPr lang="fr-ca" sz="1050" b="1" dirty="0">
                <a:solidFill>
                  <a:schemeClr val="tx1"/>
                </a:solidFill>
              </a:rPr>
              <a:t>W</a:t>
            </a:r>
            <a:r>
              <a:rPr lang="fr-ca" sz="1050" b="1" i="0" u="none" baseline="0" dirty="0">
                <a:solidFill>
                  <a:schemeClr val="tx1"/>
                </a:solidFill>
              </a:rPr>
              <a:t>EST</a:t>
            </a:r>
            <a:endParaRPr lang="fr-ca" sz="1050" b="1" dirty="0">
              <a:solidFill>
                <a:schemeClr val="tx1"/>
              </a:solidFill>
            </a:endParaRPr>
          </a:p>
        </p:txBody>
      </p:sp>
      <p:sp>
        <p:nvSpPr>
          <p:cNvPr id="19" name="TextBox 18">
            <a:extLst>
              <a:ext uri="{FF2B5EF4-FFF2-40B4-BE49-F238E27FC236}">
                <a16:creationId xmlns:a16="http://schemas.microsoft.com/office/drawing/2014/main" id="{8BB10694-A417-B84B-0548-A512DC0CB19D}"/>
              </a:ext>
            </a:extLst>
          </p:cNvPr>
          <p:cNvSpPr txBox="1"/>
          <p:nvPr/>
        </p:nvSpPr>
        <p:spPr>
          <a:xfrm rot="20546501">
            <a:off x="3842121" y="2488678"/>
            <a:ext cx="1985017" cy="138499"/>
          </a:xfrm>
          <a:prstGeom prst="rect">
            <a:avLst/>
          </a:prstGeom>
          <a:solidFill>
            <a:srgbClr val="B2B2B2"/>
          </a:solidFill>
        </p:spPr>
        <p:txBody>
          <a:bodyPr wrap="square" lIns="0" tIns="0" rIns="0" bIns="0" rtlCol="0">
            <a:spAutoFit/>
          </a:bodyPr>
          <a:lstStyle/>
          <a:p>
            <a:pPr algn="ctr" rtl="0"/>
            <a:r>
              <a:rPr lang="fr-ca" sz="900" b="1" i="0" u="none" baseline="0">
                <a:solidFill>
                  <a:schemeClr val="tx1"/>
                </a:solidFill>
              </a:rPr>
              <a:t>AVENUE GLENCAIRN</a:t>
            </a:r>
            <a:endParaRPr lang="fr-ca" sz="900" b="1" dirty="0">
              <a:solidFill>
                <a:schemeClr val="tx1"/>
              </a:solidFill>
            </a:endParaRPr>
          </a:p>
        </p:txBody>
      </p:sp>
      <p:sp>
        <p:nvSpPr>
          <p:cNvPr id="20" name="TextBox 19">
            <a:extLst>
              <a:ext uri="{FF2B5EF4-FFF2-40B4-BE49-F238E27FC236}">
                <a16:creationId xmlns:a16="http://schemas.microsoft.com/office/drawing/2014/main" id="{1B07DAF3-827F-83D1-9675-816845E23750}"/>
              </a:ext>
            </a:extLst>
          </p:cNvPr>
          <p:cNvSpPr txBox="1"/>
          <p:nvPr/>
        </p:nvSpPr>
        <p:spPr>
          <a:xfrm rot="4809575">
            <a:off x="3134197" y="3000976"/>
            <a:ext cx="1432022" cy="138499"/>
          </a:xfrm>
          <a:prstGeom prst="rect">
            <a:avLst/>
          </a:prstGeom>
          <a:solidFill>
            <a:srgbClr val="B2B2B2"/>
          </a:solidFill>
        </p:spPr>
        <p:txBody>
          <a:bodyPr wrap="square" lIns="0" tIns="0" rIns="0" bIns="0" rtlCol="0">
            <a:spAutoFit/>
          </a:bodyPr>
          <a:lstStyle/>
          <a:p>
            <a:pPr algn="ctr" rtl="0"/>
            <a:r>
              <a:rPr lang="fr-ca" sz="900" b="1" i="0" u="none" baseline="0">
                <a:solidFill>
                  <a:schemeClr val="tx1"/>
                </a:solidFill>
              </a:rPr>
              <a:t>CHEMIN CALEDONIA</a:t>
            </a:r>
            <a:endParaRPr lang="fr-ca" sz="900" b="1" dirty="0">
              <a:solidFill>
                <a:schemeClr val="tx1"/>
              </a:solidFill>
            </a:endParaRPr>
          </a:p>
        </p:txBody>
      </p:sp>
      <p:sp>
        <p:nvSpPr>
          <p:cNvPr id="22" name="TextBox 21">
            <a:extLst>
              <a:ext uri="{FF2B5EF4-FFF2-40B4-BE49-F238E27FC236}">
                <a16:creationId xmlns:a16="http://schemas.microsoft.com/office/drawing/2014/main" id="{69A2F0B9-2F7B-D66B-E343-D057D2DF3063}"/>
              </a:ext>
            </a:extLst>
          </p:cNvPr>
          <p:cNvSpPr txBox="1"/>
          <p:nvPr/>
        </p:nvSpPr>
        <p:spPr>
          <a:xfrm rot="4431836">
            <a:off x="2712973" y="3532854"/>
            <a:ext cx="392818" cy="138499"/>
          </a:xfrm>
          <a:prstGeom prst="rect">
            <a:avLst/>
          </a:prstGeom>
          <a:solidFill>
            <a:srgbClr val="B2B2B2"/>
          </a:solidFill>
        </p:spPr>
        <p:txBody>
          <a:bodyPr wrap="square" lIns="0" tIns="0" rIns="0" bIns="0" rtlCol="0">
            <a:spAutoFit/>
          </a:bodyPr>
          <a:lstStyle/>
          <a:p>
            <a:pPr algn="ctr" rtl="0"/>
            <a:endParaRPr lang="fr-ca" sz="900" b="1" dirty="0">
              <a:solidFill>
                <a:schemeClr val="tx1"/>
              </a:solidFill>
            </a:endParaRPr>
          </a:p>
        </p:txBody>
      </p:sp>
      <p:sp>
        <p:nvSpPr>
          <p:cNvPr id="21" name="TextBox 20">
            <a:extLst>
              <a:ext uri="{FF2B5EF4-FFF2-40B4-BE49-F238E27FC236}">
                <a16:creationId xmlns:a16="http://schemas.microsoft.com/office/drawing/2014/main" id="{C106B023-0C47-4F53-71F2-D3683FE1929E}"/>
              </a:ext>
            </a:extLst>
          </p:cNvPr>
          <p:cNvSpPr txBox="1"/>
          <p:nvPr/>
        </p:nvSpPr>
        <p:spPr>
          <a:xfrm rot="4524128">
            <a:off x="1974202" y="2796589"/>
            <a:ext cx="1326437" cy="138499"/>
          </a:xfrm>
          <a:prstGeom prst="rect">
            <a:avLst/>
          </a:prstGeom>
          <a:solidFill>
            <a:srgbClr val="B2B2B2"/>
          </a:solidFill>
        </p:spPr>
        <p:txBody>
          <a:bodyPr wrap="square" lIns="0" tIns="0" rIns="0" bIns="0" rtlCol="0">
            <a:spAutoFit/>
          </a:bodyPr>
          <a:lstStyle/>
          <a:p>
            <a:pPr algn="ctr" rtl="0"/>
            <a:r>
              <a:rPr lang="fr-ca" sz="900" b="1" i="0" u="none" baseline="0">
                <a:solidFill>
                  <a:schemeClr val="tx1"/>
                </a:solidFill>
              </a:rPr>
              <a:t>RUE SHEFFIELD</a:t>
            </a:r>
            <a:endParaRPr lang="fr-ca" sz="900" b="1" dirty="0">
              <a:solidFill>
                <a:schemeClr val="tx1"/>
              </a:solidFill>
            </a:endParaRPr>
          </a:p>
        </p:txBody>
      </p:sp>
      <p:sp>
        <p:nvSpPr>
          <p:cNvPr id="23" name="TextBox 22">
            <a:extLst>
              <a:ext uri="{FF2B5EF4-FFF2-40B4-BE49-F238E27FC236}">
                <a16:creationId xmlns:a16="http://schemas.microsoft.com/office/drawing/2014/main" id="{68CAD00D-93B4-5CF0-3757-BDF3203156DD}"/>
              </a:ext>
            </a:extLst>
          </p:cNvPr>
          <p:cNvSpPr txBox="1"/>
          <p:nvPr/>
        </p:nvSpPr>
        <p:spPr>
          <a:xfrm rot="20535307">
            <a:off x="1581436" y="4138116"/>
            <a:ext cx="1302997" cy="138499"/>
          </a:xfrm>
          <a:prstGeom prst="rect">
            <a:avLst/>
          </a:prstGeom>
          <a:solidFill>
            <a:srgbClr val="B2B2B2"/>
          </a:solidFill>
        </p:spPr>
        <p:txBody>
          <a:bodyPr wrap="square" lIns="0" tIns="0" rIns="0" bIns="0" rtlCol="0">
            <a:spAutoFit/>
          </a:bodyPr>
          <a:lstStyle/>
          <a:p>
            <a:pPr algn="ctr" rtl="0"/>
            <a:r>
              <a:rPr lang="fr-ca" sz="900" b="1" i="0" u="none" baseline="0">
                <a:solidFill>
                  <a:schemeClr val="tx1"/>
                </a:solidFill>
              </a:rPr>
              <a:t>PROMENADE INGRAM</a:t>
            </a:r>
            <a:endParaRPr lang="fr-ca" sz="900" b="1" dirty="0">
              <a:solidFill>
                <a:schemeClr val="tx1"/>
              </a:solidFill>
            </a:endParaRPr>
          </a:p>
        </p:txBody>
      </p:sp>
      <p:sp>
        <p:nvSpPr>
          <p:cNvPr id="24" name="TextBox 23">
            <a:extLst>
              <a:ext uri="{FF2B5EF4-FFF2-40B4-BE49-F238E27FC236}">
                <a16:creationId xmlns:a16="http://schemas.microsoft.com/office/drawing/2014/main" id="{709E7A9C-316C-3226-038E-99AE479133AC}"/>
              </a:ext>
            </a:extLst>
          </p:cNvPr>
          <p:cNvSpPr txBox="1"/>
          <p:nvPr/>
        </p:nvSpPr>
        <p:spPr>
          <a:xfrm rot="4763450">
            <a:off x="837649" y="4110197"/>
            <a:ext cx="1302997" cy="138499"/>
          </a:xfrm>
          <a:prstGeom prst="rect">
            <a:avLst/>
          </a:prstGeom>
          <a:solidFill>
            <a:srgbClr val="828282"/>
          </a:solidFill>
        </p:spPr>
        <p:txBody>
          <a:bodyPr wrap="square" lIns="0" tIns="0" rIns="0" bIns="0" rtlCol="0">
            <a:spAutoFit/>
          </a:bodyPr>
          <a:lstStyle/>
          <a:p>
            <a:pPr algn="ctr" rtl="0"/>
            <a:r>
              <a:rPr lang="fr-ca" sz="900" b="1" i="0" u="none" baseline="0">
                <a:solidFill>
                  <a:schemeClr val="tx1"/>
                </a:solidFill>
              </a:rPr>
              <a:t>RUE KEELE</a:t>
            </a:r>
            <a:endParaRPr lang="fr-ca" sz="900" b="1" dirty="0">
              <a:solidFill>
                <a:schemeClr val="tx1"/>
              </a:solidFill>
            </a:endParaRPr>
          </a:p>
        </p:txBody>
      </p:sp>
      <p:sp>
        <p:nvSpPr>
          <p:cNvPr id="26" name="TextBox 25">
            <a:extLst>
              <a:ext uri="{FF2B5EF4-FFF2-40B4-BE49-F238E27FC236}">
                <a16:creationId xmlns:a16="http://schemas.microsoft.com/office/drawing/2014/main" id="{8B61ACB5-B061-1EAF-4E3F-92B85C869DAF}"/>
              </a:ext>
            </a:extLst>
          </p:cNvPr>
          <p:cNvSpPr txBox="1"/>
          <p:nvPr/>
        </p:nvSpPr>
        <p:spPr>
          <a:xfrm rot="18468842">
            <a:off x="2705207" y="5166120"/>
            <a:ext cx="768848" cy="138499"/>
          </a:xfrm>
          <a:prstGeom prst="rect">
            <a:avLst/>
          </a:prstGeom>
          <a:solidFill>
            <a:srgbClr val="B2B2B2"/>
          </a:solidFill>
        </p:spPr>
        <p:txBody>
          <a:bodyPr wrap="square" lIns="0" tIns="0" rIns="0" bIns="0" rtlCol="0">
            <a:spAutoFit/>
          </a:bodyPr>
          <a:lstStyle/>
          <a:p>
            <a:pPr algn="ctr" rtl="0"/>
            <a:endParaRPr lang="fr-ca" sz="900" b="1" dirty="0">
              <a:solidFill>
                <a:schemeClr val="tx1"/>
              </a:solidFill>
            </a:endParaRPr>
          </a:p>
        </p:txBody>
      </p:sp>
      <p:sp>
        <p:nvSpPr>
          <p:cNvPr id="25" name="TextBox 24">
            <a:extLst>
              <a:ext uri="{FF2B5EF4-FFF2-40B4-BE49-F238E27FC236}">
                <a16:creationId xmlns:a16="http://schemas.microsoft.com/office/drawing/2014/main" id="{746D889F-6B3C-0C59-0F71-CADD41F61AA1}"/>
              </a:ext>
            </a:extLst>
          </p:cNvPr>
          <p:cNvSpPr txBox="1"/>
          <p:nvPr/>
        </p:nvSpPr>
        <p:spPr>
          <a:xfrm rot="20535307">
            <a:off x="2985673" y="4763309"/>
            <a:ext cx="1302997" cy="138499"/>
          </a:xfrm>
          <a:prstGeom prst="rect">
            <a:avLst/>
          </a:prstGeom>
          <a:solidFill>
            <a:srgbClr val="B2B2B2"/>
          </a:solidFill>
        </p:spPr>
        <p:txBody>
          <a:bodyPr wrap="square" lIns="0" tIns="0" rIns="0" bIns="0" rtlCol="0">
            <a:spAutoFit/>
          </a:bodyPr>
          <a:lstStyle/>
          <a:p>
            <a:pPr algn="ctr" rtl="0"/>
            <a:r>
              <a:rPr lang="fr-ca" sz="900" b="1" i="0" u="none" baseline="0">
                <a:solidFill>
                  <a:schemeClr val="tx1"/>
                </a:solidFill>
              </a:rPr>
              <a:t>AVENUE CASTLEFIELD</a:t>
            </a:r>
            <a:endParaRPr lang="fr-ca" sz="900" b="1" dirty="0">
              <a:solidFill>
                <a:schemeClr val="tx1"/>
              </a:solidFill>
            </a:endParaRPr>
          </a:p>
        </p:txBody>
      </p:sp>
      <p:sp>
        <p:nvSpPr>
          <p:cNvPr id="27" name="TextBox 26">
            <a:extLst>
              <a:ext uri="{FF2B5EF4-FFF2-40B4-BE49-F238E27FC236}">
                <a16:creationId xmlns:a16="http://schemas.microsoft.com/office/drawing/2014/main" id="{C7DFE32E-8B8D-3AA1-D372-A278854DB126}"/>
              </a:ext>
            </a:extLst>
          </p:cNvPr>
          <p:cNvSpPr txBox="1"/>
          <p:nvPr/>
        </p:nvSpPr>
        <p:spPr>
          <a:xfrm rot="4267004">
            <a:off x="4615538" y="4925075"/>
            <a:ext cx="1057933" cy="139884"/>
          </a:xfrm>
          <a:prstGeom prst="rect">
            <a:avLst/>
          </a:prstGeom>
          <a:solidFill>
            <a:srgbClr val="B2B2B2"/>
          </a:solidFill>
        </p:spPr>
        <p:txBody>
          <a:bodyPr wrap="square" lIns="0" tIns="0" rIns="0" bIns="0" rtlCol="0">
            <a:spAutoFit/>
          </a:bodyPr>
          <a:lstStyle/>
          <a:p>
            <a:pPr algn="ctr" rtl="0"/>
            <a:r>
              <a:rPr lang="fr-ca" sz="900" b="1" i="0" u="none" baseline="0">
                <a:solidFill>
                  <a:schemeClr val="tx1"/>
                </a:solidFill>
              </a:rPr>
              <a:t>AV. RONALD</a:t>
            </a:r>
            <a:endParaRPr lang="fr-ca" sz="9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2503" y="394916"/>
            <a:ext cx="5354512" cy="361315"/>
          </a:xfrm>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Zone 5 : Lawrence W à l’autoroute 401</a:t>
            </a:r>
          </a:p>
        </p:txBody>
      </p:sp>
      <p:grpSp>
        <p:nvGrpSpPr>
          <p:cNvPr id="3" name="object 3"/>
          <p:cNvGrpSpPr/>
          <p:nvPr/>
        </p:nvGrpSpPr>
        <p:grpSpPr>
          <a:xfrm>
            <a:off x="5838253" y="489966"/>
            <a:ext cx="3081655" cy="2867025"/>
            <a:chOff x="5838253" y="489966"/>
            <a:chExt cx="3081655" cy="2867025"/>
          </a:xfrm>
        </p:grpSpPr>
        <p:sp>
          <p:nvSpPr>
            <p:cNvPr id="4" name="object 4"/>
            <p:cNvSpPr/>
            <p:nvPr/>
          </p:nvSpPr>
          <p:spPr>
            <a:xfrm>
              <a:off x="5888735" y="912876"/>
              <a:ext cx="2980690" cy="2393950"/>
            </a:xfrm>
            <a:custGeom>
              <a:avLst/>
              <a:gdLst/>
              <a:ahLst/>
              <a:cxnLst/>
              <a:rect l="l" t="t" r="r" b="b"/>
              <a:pathLst>
                <a:path w="2980690" h="2393950">
                  <a:moveTo>
                    <a:pt x="0" y="0"/>
                  </a:moveTo>
                  <a:lnTo>
                    <a:pt x="2980182" y="0"/>
                  </a:lnTo>
                  <a:lnTo>
                    <a:pt x="2980182" y="2393442"/>
                  </a:lnTo>
                  <a:lnTo>
                    <a:pt x="0" y="2393442"/>
                  </a:lnTo>
                  <a:lnTo>
                    <a:pt x="0" y="0"/>
                  </a:lnTo>
                  <a:close/>
                </a:path>
              </a:pathLst>
            </a:custGeom>
            <a:ln w="100520">
              <a:solidFill>
                <a:srgbClr val="B6DD78"/>
              </a:solidFill>
            </a:ln>
          </p:spPr>
          <p:txBody>
            <a:bodyPr wrap="square" lIns="0" tIns="0" rIns="0" bIns="0" rtlCol="0"/>
            <a:lstStyle/>
            <a:p>
              <a:endParaRPr/>
            </a:p>
          </p:txBody>
        </p:sp>
        <p:sp>
          <p:nvSpPr>
            <p:cNvPr id="5" name="object 5"/>
            <p:cNvSpPr/>
            <p:nvPr/>
          </p:nvSpPr>
          <p:spPr>
            <a:xfrm>
              <a:off x="5871590" y="518541"/>
              <a:ext cx="2933700" cy="604520"/>
            </a:xfrm>
            <a:custGeom>
              <a:avLst/>
              <a:gdLst/>
              <a:ahLst/>
              <a:cxnLst/>
              <a:rect l="l" t="t" r="r" b="b"/>
              <a:pathLst>
                <a:path w="2933700" h="604519">
                  <a:moveTo>
                    <a:pt x="2933699" y="0"/>
                  </a:moveTo>
                  <a:lnTo>
                    <a:pt x="0" y="0"/>
                  </a:lnTo>
                  <a:lnTo>
                    <a:pt x="0" y="604265"/>
                  </a:lnTo>
                  <a:lnTo>
                    <a:pt x="2933699" y="604265"/>
                  </a:lnTo>
                  <a:lnTo>
                    <a:pt x="2933699" y="0"/>
                  </a:lnTo>
                  <a:close/>
                </a:path>
              </a:pathLst>
            </a:custGeom>
            <a:solidFill>
              <a:srgbClr val="B6DD78"/>
            </a:solidFill>
          </p:spPr>
          <p:txBody>
            <a:bodyPr wrap="square" lIns="0" tIns="0" rIns="0" bIns="0" rtlCol="0"/>
            <a:lstStyle/>
            <a:p>
              <a:endParaRPr/>
            </a:p>
          </p:txBody>
        </p:sp>
        <p:sp>
          <p:nvSpPr>
            <p:cNvPr id="6" name="object 6"/>
            <p:cNvSpPr/>
            <p:nvPr/>
          </p:nvSpPr>
          <p:spPr>
            <a:xfrm>
              <a:off x="5871590" y="518541"/>
              <a:ext cx="2933700" cy="604520"/>
            </a:xfrm>
            <a:custGeom>
              <a:avLst/>
              <a:gdLst/>
              <a:ahLst/>
              <a:cxnLst/>
              <a:rect l="l" t="t" r="r" b="b"/>
              <a:pathLst>
                <a:path w="2933700" h="604519">
                  <a:moveTo>
                    <a:pt x="0" y="0"/>
                  </a:moveTo>
                  <a:lnTo>
                    <a:pt x="2933699" y="0"/>
                  </a:lnTo>
                  <a:lnTo>
                    <a:pt x="2933699" y="604265"/>
                  </a:lnTo>
                  <a:lnTo>
                    <a:pt x="0" y="604265"/>
                  </a:lnTo>
                  <a:lnTo>
                    <a:pt x="0" y="0"/>
                  </a:lnTo>
                  <a:close/>
                </a:path>
              </a:pathLst>
            </a:custGeom>
            <a:ln w="57150">
              <a:solidFill>
                <a:srgbClr val="B7DD79"/>
              </a:solidFill>
            </a:ln>
          </p:spPr>
          <p:txBody>
            <a:bodyPr wrap="square" lIns="0" tIns="0" rIns="0" bIns="0" rtlCol="0"/>
            <a:lstStyle/>
            <a:p>
              <a:endParaRPr/>
            </a:p>
          </p:txBody>
        </p:sp>
      </p:grpSp>
      <p:sp>
        <p:nvSpPr>
          <p:cNvPr id="7" name="object 7"/>
          <p:cNvSpPr txBox="1"/>
          <p:nvPr/>
        </p:nvSpPr>
        <p:spPr>
          <a:xfrm>
            <a:off x="6351456" y="639423"/>
            <a:ext cx="2114947" cy="319959"/>
          </a:xfrm>
          <a:prstGeom prst="rect">
            <a:avLst/>
          </a:prstGeom>
        </p:spPr>
        <p:txBody>
          <a:bodyPr vert="horz" wrap="square" lIns="0" tIns="12065" rIns="0" bIns="0" rtlCol="0">
            <a:spAutoFit/>
          </a:bodyPr>
          <a:lstStyle/>
          <a:p>
            <a:pPr marL="12700" rtl="0">
              <a:lnSpc>
                <a:spcPct val="100000"/>
              </a:lnSpc>
              <a:spcBef>
                <a:spcPts val="95"/>
              </a:spcBef>
            </a:pPr>
            <a:r>
              <a:rPr lang="fr-ca" sz="2000" b="1" i="0" u="none" baseline="0">
                <a:solidFill>
                  <a:srgbClr val="181818"/>
                </a:solidFill>
                <a:latin typeface="Calibri"/>
                <a:ea typeface="Calibri"/>
                <a:cs typeface="Calibri"/>
              </a:rPr>
              <a:t>Travaux terminés :</a:t>
            </a:r>
            <a:endParaRPr sz="2000" dirty="0">
              <a:latin typeface="Calibri"/>
              <a:cs typeface="Calibri"/>
            </a:endParaRPr>
          </a:p>
        </p:txBody>
      </p:sp>
      <p:grpSp>
        <p:nvGrpSpPr>
          <p:cNvPr id="8" name="object 8"/>
          <p:cNvGrpSpPr/>
          <p:nvPr/>
        </p:nvGrpSpPr>
        <p:grpSpPr>
          <a:xfrm>
            <a:off x="8797290" y="489966"/>
            <a:ext cx="2933700" cy="2867025"/>
            <a:chOff x="8797290" y="489966"/>
            <a:chExt cx="2933700" cy="2867025"/>
          </a:xfrm>
        </p:grpSpPr>
        <p:sp>
          <p:nvSpPr>
            <p:cNvPr id="9" name="object 9"/>
            <p:cNvSpPr/>
            <p:nvPr/>
          </p:nvSpPr>
          <p:spPr>
            <a:xfrm>
              <a:off x="8868918" y="912876"/>
              <a:ext cx="2811145" cy="2393950"/>
            </a:xfrm>
            <a:custGeom>
              <a:avLst/>
              <a:gdLst/>
              <a:ahLst/>
              <a:cxnLst/>
              <a:rect l="l" t="t" r="r" b="b"/>
              <a:pathLst>
                <a:path w="2811145" h="2393950">
                  <a:moveTo>
                    <a:pt x="0" y="0"/>
                  </a:moveTo>
                  <a:lnTo>
                    <a:pt x="2811018" y="0"/>
                  </a:lnTo>
                  <a:lnTo>
                    <a:pt x="2811018" y="2393442"/>
                  </a:lnTo>
                  <a:lnTo>
                    <a:pt x="0" y="2393442"/>
                  </a:lnTo>
                  <a:lnTo>
                    <a:pt x="0" y="0"/>
                  </a:lnTo>
                  <a:close/>
                </a:path>
              </a:pathLst>
            </a:custGeom>
            <a:ln w="100520">
              <a:solidFill>
                <a:srgbClr val="B6DD78"/>
              </a:solidFill>
            </a:ln>
          </p:spPr>
          <p:txBody>
            <a:bodyPr wrap="square" lIns="0" tIns="0" rIns="0" bIns="0" rtlCol="0"/>
            <a:lstStyle/>
            <a:p>
              <a:endParaRPr/>
            </a:p>
          </p:txBody>
        </p:sp>
        <p:sp>
          <p:nvSpPr>
            <p:cNvPr id="10" name="object 10"/>
            <p:cNvSpPr/>
            <p:nvPr/>
          </p:nvSpPr>
          <p:spPr>
            <a:xfrm>
              <a:off x="8825865" y="518541"/>
              <a:ext cx="2875280" cy="628015"/>
            </a:xfrm>
            <a:custGeom>
              <a:avLst/>
              <a:gdLst/>
              <a:ahLst/>
              <a:cxnLst/>
              <a:rect l="l" t="t" r="r" b="b"/>
              <a:pathLst>
                <a:path w="2875279" h="628015">
                  <a:moveTo>
                    <a:pt x="2875026" y="0"/>
                  </a:moveTo>
                  <a:lnTo>
                    <a:pt x="0" y="0"/>
                  </a:lnTo>
                  <a:lnTo>
                    <a:pt x="0" y="627888"/>
                  </a:lnTo>
                  <a:lnTo>
                    <a:pt x="2875026" y="627888"/>
                  </a:lnTo>
                  <a:lnTo>
                    <a:pt x="2875026" y="0"/>
                  </a:lnTo>
                  <a:close/>
                </a:path>
              </a:pathLst>
            </a:custGeom>
            <a:solidFill>
              <a:srgbClr val="B6DD78"/>
            </a:solidFill>
          </p:spPr>
          <p:txBody>
            <a:bodyPr wrap="square" lIns="0" tIns="0" rIns="0" bIns="0" rtlCol="0"/>
            <a:lstStyle/>
            <a:p>
              <a:endParaRPr/>
            </a:p>
          </p:txBody>
        </p:sp>
        <p:sp>
          <p:nvSpPr>
            <p:cNvPr id="11" name="object 11"/>
            <p:cNvSpPr/>
            <p:nvPr/>
          </p:nvSpPr>
          <p:spPr>
            <a:xfrm>
              <a:off x="8825865" y="518541"/>
              <a:ext cx="2875280" cy="628015"/>
            </a:xfrm>
            <a:custGeom>
              <a:avLst/>
              <a:gdLst/>
              <a:ahLst/>
              <a:cxnLst/>
              <a:rect l="l" t="t" r="r" b="b"/>
              <a:pathLst>
                <a:path w="2875279" h="628015">
                  <a:moveTo>
                    <a:pt x="0" y="0"/>
                  </a:moveTo>
                  <a:lnTo>
                    <a:pt x="2875026" y="0"/>
                  </a:lnTo>
                  <a:lnTo>
                    <a:pt x="2875026" y="627888"/>
                  </a:lnTo>
                  <a:lnTo>
                    <a:pt x="0" y="627888"/>
                  </a:lnTo>
                  <a:lnTo>
                    <a:pt x="0" y="0"/>
                  </a:lnTo>
                  <a:close/>
                </a:path>
              </a:pathLst>
            </a:custGeom>
            <a:ln w="57150">
              <a:solidFill>
                <a:srgbClr val="B7DD79"/>
              </a:solidFill>
            </a:ln>
          </p:spPr>
          <p:txBody>
            <a:bodyPr wrap="square" lIns="0" tIns="0" rIns="0" bIns="0" rtlCol="0"/>
            <a:lstStyle/>
            <a:p>
              <a:endParaRPr/>
            </a:p>
          </p:txBody>
        </p:sp>
      </p:grpSp>
      <p:sp>
        <p:nvSpPr>
          <p:cNvPr id="12" name="object 12"/>
          <p:cNvSpPr txBox="1"/>
          <p:nvPr/>
        </p:nvSpPr>
        <p:spPr>
          <a:xfrm>
            <a:off x="8854440" y="651207"/>
            <a:ext cx="2818130" cy="330200"/>
          </a:xfrm>
          <a:prstGeom prst="rect">
            <a:avLst/>
          </a:prstGeom>
        </p:spPr>
        <p:txBody>
          <a:bodyPr vert="horz" wrap="square" lIns="0" tIns="12065" rIns="0" bIns="0" rtlCol="0">
            <a:spAutoFit/>
          </a:bodyPr>
          <a:lstStyle/>
          <a:p>
            <a:pPr marL="430530" rtl="0">
              <a:lnSpc>
                <a:spcPct val="100000"/>
              </a:lnSpc>
              <a:spcBef>
                <a:spcPts val="95"/>
              </a:spcBef>
            </a:pPr>
            <a:r>
              <a:rPr lang="fr-ca" sz="2000" b="1" i="0" u="none" baseline="0">
                <a:solidFill>
                  <a:srgbClr val="181818"/>
                </a:solidFill>
                <a:latin typeface="Calibri"/>
                <a:ea typeface="Calibri"/>
                <a:cs typeface="Calibri"/>
              </a:rPr>
              <a:t>Travaux en cours :</a:t>
            </a:r>
            <a:endParaRPr sz="2000">
              <a:latin typeface="Calibri"/>
              <a:cs typeface="Calibri"/>
            </a:endParaRPr>
          </a:p>
        </p:txBody>
      </p:sp>
      <p:grpSp>
        <p:nvGrpSpPr>
          <p:cNvPr id="13" name="object 13"/>
          <p:cNvGrpSpPr/>
          <p:nvPr/>
        </p:nvGrpSpPr>
        <p:grpSpPr>
          <a:xfrm>
            <a:off x="5871209" y="560456"/>
            <a:ext cx="5847080" cy="5671185"/>
            <a:chOff x="5871209" y="560456"/>
            <a:chExt cx="5847080" cy="5671185"/>
          </a:xfrm>
        </p:grpSpPr>
        <p:pic>
          <p:nvPicPr>
            <p:cNvPr id="14" name="object 14"/>
            <p:cNvPicPr/>
            <p:nvPr/>
          </p:nvPicPr>
          <p:blipFill>
            <a:blip r:embed="rId2" cstate="print"/>
            <a:stretch>
              <a:fillRect/>
            </a:stretch>
          </p:blipFill>
          <p:spPr>
            <a:xfrm>
              <a:off x="5871209" y="3368802"/>
              <a:ext cx="5846826" cy="2862630"/>
            </a:xfrm>
            <a:prstGeom prst="rect">
              <a:avLst/>
            </a:prstGeom>
          </p:spPr>
        </p:pic>
        <p:sp>
          <p:nvSpPr>
            <p:cNvPr id="15" name="object 15"/>
            <p:cNvSpPr/>
            <p:nvPr/>
          </p:nvSpPr>
          <p:spPr>
            <a:xfrm>
              <a:off x="8491829" y="562114"/>
              <a:ext cx="337185" cy="338455"/>
            </a:xfrm>
            <a:custGeom>
              <a:avLst/>
              <a:gdLst/>
              <a:ahLst/>
              <a:cxnLst/>
              <a:rect l="l" t="t" r="r" b="b"/>
              <a:pathLst>
                <a:path w="337184" h="338455">
                  <a:moveTo>
                    <a:pt x="336943" y="0"/>
                  </a:moveTo>
                  <a:lnTo>
                    <a:pt x="299491" y="0"/>
                  </a:lnTo>
                  <a:lnTo>
                    <a:pt x="299491" y="38163"/>
                  </a:lnTo>
                  <a:lnTo>
                    <a:pt x="299491" y="300164"/>
                  </a:lnTo>
                  <a:lnTo>
                    <a:pt x="37439" y="300164"/>
                  </a:lnTo>
                  <a:lnTo>
                    <a:pt x="37439" y="38163"/>
                  </a:lnTo>
                  <a:lnTo>
                    <a:pt x="299491" y="38163"/>
                  </a:lnTo>
                  <a:lnTo>
                    <a:pt x="299491" y="0"/>
                  </a:lnTo>
                  <a:lnTo>
                    <a:pt x="0" y="0"/>
                  </a:lnTo>
                  <a:lnTo>
                    <a:pt x="0" y="38163"/>
                  </a:lnTo>
                  <a:lnTo>
                    <a:pt x="0" y="300164"/>
                  </a:lnTo>
                  <a:lnTo>
                    <a:pt x="0" y="338328"/>
                  </a:lnTo>
                  <a:lnTo>
                    <a:pt x="336943" y="338328"/>
                  </a:lnTo>
                  <a:lnTo>
                    <a:pt x="336943" y="300393"/>
                  </a:lnTo>
                  <a:lnTo>
                    <a:pt x="336943" y="300164"/>
                  </a:lnTo>
                  <a:lnTo>
                    <a:pt x="336943" y="38163"/>
                  </a:lnTo>
                  <a:lnTo>
                    <a:pt x="336943" y="37553"/>
                  </a:lnTo>
                  <a:lnTo>
                    <a:pt x="336943" y="0"/>
                  </a:lnTo>
                  <a:close/>
                </a:path>
              </a:pathLst>
            </a:custGeom>
            <a:solidFill>
              <a:srgbClr val="000000"/>
            </a:solidFill>
          </p:spPr>
          <p:txBody>
            <a:bodyPr wrap="square" lIns="0" tIns="0" rIns="0" bIns="0" rtlCol="0"/>
            <a:lstStyle/>
            <a:p>
              <a:endParaRPr/>
            </a:p>
          </p:txBody>
        </p:sp>
        <p:pic>
          <p:nvPicPr>
            <p:cNvPr id="16" name="object 16"/>
            <p:cNvPicPr/>
            <p:nvPr/>
          </p:nvPicPr>
          <p:blipFill>
            <a:blip r:embed="rId3" cstate="print"/>
            <a:stretch>
              <a:fillRect/>
            </a:stretch>
          </p:blipFill>
          <p:spPr>
            <a:xfrm>
              <a:off x="8550231" y="639170"/>
              <a:ext cx="220161" cy="168326"/>
            </a:xfrm>
            <a:prstGeom prst="rect">
              <a:avLst/>
            </a:prstGeom>
          </p:spPr>
        </p:pic>
        <p:pic>
          <p:nvPicPr>
            <p:cNvPr id="17" name="object 17"/>
            <p:cNvPicPr/>
            <p:nvPr/>
          </p:nvPicPr>
          <p:blipFill>
            <a:blip r:embed="rId4" cstate="print"/>
            <a:stretch>
              <a:fillRect/>
            </a:stretch>
          </p:blipFill>
          <p:spPr>
            <a:xfrm>
              <a:off x="11266614" y="602622"/>
              <a:ext cx="369956" cy="181314"/>
            </a:xfrm>
            <a:prstGeom prst="rect">
              <a:avLst/>
            </a:prstGeom>
          </p:spPr>
        </p:pic>
        <p:sp>
          <p:nvSpPr>
            <p:cNvPr id="18" name="object 18"/>
            <p:cNvSpPr/>
            <p:nvPr/>
          </p:nvSpPr>
          <p:spPr>
            <a:xfrm>
              <a:off x="11266615" y="560456"/>
              <a:ext cx="269240" cy="118110"/>
            </a:xfrm>
            <a:custGeom>
              <a:avLst/>
              <a:gdLst/>
              <a:ahLst/>
              <a:cxnLst/>
              <a:rect l="l" t="t" r="r" b="b"/>
              <a:pathLst>
                <a:path w="269240" h="118109">
                  <a:moveTo>
                    <a:pt x="235426" y="118065"/>
                  </a:moveTo>
                  <a:lnTo>
                    <a:pt x="37836" y="118065"/>
                  </a:lnTo>
                  <a:lnTo>
                    <a:pt x="0" y="80115"/>
                  </a:lnTo>
                  <a:lnTo>
                    <a:pt x="0" y="16866"/>
                  </a:lnTo>
                  <a:lnTo>
                    <a:pt x="184978" y="16866"/>
                  </a:lnTo>
                  <a:lnTo>
                    <a:pt x="201794" y="0"/>
                  </a:lnTo>
                  <a:lnTo>
                    <a:pt x="269059" y="0"/>
                  </a:lnTo>
                  <a:lnTo>
                    <a:pt x="269059" y="25299"/>
                  </a:lnTo>
                  <a:lnTo>
                    <a:pt x="252242" y="25299"/>
                  </a:lnTo>
                  <a:lnTo>
                    <a:pt x="235426" y="42166"/>
                  </a:lnTo>
                  <a:lnTo>
                    <a:pt x="235426" y="118065"/>
                  </a:lnTo>
                  <a:close/>
                </a:path>
              </a:pathLst>
            </a:custGeom>
            <a:solidFill>
              <a:srgbClr val="000000"/>
            </a:solidFill>
          </p:spPr>
          <p:txBody>
            <a:bodyPr wrap="square" lIns="0" tIns="0" rIns="0" bIns="0" rtlCol="0"/>
            <a:lstStyle/>
            <a:p>
              <a:endParaRPr/>
            </a:p>
          </p:txBody>
        </p:sp>
      </p:grpSp>
      <p:pic>
        <p:nvPicPr>
          <p:cNvPr id="19" name="object 19"/>
          <p:cNvPicPr/>
          <p:nvPr/>
        </p:nvPicPr>
        <p:blipFill>
          <a:blip r:embed="rId5" cstate="print"/>
          <a:stretch>
            <a:fillRect/>
          </a:stretch>
        </p:blipFill>
        <p:spPr>
          <a:xfrm>
            <a:off x="465581" y="912876"/>
            <a:ext cx="5274563" cy="5275313"/>
          </a:xfrm>
          <a:prstGeom prst="rect">
            <a:avLst/>
          </a:prstGeom>
        </p:spPr>
      </p:pic>
      <p:sp>
        <p:nvSpPr>
          <p:cNvPr id="20" name="object 20"/>
          <p:cNvSpPr txBox="1"/>
          <p:nvPr/>
        </p:nvSpPr>
        <p:spPr>
          <a:xfrm>
            <a:off x="6039232" y="1230862"/>
            <a:ext cx="2771011" cy="1928733"/>
          </a:xfrm>
          <a:prstGeom prst="rect">
            <a:avLst/>
          </a:prstGeom>
        </p:spPr>
        <p:txBody>
          <a:bodyPr vert="horz" wrap="square" lIns="0" tIns="12700" rIns="0" bIns="0" rtlCol="0">
            <a:spAutoFit/>
          </a:bodyPr>
          <a:lstStyle/>
          <a:p>
            <a:pPr marL="295910" marR="5080" indent="-283845" rtl="0">
              <a:lnSpc>
                <a:spcPct val="100000"/>
              </a:lnSpc>
              <a:spcBef>
                <a:spcPts val="100"/>
              </a:spcBef>
              <a:buFont typeface="Arial"/>
              <a:buChar char="•"/>
              <a:tabLst>
                <a:tab pos="295910" algn="l"/>
              </a:tabLst>
            </a:pPr>
            <a:r>
              <a:rPr lang="fr-ca" sz="1600" b="0" i="0" u="none" baseline="0" dirty="0">
                <a:solidFill>
                  <a:srgbClr val="181818"/>
                </a:solidFill>
                <a:latin typeface="Calibri"/>
                <a:ea typeface="Calibri"/>
                <a:cs typeface="Calibri"/>
              </a:rPr>
              <a:t>Émondage et enlèvement de la végétation sélectionnée</a:t>
            </a:r>
            <a:endParaRPr sz="1600" dirty="0">
              <a:latin typeface="Calibri"/>
              <a:cs typeface="Calibri"/>
            </a:endParaRPr>
          </a:p>
          <a:p>
            <a:pPr marL="295910" marR="78740" indent="-283845" rtl="0">
              <a:lnSpc>
                <a:spcPct val="100000"/>
              </a:lnSpc>
              <a:spcBef>
                <a:spcPts val="495"/>
              </a:spcBef>
              <a:buFont typeface="Arial"/>
              <a:buChar char="•"/>
              <a:tabLst>
                <a:tab pos="295910" algn="l"/>
              </a:tabLst>
            </a:pPr>
            <a:r>
              <a:rPr lang="fr-ca" sz="1600" b="0" i="0" u="none" baseline="0" dirty="0">
                <a:solidFill>
                  <a:srgbClr val="181818"/>
                </a:solidFill>
                <a:latin typeface="Calibri"/>
                <a:ea typeface="Calibri"/>
                <a:cs typeface="Calibri"/>
              </a:rPr>
              <a:t>Mur antibruit avec revêtement anti-graffiti</a:t>
            </a:r>
            <a:endParaRPr sz="1600" dirty="0">
              <a:latin typeface="Calibri"/>
              <a:cs typeface="Calibri"/>
            </a:endParaRPr>
          </a:p>
          <a:p>
            <a:pPr marL="295910" indent="-283210" rtl="0">
              <a:lnSpc>
                <a:spcPct val="100000"/>
              </a:lnSpc>
              <a:spcBef>
                <a:spcPts val="505"/>
              </a:spcBef>
              <a:buFont typeface="Arial"/>
              <a:buChar char="•"/>
              <a:tabLst>
                <a:tab pos="295910" algn="l"/>
              </a:tabLst>
            </a:pPr>
            <a:r>
              <a:rPr lang="fr-ca" sz="1600" b="0" i="0" u="none" baseline="0" dirty="0">
                <a:solidFill>
                  <a:srgbClr val="181818"/>
                </a:solidFill>
                <a:latin typeface="Calibri"/>
                <a:ea typeface="Calibri"/>
                <a:cs typeface="Calibri"/>
              </a:rPr>
              <a:t>Clôture de haute sécurité</a:t>
            </a:r>
            <a:endParaRPr sz="1600" dirty="0">
              <a:latin typeface="Calibri"/>
              <a:cs typeface="Calibri"/>
            </a:endParaRPr>
          </a:p>
          <a:p>
            <a:pPr marL="295910" marR="226695" indent="-283845" rtl="0">
              <a:lnSpc>
                <a:spcPct val="100000"/>
              </a:lnSpc>
              <a:spcBef>
                <a:spcPts val="500"/>
              </a:spcBef>
              <a:buFont typeface="Arial"/>
              <a:buChar char="•"/>
              <a:tabLst>
                <a:tab pos="295910" algn="l"/>
              </a:tabLst>
            </a:pPr>
            <a:r>
              <a:rPr lang="fr-ca" sz="1600" b="0" i="0" u="none" baseline="0" dirty="0">
                <a:solidFill>
                  <a:srgbClr val="181818"/>
                </a:solidFill>
                <a:latin typeface="Calibri"/>
                <a:ea typeface="Calibri"/>
                <a:cs typeface="Calibri"/>
              </a:rPr>
              <a:t>Déplacement et protection des services publics</a:t>
            </a:r>
            <a:endParaRPr sz="1600" dirty="0">
              <a:latin typeface="Calibri"/>
              <a:cs typeface="Calibri"/>
            </a:endParaRPr>
          </a:p>
        </p:txBody>
      </p:sp>
      <p:sp>
        <p:nvSpPr>
          <p:cNvPr id="22" name="object 22"/>
          <p:cNvSpPr txBox="1"/>
          <p:nvPr/>
        </p:nvSpPr>
        <p:spPr>
          <a:xfrm>
            <a:off x="5949330" y="5865343"/>
            <a:ext cx="4718669" cy="234038"/>
          </a:xfrm>
          <a:prstGeom prst="rect">
            <a:avLst/>
          </a:prstGeom>
        </p:spPr>
        <p:txBody>
          <a:bodyPr vert="horz" wrap="square" lIns="0" tIns="0" rIns="0" bIns="0" rtlCol="0">
            <a:spAutoFit/>
          </a:bodyPr>
          <a:lstStyle/>
          <a:p>
            <a:pPr marL="12700" rtl="0">
              <a:lnSpc>
                <a:spcPts val="1810"/>
              </a:lnSpc>
            </a:pPr>
            <a:r>
              <a:rPr lang="fr-ca" sz="1800" b="1" i="0" u="none" baseline="0" dirty="0">
                <a:solidFill>
                  <a:srgbClr val="FFFFFF"/>
                </a:solidFill>
                <a:latin typeface="Calibri"/>
                <a:ea typeface="Calibri"/>
                <a:cs typeface="Calibri"/>
              </a:rPr>
              <a:t>Motif de mur antibruit dans la zone 5</a:t>
            </a:r>
            <a:endParaRPr sz="1800" dirty="0">
              <a:latin typeface="Calibri"/>
              <a:cs typeface="Calibri"/>
            </a:endParaRPr>
          </a:p>
        </p:txBody>
      </p:sp>
      <p:sp>
        <p:nvSpPr>
          <p:cNvPr id="23" name="object 23"/>
          <p:cNvSpPr txBox="1"/>
          <p:nvPr/>
        </p:nvSpPr>
        <p:spPr>
          <a:xfrm>
            <a:off x="461600" y="6296577"/>
            <a:ext cx="141605" cy="128240"/>
          </a:xfrm>
          <a:prstGeom prst="rect">
            <a:avLst/>
          </a:prstGeom>
        </p:spPr>
        <p:txBody>
          <a:bodyPr vert="horz" wrap="square" lIns="0" tIns="0" rIns="0" bIns="0" rtlCol="0">
            <a:spAutoFit/>
          </a:bodyPr>
          <a:lstStyle/>
          <a:p>
            <a:pPr marL="12700" rtl="0">
              <a:lnSpc>
                <a:spcPts val="955"/>
              </a:lnSpc>
            </a:pPr>
            <a:r>
              <a:rPr lang="fr-ca" sz="900" b="0" i="0" u="none" baseline="0">
                <a:solidFill>
                  <a:srgbClr val="181818"/>
                </a:solidFill>
                <a:latin typeface="Calibri"/>
                <a:ea typeface="Calibri"/>
                <a:cs typeface="Calibri"/>
              </a:rPr>
              <a:t>12</a:t>
            </a:r>
            <a:endParaRPr sz="900">
              <a:latin typeface="Calibri"/>
              <a:cs typeface="Calibri"/>
            </a:endParaRPr>
          </a:p>
        </p:txBody>
      </p:sp>
      <p:sp>
        <p:nvSpPr>
          <p:cNvPr id="21" name="object 21"/>
          <p:cNvSpPr txBox="1"/>
          <p:nvPr/>
        </p:nvSpPr>
        <p:spPr>
          <a:xfrm>
            <a:off x="9040902" y="1302642"/>
            <a:ext cx="2322195" cy="259045"/>
          </a:xfrm>
          <a:prstGeom prst="rect">
            <a:avLst/>
          </a:prstGeom>
        </p:spPr>
        <p:txBody>
          <a:bodyPr vert="horz" wrap="square" lIns="0" tIns="12700" rIns="0" bIns="0" rtlCol="0">
            <a:spAutoFit/>
          </a:bodyPr>
          <a:lstStyle/>
          <a:p>
            <a:pPr marL="295910" indent="-283210" rtl="0">
              <a:lnSpc>
                <a:spcPct val="100000"/>
              </a:lnSpc>
              <a:spcBef>
                <a:spcPts val="100"/>
              </a:spcBef>
              <a:buFont typeface="Arial"/>
              <a:buChar char="•"/>
              <a:tabLst>
                <a:tab pos="295910" algn="l"/>
              </a:tabLst>
            </a:pPr>
            <a:r>
              <a:rPr lang="fr-ca" sz="1600" b="0" i="0" u="none" baseline="0">
                <a:solidFill>
                  <a:srgbClr val="181818"/>
                </a:solidFill>
                <a:latin typeface="Calibri"/>
                <a:ea typeface="Calibri"/>
                <a:cs typeface="Calibri"/>
              </a:rPr>
              <a:t>Nivellement et drainage</a:t>
            </a:r>
            <a:endParaRPr sz="1600">
              <a:latin typeface="Calibri"/>
              <a:cs typeface="Calibri"/>
            </a:endParaRPr>
          </a:p>
        </p:txBody>
      </p:sp>
      <p:sp>
        <p:nvSpPr>
          <p:cNvPr id="24" name="TextBox 23">
            <a:extLst>
              <a:ext uri="{FF2B5EF4-FFF2-40B4-BE49-F238E27FC236}">
                <a16:creationId xmlns:a16="http://schemas.microsoft.com/office/drawing/2014/main" id="{CB35F333-7B90-81EC-5DD8-6F11F8321590}"/>
              </a:ext>
            </a:extLst>
          </p:cNvPr>
          <p:cNvSpPr txBox="1"/>
          <p:nvPr/>
        </p:nvSpPr>
        <p:spPr>
          <a:xfrm>
            <a:off x="1752600" y="3550532"/>
            <a:ext cx="1223710" cy="307777"/>
          </a:xfrm>
          <a:prstGeom prst="rect">
            <a:avLst/>
          </a:prstGeom>
          <a:solidFill>
            <a:srgbClr val="F4F4F4"/>
          </a:solidFill>
        </p:spPr>
        <p:txBody>
          <a:bodyPr wrap="square" lIns="0" tIns="0" rIns="0" bIns="0" rtlCol="0">
            <a:spAutoFit/>
          </a:bodyPr>
          <a:lstStyle/>
          <a:p>
            <a:pPr algn="ctr" rtl="0"/>
            <a:r>
              <a:rPr lang="fr-ca" sz="2000" b="1" i="0" u="none" baseline="0" dirty="0">
                <a:solidFill>
                  <a:srgbClr val="FFFF00"/>
                </a:solidFill>
                <a:effectLst>
                  <a:outerShdw blurRad="38100" dist="38100" dir="2700000" algn="tl">
                    <a:srgbClr val="000000">
                      <a:alpha val="43137"/>
                    </a:srgbClr>
                  </a:outerShdw>
                </a:effectLst>
              </a:rPr>
              <a:t>ZONE 5 :</a:t>
            </a:r>
            <a:endParaRPr lang="fr-ca" sz="2000" b="1" dirty="0">
              <a:solidFill>
                <a:srgbClr val="FFFF00"/>
              </a:solidFill>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4BBA92D5-CBAB-0110-6E28-73097FB7D0F9}"/>
              </a:ext>
            </a:extLst>
          </p:cNvPr>
          <p:cNvSpPr txBox="1"/>
          <p:nvPr/>
        </p:nvSpPr>
        <p:spPr>
          <a:xfrm rot="20489542">
            <a:off x="3408295" y="1278506"/>
            <a:ext cx="1839629"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AVENUE BRIDGELAND</a:t>
            </a:r>
            <a:endParaRPr lang="fr-ca" sz="1100" b="1" dirty="0">
              <a:solidFill>
                <a:schemeClr val="tx1"/>
              </a:solidFill>
            </a:endParaRPr>
          </a:p>
        </p:txBody>
      </p:sp>
      <p:sp>
        <p:nvSpPr>
          <p:cNvPr id="26" name="TextBox 25">
            <a:extLst>
              <a:ext uri="{FF2B5EF4-FFF2-40B4-BE49-F238E27FC236}">
                <a16:creationId xmlns:a16="http://schemas.microsoft.com/office/drawing/2014/main" id="{91F87804-19C8-6D86-46ED-D59CE2EDB04F}"/>
              </a:ext>
            </a:extLst>
          </p:cNvPr>
          <p:cNvSpPr txBox="1"/>
          <p:nvPr/>
        </p:nvSpPr>
        <p:spPr>
          <a:xfrm rot="4622368">
            <a:off x="3351057" y="4173163"/>
            <a:ext cx="1760944"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CHEMIN CALEDONIA</a:t>
            </a:r>
            <a:endParaRPr lang="fr-ca" sz="1100" b="1" dirty="0">
              <a:solidFill>
                <a:schemeClr val="tx1"/>
              </a:solidFill>
            </a:endParaRPr>
          </a:p>
        </p:txBody>
      </p:sp>
      <p:sp>
        <p:nvSpPr>
          <p:cNvPr id="27" name="TextBox 26">
            <a:extLst>
              <a:ext uri="{FF2B5EF4-FFF2-40B4-BE49-F238E27FC236}">
                <a16:creationId xmlns:a16="http://schemas.microsoft.com/office/drawing/2014/main" id="{472DBB7F-6E06-8C8D-3839-ACA9D3B1FB2F}"/>
              </a:ext>
            </a:extLst>
          </p:cNvPr>
          <p:cNvSpPr txBox="1"/>
          <p:nvPr/>
        </p:nvSpPr>
        <p:spPr>
          <a:xfrm rot="20474379">
            <a:off x="4072672" y="3100572"/>
            <a:ext cx="1414311"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CHEMIN ORFUS</a:t>
            </a:r>
            <a:endParaRPr lang="fr-ca" sz="1100" b="1" dirty="0">
              <a:solidFill>
                <a:schemeClr val="tx1"/>
              </a:solidFill>
            </a:endParaRPr>
          </a:p>
        </p:txBody>
      </p:sp>
      <p:sp>
        <p:nvSpPr>
          <p:cNvPr id="28" name="TextBox 27">
            <a:extLst>
              <a:ext uri="{FF2B5EF4-FFF2-40B4-BE49-F238E27FC236}">
                <a16:creationId xmlns:a16="http://schemas.microsoft.com/office/drawing/2014/main" id="{5A027FE1-98D2-703A-7927-AB8C1E10E9BC}"/>
              </a:ext>
            </a:extLst>
          </p:cNvPr>
          <p:cNvSpPr txBox="1"/>
          <p:nvPr/>
        </p:nvSpPr>
        <p:spPr>
          <a:xfrm rot="4270539">
            <a:off x="4545011" y="4040600"/>
            <a:ext cx="1671615"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CHEMIN DUFFLAW</a:t>
            </a:r>
            <a:endParaRPr lang="fr-ca" sz="1100" b="1" dirty="0">
              <a:solidFill>
                <a:schemeClr val="tx1"/>
              </a:solidFill>
            </a:endParaRPr>
          </a:p>
        </p:txBody>
      </p:sp>
      <p:sp>
        <p:nvSpPr>
          <p:cNvPr id="29" name="TextBox 28">
            <a:extLst>
              <a:ext uri="{FF2B5EF4-FFF2-40B4-BE49-F238E27FC236}">
                <a16:creationId xmlns:a16="http://schemas.microsoft.com/office/drawing/2014/main" id="{1E6A54CF-54EC-A7A4-0200-C1DE9996EA7A}"/>
              </a:ext>
            </a:extLst>
          </p:cNvPr>
          <p:cNvSpPr txBox="1"/>
          <p:nvPr/>
        </p:nvSpPr>
        <p:spPr>
          <a:xfrm rot="20216383">
            <a:off x="356483" y="3568515"/>
            <a:ext cx="1434140"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CHEMIN RUSTI</a:t>
            </a:r>
            <a:r>
              <a:rPr lang="fr-ca" sz="1100" b="1" dirty="0">
                <a:solidFill>
                  <a:schemeClr val="tx1"/>
                </a:solidFill>
              </a:rPr>
              <a:t>C</a:t>
            </a:r>
          </a:p>
        </p:txBody>
      </p:sp>
      <p:sp>
        <p:nvSpPr>
          <p:cNvPr id="30" name="TextBox 29">
            <a:extLst>
              <a:ext uri="{FF2B5EF4-FFF2-40B4-BE49-F238E27FC236}">
                <a16:creationId xmlns:a16="http://schemas.microsoft.com/office/drawing/2014/main" id="{98E6C8E6-F9C9-2F14-FBF5-47251A2E3CBF}"/>
              </a:ext>
            </a:extLst>
          </p:cNvPr>
          <p:cNvSpPr txBox="1"/>
          <p:nvPr/>
        </p:nvSpPr>
        <p:spPr>
          <a:xfrm rot="20474379">
            <a:off x="463224" y="4515440"/>
            <a:ext cx="1032127" cy="338554"/>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CHEMIN </a:t>
            </a:r>
            <a:r>
              <a:rPr lang="fr-ca" sz="1100" b="1" dirty="0">
                <a:solidFill>
                  <a:schemeClr val="tx1"/>
                </a:solidFill>
              </a:rPr>
              <a:t>MAPLE LEAF</a:t>
            </a:r>
          </a:p>
        </p:txBody>
      </p:sp>
      <p:sp>
        <p:nvSpPr>
          <p:cNvPr id="31" name="TextBox 30">
            <a:extLst>
              <a:ext uri="{FF2B5EF4-FFF2-40B4-BE49-F238E27FC236}">
                <a16:creationId xmlns:a16="http://schemas.microsoft.com/office/drawing/2014/main" id="{4528B721-4708-9F8F-5427-753A9AA8A8C9}"/>
              </a:ext>
            </a:extLst>
          </p:cNvPr>
          <p:cNvSpPr txBox="1"/>
          <p:nvPr/>
        </p:nvSpPr>
        <p:spPr>
          <a:xfrm rot="4758604">
            <a:off x="953906" y="4391925"/>
            <a:ext cx="1344952" cy="138499"/>
          </a:xfrm>
          <a:prstGeom prst="rect">
            <a:avLst/>
          </a:prstGeom>
          <a:solidFill>
            <a:srgbClr val="828282"/>
          </a:solidFill>
        </p:spPr>
        <p:txBody>
          <a:bodyPr wrap="square" lIns="0" tIns="0" rIns="0" bIns="0" rtlCol="0">
            <a:spAutoFit/>
          </a:bodyPr>
          <a:lstStyle/>
          <a:p>
            <a:pPr algn="ctr" rtl="0"/>
            <a:r>
              <a:rPr lang="fr-ca" sz="900" b="1" i="0" u="none" baseline="0">
                <a:solidFill>
                  <a:schemeClr val="tx1"/>
                </a:solidFill>
              </a:rPr>
              <a:t>RUE KEELE</a:t>
            </a:r>
            <a:endParaRPr lang="fr-ca" sz="900" b="1" dirty="0">
              <a:solidFill>
                <a:schemeClr val="tx1"/>
              </a:solidFill>
            </a:endParaRPr>
          </a:p>
        </p:txBody>
      </p:sp>
      <p:sp>
        <p:nvSpPr>
          <p:cNvPr id="32" name="TextBox 31">
            <a:extLst>
              <a:ext uri="{FF2B5EF4-FFF2-40B4-BE49-F238E27FC236}">
                <a16:creationId xmlns:a16="http://schemas.microsoft.com/office/drawing/2014/main" id="{523F657A-0B19-D7F2-49FA-760F138A0D5B}"/>
              </a:ext>
            </a:extLst>
          </p:cNvPr>
          <p:cNvSpPr txBox="1"/>
          <p:nvPr/>
        </p:nvSpPr>
        <p:spPr>
          <a:xfrm rot="20512853">
            <a:off x="2230891" y="5574181"/>
            <a:ext cx="2497761" cy="153888"/>
          </a:xfrm>
          <a:prstGeom prst="rect">
            <a:avLst/>
          </a:prstGeom>
          <a:solidFill>
            <a:srgbClr val="828282"/>
          </a:solidFill>
        </p:spPr>
        <p:txBody>
          <a:bodyPr wrap="square" lIns="0" tIns="0" rIns="0" bIns="0" rtlCol="0">
            <a:spAutoFit/>
          </a:bodyPr>
          <a:lstStyle/>
          <a:p>
            <a:pPr algn="ctr" rtl="0"/>
            <a:r>
              <a:rPr lang="fr-ca" sz="1000" b="1" i="0" u="none" baseline="0" dirty="0">
                <a:solidFill>
                  <a:schemeClr val="tx1"/>
                </a:solidFill>
              </a:rPr>
              <a:t>AVENUE LAWRENCE</a:t>
            </a:r>
            <a:r>
              <a:rPr lang="fr-ca" sz="1000" b="1" dirty="0">
                <a:solidFill>
                  <a:schemeClr val="tx1"/>
                </a:solidFill>
              </a:rPr>
              <a:t> WEST</a:t>
            </a:r>
          </a:p>
        </p:txBody>
      </p:sp>
      <p:sp>
        <p:nvSpPr>
          <p:cNvPr id="33" name="TextBox 32">
            <a:extLst>
              <a:ext uri="{FF2B5EF4-FFF2-40B4-BE49-F238E27FC236}">
                <a16:creationId xmlns:a16="http://schemas.microsoft.com/office/drawing/2014/main" id="{7A4B164C-62AE-E5EB-DEA9-F3E1809E5CEC}"/>
              </a:ext>
            </a:extLst>
          </p:cNvPr>
          <p:cNvSpPr txBox="1"/>
          <p:nvPr/>
        </p:nvSpPr>
        <p:spPr>
          <a:xfrm rot="20397481">
            <a:off x="1553075" y="1520428"/>
            <a:ext cx="2497761" cy="215444"/>
          </a:xfrm>
          <a:prstGeom prst="rect">
            <a:avLst/>
          </a:prstGeom>
          <a:solidFill>
            <a:srgbClr val="686868"/>
          </a:solidFill>
        </p:spPr>
        <p:txBody>
          <a:bodyPr wrap="square" lIns="0" tIns="0" rIns="0" bIns="0" rtlCol="0">
            <a:spAutoFit/>
          </a:bodyPr>
          <a:lstStyle/>
          <a:p>
            <a:pPr algn="ctr" rtl="0"/>
            <a:r>
              <a:rPr lang="fr-ca" sz="1400" b="1" i="0" u="none" baseline="0">
                <a:solidFill>
                  <a:schemeClr val="bg1"/>
                </a:solidFill>
              </a:rPr>
              <a:t>Autoroute 401</a:t>
            </a:r>
            <a:endParaRPr lang="fr-ca" sz="14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871209" y="3376421"/>
            <a:ext cx="5846826" cy="2862630"/>
          </a:xfrm>
          <a:prstGeom prst="rect">
            <a:avLst/>
          </a:prstGeom>
        </p:spPr>
      </p:pic>
      <p:sp>
        <p:nvSpPr>
          <p:cNvPr id="3" name="object 3"/>
          <p:cNvSpPr txBox="1">
            <a:spLocks noGrp="1"/>
          </p:cNvSpPr>
          <p:nvPr>
            <p:ph type="title"/>
          </p:nvPr>
        </p:nvSpPr>
        <p:spPr>
          <a:xfrm>
            <a:off x="523784" y="80688"/>
            <a:ext cx="5709014" cy="689932"/>
          </a:xfrm>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Zone 6 : </a:t>
            </a:r>
            <a:br>
              <a:rPr lang="fr-ca" b="1" i="0" u="none" baseline="0" dirty="0"/>
            </a:br>
            <a:r>
              <a:rPr lang="fr-ca" b="1" i="0" u="none" baseline="0" dirty="0"/>
              <a:t>De l’autoroute 401 à </a:t>
            </a:r>
            <a:r>
              <a:rPr lang="fr-ca" b="1" i="0" u="none" baseline="0" dirty="0" err="1"/>
              <a:t>Sheppard</a:t>
            </a:r>
            <a:r>
              <a:rPr lang="fr-ca" b="1" i="0" u="none" baseline="0" dirty="0"/>
              <a:t> </a:t>
            </a:r>
            <a:r>
              <a:rPr lang="fr-ca" dirty="0"/>
              <a:t>W</a:t>
            </a:r>
            <a:endParaRPr lang="fr-ca" b="1" i="0" u="none" baseline="0" dirty="0"/>
          </a:p>
        </p:txBody>
      </p:sp>
      <p:grpSp>
        <p:nvGrpSpPr>
          <p:cNvPr id="4" name="object 4"/>
          <p:cNvGrpSpPr/>
          <p:nvPr/>
        </p:nvGrpSpPr>
        <p:grpSpPr>
          <a:xfrm>
            <a:off x="5838253" y="518541"/>
            <a:ext cx="5939155" cy="2700020"/>
            <a:chOff x="5838253" y="518541"/>
            <a:chExt cx="5939155" cy="2700020"/>
          </a:xfrm>
        </p:grpSpPr>
        <p:sp>
          <p:nvSpPr>
            <p:cNvPr id="5" name="object 5"/>
            <p:cNvSpPr/>
            <p:nvPr/>
          </p:nvSpPr>
          <p:spPr>
            <a:xfrm>
              <a:off x="5888735" y="912876"/>
              <a:ext cx="5838190" cy="2254885"/>
            </a:xfrm>
            <a:custGeom>
              <a:avLst/>
              <a:gdLst/>
              <a:ahLst/>
              <a:cxnLst/>
              <a:rect l="l" t="t" r="r" b="b"/>
              <a:pathLst>
                <a:path w="5838190" h="2254885">
                  <a:moveTo>
                    <a:pt x="0" y="0"/>
                  </a:moveTo>
                  <a:lnTo>
                    <a:pt x="5837682" y="0"/>
                  </a:lnTo>
                  <a:lnTo>
                    <a:pt x="5837682" y="2254757"/>
                  </a:lnTo>
                  <a:lnTo>
                    <a:pt x="0" y="2254757"/>
                  </a:lnTo>
                  <a:lnTo>
                    <a:pt x="0" y="0"/>
                  </a:lnTo>
                  <a:close/>
                </a:path>
              </a:pathLst>
            </a:custGeom>
            <a:ln w="100520">
              <a:solidFill>
                <a:srgbClr val="B6DD78"/>
              </a:solidFill>
            </a:ln>
          </p:spPr>
          <p:txBody>
            <a:bodyPr wrap="square" lIns="0" tIns="0" rIns="0" bIns="0" rtlCol="0"/>
            <a:lstStyle/>
            <a:p>
              <a:endParaRPr/>
            </a:p>
          </p:txBody>
        </p:sp>
        <p:sp>
          <p:nvSpPr>
            <p:cNvPr id="6" name="object 6"/>
            <p:cNvSpPr/>
            <p:nvPr/>
          </p:nvSpPr>
          <p:spPr>
            <a:xfrm>
              <a:off x="5871590" y="518541"/>
              <a:ext cx="5869305" cy="789940"/>
            </a:xfrm>
            <a:custGeom>
              <a:avLst/>
              <a:gdLst/>
              <a:ahLst/>
              <a:cxnLst/>
              <a:rect l="l" t="t" r="r" b="b"/>
              <a:pathLst>
                <a:path w="5869305" h="789940">
                  <a:moveTo>
                    <a:pt x="5868924" y="0"/>
                  </a:moveTo>
                  <a:lnTo>
                    <a:pt x="0" y="0"/>
                  </a:lnTo>
                  <a:lnTo>
                    <a:pt x="0" y="789432"/>
                  </a:lnTo>
                  <a:lnTo>
                    <a:pt x="5868924" y="789432"/>
                  </a:lnTo>
                  <a:lnTo>
                    <a:pt x="5868924" y="0"/>
                  </a:lnTo>
                  <a:close/>
                </a:path>
              </a:pathLst>
            </a:custGeom>
            <a:solidFill>
              <a:srgbClr val="B6DD78"/>
            </a:solidFill>
          </p:spPr>
          <p:txBody>
            <a:bodyPr wrap="square" lIns="0" tIns="0" rIns="0" bIns="0" rtlCol="0"/>
            <a:lstStyle/>
            <a:p>
              <a:endParaRPr/>
            </a:p>
          </p:txBody>
        </p:sp>
      </p:grpSp>
      <p:sp>
        <p:nvSpPr>
          <p:cNvPr id="7" name="object 7"/>
          <p:cNvSpPr txBox="1"/>
          <p:nvPr/>
        </p:nvSpPr>
        <p:spPr>
          <a:xfrm>
            <a:off x="5871590" y="518541"/>
            <a:ext cx="5869305" cy="535403"/>
          </a:xfrm>
          <a:prstGeom prst="rect">
            <a:avLst/>
          </a:prstGeom>
          <a:ln w="57150">
            <a:solidFill>
              <a:srgbClr val="B7DD79"/>
            </a:solidFill>
          </a:ln>
        </p:spPr>
        <p:txBody>
          <a:bodyPr vert="horz" wrap="square" lIns="0" tIns="225425" rIns="0" bIns="0" rtlCol="0">
            <a:spAutoFit/>
          </a:bodyPr>
          <a:lstStyle/>
          <a:p>
            <a:pPr algn="ctr" rtl="0">
              <a:lnSpc>
                <a:spcPct val="100000"/>
              </a:lnSpc>
              <a:spcBef>
                <a:spcPts val="1775"/>
              </a:spcBef>
            </a:pPr>
            <a:r>
              <a:rPr lang="fr-ca" sz="2000" b="1" i="0" u="none" baseline="0">
                <a:solidFill>
                  <a:srgbClr val="181818"/>
                </a:solidFill>
                <a:latin typeface="Calibri"/>
                <a:ea typeface="Calibri"/>
                <a:cs typeface="Calibri"/>
              </a:rPr>
              <a:t>Travaux terminés :</a:t>
            </a:r>
            <a:endParaRPr sz="2000">
              <a:latin typeface="Calibri"/>
              <a:cs typeface="Calibri"/>
            </a:endParaRPr>
          </a:p>
        </p:txBody>
      </p:sp>
      <p:sp>
        <p:nvSpPr>
          <p:cNvPr id="8" name="object 8"/>
          <p:cNvSpPr txBox="1"/>
          <p:nvPr/>
        </p:nvSpPr>
        <p:spPr>
          <a:xfrm>
            <a:off x="6162102" y="1398850"/>
            <a:ext cx="5288279" cy="1563890"/>
          </a:xfrm>
          <a:prstGeom prst="rect">
            <a:avLst/>
          </a:prstGeom>
        </p:spPr>
        <p:txBody>
          <a:bodyPr vert="horz" wrap="square" lIns="0" tIns="75565" rIns="0" bIns="0" rtlCol="0">
            <a:spAutoFit/>
          </a:bodyPr>
          <a:lstStyle/>
          <a:p>
            <a:pPr marL="295910" indent="-283210" rtl="0">
              <a:lnSpc>
                <a:spcPct val="100000"/>
              </a:lnSpc>
              <a:spcBef>
                <a:spcPts val="595"/>
              </a:spcBef>
              <a:buFont typeface="Arial"/>
              <a:buChar char="•"/>
              <a:tabLst>
                <a:tab pos="295910" algn="l"/>
              </a:tabLst>
            </a:pPr>
            <a:r>
              <a:rPr lang="fr-ca" sz="1600" b="0" i="0" u="none" baseline="0" dirty="0">
                <a:solidFill>
                  <a:srgbClr val="181818"/>
                </a:solidFill>
                <a:latin typeface="Calibri"/>
                <a:ea typeface="Calibri"/>
                <a:cs typeface="Calibri"/>
              </a:rPr>
              <a:t>Émondage et enlèvement de la végétation sélectionnée</a:t>
            </a:r>
            <a:endParaRPr sz="1600" dirty="0">
              <a:latin typeface="Calibri"/>
              <a:cs typeface="Calibri"/>
            </a:endParaRPr>
          </a:p>
          <a:p>
            <a:pPr marL="295910" indent="-283210" rtl="0">
              <a:lnSpc>
                <a:spcPct val="100000"/>
              </a:lnSpc>
              <a:spcBef>
                <a:spcPts val="500"/>
              </a:spcBef>
              <a:buFont typeface="Arial"/>
              <a:buChar char="•"/>
              <a:tabLst>
                <a:tab pos="295910" algn="l"/>
              </a:tabLst>
            </a:pPr>
            <a:r>
              <a:rPr lang="fr-ca" sz="1600" b="0" i="0" u="none" baseline="0" dirty="0">
                <a:solidFill>
                  <a:srgbClr val="181818"/>
                </a:solidFill>
                <a:latin typeface="Calibri"/>
                <a:ea typeface="Calibri"/>
                <a:cs typeface="Calibri"/>
              </a:rPr>
              <a:t>Nivellement et drainage</a:t>
            </a:r>
            <a:endParaRPr sz="1600" dirty="0">
              <a:latin typeface="Calibri"/>
              <a:cs typeface="Calibri"/>
            </a:endParaRPr>
          </a:p>
          <a:p>
            <a:pPr marL="295910" indent="-283210" rtl="0">
              <a:lnSpc>
                <a:spcPct val="100000"/>
              </a:lnSpc>
              <a:spcBef>
                <a:spcPts val="505"/>
              </a:spcBef>
              <a:buFont typeface="Arial"/>
              <a:buChar char="•"/>
              <a:tabLst>
                <a:tab pos="295910" algn="l"/>
              </a:tabLst>
            </a:pPr>
            <a:r>
              <a:rPr lang="fr-ca" sz="1600" b="0" i="0" u="none" baseline="0" dirty="0">
                <a:solidFill>
                  <a:srgbClr val="181818"/>
                </a:solidFill>
                <a:latin typeface="Calibri"/>
                <a:ea typeface="Calibri"/>
                <a:cs typeface="Calibri"/>
              </a:rPr>
              <a:t>Mur antibruit avec revêtement anti-graffiti</a:t>
            </a:r>
            <a:endParaRPr sz="1600" dirty="0">
              <a:latin typeface="Calibri"/>
              <a:cs typeface="Calibri"/>
            </a:endParaRPr>
          </a:p>
          <a:p>
            <a:pPr marL="295910" indent="-283210" rtl="0">
              <a:lnSpc>
                <a:spcPct val="100000"/>
              </a:lnSpc>
              <a:spcBef>
                <a:spcPts val="500"/>
              </a:spcBef>
              <a:buFont typeface="Arial"/>
              <a:buChar char="•"/>
              <a:tabLst>
                <a:tab pos="295910" algn="l"/>
              </a:tabLst>
            </a:pPr>
            <a:r>
              <a:rPr lang="fr-ca" sz="1600" b="0" i="0" u="none" baseline="0" dirty="0">
                <a:solidFill>
                  <a:srgbClr val="181818"/>
                </a:solidFill>
                <a:latin typeface="Calibri"/>
                <a:ea typeface="Calibri"/>
                <a:cs typeface="Calibri"/>
              </a:rPr>
              <a:t>Clôture de haute sécurité</a:t>
            </a:r>
            <a:endParaRPr sz="1600" dirty="0">
              <a:latin typeface="Calibri"/>
              <a:cs typeface="Calibri"/>
            </a:endParaRPr>
          </a:p>
          <a:p>
            <a:pPr marL="295910" indent="-283210" rtl="0">
              <a:lnSpc>
                <a:spcPct val="100000"/>
              </a:lnSpc>
              <a:spcBef>
                <a:spcPts val="495"/>
              </a:spcBef>
              <a:buFont typeface="Arial"/>
              <a:buChar char="•"/>
              <a:tabLst>
                <a:tab pos="295910" algn="l"/>
              </a:tabLst>
            </a:pPr>
            <a:r>
              <a:rPr lang="fr-ca" sz="1600" b="0" i="0" u="none" baseline="0" dirty="0">
                <a:solidFill>
                  <a:srgbClr val="181818"/>
                </a:solidFill>
                <a:latin typeface="Calibri"/>
                <a:ea typeface="Calibri"/>
                <a:cs typeface="Calibri"/>
              </a:rPr>
              <a:t>Déplacement et protection des services publics</a:t>
            </a:r>
            <a:endParaRPr sz="1600" dirty="0">
              <a:latin typeface="Calibri"/>
              <a:cs typeface="Calibri"/>
            </a:endParaRPr>
          </a:p>
        </p:txBody>
      </p:sp>
      <p:pic>
        <p:nvPicPr>
          <p:cNvPr id="9" name="object 9"/>
          <p:cNvPicPr/>
          <p:nvPr/>
        </p:nvPicPr>
        <p:blipFill>
          <a:blip r:embed="rId3" cstate="print"/>
          <a:stretch>
            <a:fillRect/>
          </a:stretch>
        </p:blipFill>
        <p:spPr>
          <a:xfrm>
            <a:off x="451866" y="912888"/>
            <a:ext cx="5288280" cy="5288267"/>
          </a:xfrm>
          <a:prstGeom prst="rect">
            <a:avLst/>
          </a:prstGeom>
        </p:spPr>
      </p:pic>
      <p:sp>
        <p:nvSpPr>
          <p:cNvPr id="10" name="object 10"/>
          <p:cNvSpPr txBox="1"/>
          <p:nvPr/>
        </p:nvSpPr>
        <p:spPr>
          <a:xfrm>
            <a:off x="5949330" y="5896347"/>
            <a:ext cx="5633070" cy="289823"/>
          </a:xfrm>
          <a:prstGeom prst="rect">
            <a:avLst/>
          </a:prstGeom>
        </p:spPr>
        <p:txBody>
          <a:bodyPr vert="horz" wrap="square" lIns="0" tIns="12700" rIns="0" bIns="0" rtlCol="0">
            <a:spAutoFit/>
          </a:bodyPr>
          <a:lstStyle/>
          <a:p>
            <a:pPr marL="12700" rtl="0">
              <a:lnSpc>
                <a:spcPct val="100000"/>
              </a:lnSpc>
              <a:spcBef>
                <a:spcPts val="100"/>
              </a:spcBef>
            </a:pPr>
            <a:r>
              <a:rPr lang="fr-ca" sz="1800" b="0" i="0" u="none" baseline="0" dirty="0">
                <a:solidFill>
                  <a:srgbClr val="FFFFFF"/>
                </a:solidFill>
                <a:latin typeface="AvenirNext LT Pro Regular"/>
                <a:ea typeface="AvenirNext LT Pro Regular"/>
                <a:cs typeface="AvenirNext LT Pro Regular"/>
              </a:rPr>
              <a:t>Motif de mur anti-bruit dans la zone 6</a:t>
            </a:r>
            <a:endParaRPr sz="1800" dirty="0">
              <a:latin typeface="AvenirNext LT Pro Regular"/>
              <a:cs typeface="AvenirNext LT Pro Regular"/>
            </a:endParaRPr>
          </a:p>
        </p:txBody>
      </p:sp>
      <p:grpSp>
        <p:nvGrpSpPr>
          <p:cNvPr id="11" name="object 11"/>
          <p:cNvGrpSpPr/>
          <p:nvPr/>
        </p:nvGrpSpPr>
        <p:grpSpPr>
          <a:xfrm>
            <a:off x="11360770" y="590090"/>
            <a:ext cx="337185" cy="301625"/>
            <a:chOff x="11360770" y="590090"/>
            <a:chExt cx="337185" cy="301625"/>
          </a:xfrm>
        </p:grpSpPr>
        <p:sp>
          <p:nvSpPr>
            <p:cNvPr id="12" name="object 12"/>
            <p:cNvSpPr/>
            <p:nvPr/>
          </p:nvSpPr>
          <p:spPr>
            <a:xfrm>
              <a:off x="11360760" y="590092"/>
              <a:ext cx="337185" cy="301625"/>
            </a:xfrm>
            <a:custGeom>
              <a:avLst/>
              <a:gdLst/>
              <a:ahLst/>
              <a:cxnLst/>
              <a:rect l="l" t="t" r="r" b="b"/>
              <a:pathLst>
                <a:path w="337184" h="301625">
                  <a:moveTo>
                    <a:pt x="336943" y="263283"/>
                  </a:moveTo>
                  <a:lnTo>
                    <a:pt x="37439" y="263283"/>
                  </a:lnTo>
                  <a:lnTo>
                    <a:pt x="37439" y="0"/>
                  </a:lnTo>
                  <a:lnTo>
                    <a:pt x="0" y="0"/>
                  </a:lnTo>
                  <a:lnTo>
                    <a:pt x="0" y="263283"/>
                  </a:lnTo>
                  <a:lnTo>
                    <a:pt x="0" y="301447"/>
                  </a:lnTo>
                  <a:lnTo>
                    <a:pt x="336943" y="301447"/>
                  </a:lnTo>
                  <a:lnTo>
                    <a:pt x="336943" y="263283"/>
                  </a:lnTo>
                  <a:close/>
                </a:path>
                <a:path w="337184" h="301625">
                  <a:moveTo>
                    <a:pt x="336943" y="431"/>
                  </a:moveTo>
                  <a:lnTo>
                    <a:pt x="299491" y="431"/>
                  </a:lnTo>
                  <a:lnTo>
                    <a:pt x="299491" y="263271"/>
                  </a:lnTo>
                  <a:lnTo>
                    <a:pt x="336943" y="263271"/>
                  </a:lnTo>
                  <a:lnTo>
                    <a:pt x="336943" y="431"/>
                  </a:lnTo>
                  <a:close/>
                </a:path>
              </a:pathLst>
            </a:custGeom>
            <a:solidFill>
              <a:srgbClr val="000000"/>
            </a:solidFill>
          </p:spPr>
          <p:txBody>
            <a:bodyPr wrap="square" lIns="0" tIns="0" rIns="0" bIns="0" rtlCol="0"/>
            <a:lstStyle/>
            <a:p>
              <a:endParaRPr/>
            </a:p>
          </p:txBody>
        </p:sp>
        <p:pic>
          <p:nvPicPr>
            <p:cNvPr id="13" name="object 13"/>
            <p:cNvPicPr/>
            <p:nvPr/>
          </p:nvPicPr>
          <p:blipFill>
            <a:blip r:embed="rId4" cstate="print"/>
            <a:stretch>
              <a:fillRect/>
            </a:stretch>
          </p:blipFill>
          <p:spPr>
            <a:xfrm>
              <a:off x="11419161" y="630028"/>
              <a:ext cx="220161" cy="168320"/>
            </a:xfrm>
            <a:prstGeom prst="rect">
              <a:avLst/>
            </a:prstGeom>
          </p:spPr>
        </p:pic>
      </p:grpSp>
      <p:sp>
        <p:nvSpPr>
          <p:cNvPr id="14" name="object 14"/>
          <p:cNvSpPr txBox="1">
            <a:spLocks noGrp="1"/>
          </p:cNvSpPr>
          <p:nvPr>
            <p:ph type="sldNum" sz="quarter" idx="7"/>
          </p:nvPr>
        </p:nvSpPr>
        <p:spPr>
          <a:xfrm>
            <a:off x="436200" y="6277336"/>
            <a:ext cx="208915" cy="141705"/>
          </a:xfrm>
          <a:prstGeom prst="rect">
            <a:avLst/>
          </a:prstGeom>
        </p:spPr>
        <p:txBody>
          <a:bodyPr vert="horz" wrap="square" lIns="0" tIns="3175" rIns="0" bIns="0" rtlCol="0">
            <a:spAutoFit/>
          </a:bodyPr>
          <a:lstStyle/>
          <a:p>
            <a:pPr marL="38100" algn="l" rtl="0">
              <a:lnSpc>
                <a:spcPct val="100000"/>
              </a:lnSpc>
              <a:spcBef>
                <a:spcPts val="25"/>
              </a:spcBef>
            </a:pPr>
            <a:fld id="{81D60167-4931-47E6-BA6A-407CBD079E47}" type="slidenum">
              <a:rPr/>
              <a:t>14</a:t>
            </a:fld>
            <a:endParaRPr dirty="0"/>
          </a:p>
        </p:txBody>
      </p:sp>
      <p:sp>
        <p:nvSpPr>
          <p:cNvPr id="15" name="TextBox 14">
            <a:extLst>
              <a:ext uri="{FF2B5EF4-FFF2-40B4-BE49-F238E27FC236}">
                <a16:creationId xmlns:a16="http://schemas.microsoft.com/office/drawing/2014/main" id="{DFA9EC05-B1EE-B7CE-8D09-061AB539573B}"/>
              </a:ext>
            </a:extLst>
          </p:cNvPr>
          <p:cNvSpPr txBox="1"/>
          <p:nvPr/>
        </p:nvSpPr>
        <p:spPr>
          <a:xfrm>
            <a:off x="2844891" y="2860584"/>
            <a:ext cx="1289502" cy="307777"/>
          </a:xfrm>
          <a:prstGeom prst="rect">
            <a:avLst/>
          </a:prstGeom>
          <a:solidFill>
            <a:srgbClr val="F4F4F4"/>
          </a:solidFill>
        </p:spPr>
        <p:txBody>
          <a:bodyPr wrap="square" lIns="0" tIns="0" rIns="0" bIns="0" rtlCol="0">
            <a:spAutoFit/>
          </a:bodyPr>
          <a:lstStyle/>
          <a:p>
            <a:pPr algn="ctr" rtl="0"/>
            <a:r>
              <a:rPr lang="fr-ca" sz="2000" b="1" i="0" u="none" baseline="0" dirty="0">
                <a:solidFill>
                  <a:srgbClr val="FFFF00"/>
                </a:solidFill>
                <a:effectLst>
                  <a:outerShdw blurRad="38100" dist="38100" dir="2700000" algn="tl">
                    <a:srgbClr val="000000">
                      <a:alpha val="43137"/>
                    </a:srgbClr>
                  </a:outerShdw>
                </a:effectLst>
              </a:rPr>
              <a:t>ZONE 6 :</a:t>
            </a:r>
            <a:endParaRPr lang="fr-ca" sz="2000" b="1" dirty="0">
              <a:solidFill>
                <a:srgbClr val="FFFF00"/>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B03692CC-03FB-5A6B-5527-A7A66D393381}"/>
              </a:ext>
            </a:extLst>
          </p:cNvPr>
          <p:cNvSpPr txBox="1"/>
          <p:nvPr/>
        </p:nvSpPr>
        <p:spPr>
          <a:xfrm rot="20588387">
            <a:off x="3627327" y="1374479"/>
            <a:ext cx="1987534" cy="153888"/>
          </a:xfrm>
          <a:prstGeom prst="rect">
            <a:avLst/>
          </a:prstGeom>
          <a:solidFill>
            <a:srgbClr val="F4F4F4"/>
          </a:solidFill>
        </p:spPr>
        <p:txBody>
          <a:bodyPr wrap="square" lIns="0" tIns="0" rIns="0" bIns="0" rtlCol="0">
            <a:spAutoFit/>
          </a:bodyPr>
          <a:lstStyle/>
          <a:p>
            <a:pPr algn="ctr" rtl="0"/>
            <a:r>
              <a:rPr lang="fr-ca" sz="1000" b="1" i="0" u="none" baseline="0" dirty="0">
                <a:solidFill>
                  <a:schemeClr val="tx1"/>
                </a:solidFill>
              </a:rPr>
              <a:t>AVENUE SHEPPARD </a:t>
            </a:r>
            <a:r>
              <a:rPr lang="fr-ca" sz="1000" b="1" dirty="0">
                <a:solidFill>
                  <a:schemeClr val="tx1"/>
                </a:solidFill>
              </a:rPr>
              <a:t>W</a:t>
            </a:r>
            <a:r>
              <a:rPr lang="fr-ca" sz="1000" b="1" i="0" u="none" baseline="0" dirty="0">
                <a:solidFill>
                  <a:schemeClr val="tx1"/>
                </a:solidFill>
              </a:rPr>
              <a:t>EST</a:t>
            </a:r>
            <a:endParaRPr lang="fr-ca" sz="1000" b="1" dirty="0">
              <a:solidFill>
                <a:schemeClr val="tx1"/>
              </a:solidFill>
            </a:endParaRPr>
          </a:p>
        </p:txBody>
      </p:sp>
      <p:sp>
        <p:nvSpPr>
          <p:cNvPr id="17" name="TextBox 16">
            <a:extLst>
              <a:ext uri="{FF2B5EF4-FFF2-40B4-BE49-F238E27FC236}">
                <a16:creationId xmlns:a16="http://schemas.microsoft.com/office/drawing/2014/main" id="{2C7A5496-5BA0-827F-9CB5-98FD95287635}"/>
              </a:ext>
            </a:extLst>
          </p:cNvPr>
          <p:cNvSpPr txBox="1"/>
          <p:nvPr/>
        </p:nvSpPr>
        <p:spPr>
          <a:xfrm rot="20525928">
            <a:off x="2652807" y="4528612"/>
            <a:ext cx="1231778"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AVENUE WILSON</a:t>
            </a:r>
            <a:endParaRPr lang="fr-ca" sz="1100" b="1" dirty="0">
              <a:solidFill>
                <a:schemeClr val="tx1"/>
              </a:solidFill>
            </a:endParaRPr>
          </a:p>
        </p:txBody>
      </p:sp>
      <p:sp>
        <p:nvSpPr>
          <p:cNvPr id="18" name="TextBox 17">
            <a:extLst>
              <a:ext uri="{FF2B5EF4-FFF2-40B4-BE49-F238E27FC236}">
                <a16:creationId xmlns:a16="http://schemas.microsoft.com/office/drawing/2014/main" id="{6BD8F8B1-6F0C-F127-29EB-96175445F0F7}"/>
              </a:ext>
            </a:extLst>
          </p:cNvPr>
          <p:cNvSpPr txBox="1"/>
          <p:nvPr/>
        </p:nvSpPr>
        <p:spPr>
          <a:xfrm rot="4742998">
            <a:off x="885011" y="3291783"/>
            <a:ext cx="1231641"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RUE KEELE</a:t>
            </a:r>
            <a:endParaRPr lang="fr-ca" sz="1100" b="1" dirty="0">
              <a:solidFill>
                <a:schemeClr val="tx1"/>
              </a:solidFill>
            </a:endParaRPr>
          </a:p>
        </p:txBody>
      </p:sp>
      <p:sp>
        <p:nvSpPr>
          <p:cNvPr id="19" name="TextBox 18">
            <a:extLst>
              <a:ext uri="{FF2B5EF4-FFF2-40B4-BE49-F238E27FC236}">
                <a16:creationId xmlns:a16="http://schemas.microsoft.com/office/drawing/2014/main" id="{7C1504CE-DA21-F5F6-5C10-953ED8CB0219}"/>
              </a:ext>
            </a:extLst>
          </p:cNvPr>
          <p:cNvSpPr txBox="1"/>
          <p:nvPr/>
        </p:nvSpPr>
        <p:spPr>
          <a:xfrm rot="20543030">
            <a:off x="1847126" y="5409358"/>
            <a:ext cx="2497761" cy="161583"/>
          </a:xfrm>
          <a:prstGeom prst="rect">
            <a:avLst/>
          </a:prstGeom>
          <a:solidFill>
            <a:srgbClr val="4F4F4F"/>
          </a:solidFill>
        </p:spPr>
        <p:txBody>
          <a:bodyPr wrap="square" lIns="0" tIns="0" rIns="0" bIns="0" rtlCol="0">
            <a:spAutoFit/>
          </a:bodyPr>
          <a:lstStyle/>
          <a:p>
            <a:pPr algn="ctr" rtl="0"/>
            <a:r>
              <a:rPr lang="fr-ca" sz="1050" b="1" i="0" u="none" baseline="0">
                <a:solidFill>
                  <a:schemeClr val="bg1"/>
                </a:solidFill>
              </a:rPr>
              <a:t>Autoroute 401</a:t>
            </a:r>
            <a:endParaRPr lang="fr-ca" sz="1050" b="1" dirty="0">
              <a:solidFill>
                <a:schemeClr val="bg1"/>
              </a:solidFill>
            </a:endParaRPr>
          </a:p>
        </p:txBody>
      </p:sp>
      <p:sp>
        <p:nvSpPr>
          <p:cNvPr id="20" name="TextBox 19">
            <a:extLst>
              <a:ext uri="{FF2B5EF4-FFF2-40B4-BE49-F238E27FC236}">
                <a16:creationId xmlns:a16="http://schemas.microsoft.com/office/drawing/2014/main" id="{4B0E20F6-C441-A4E6-4EEC-2538A8DBD065}"/>
              </a:ext>
            </a:extLst>
          </p:cNvPr>
          <p:cNvSpPr txBox="1"/>
          <p:nvPr/>
        </p:nvSpPr>
        <p:spPr>
          <a:xfrm rot="4774595">
            <a:off x="3975884" y="5605347"/>
            <a:ext cx="1038424" cy="153888"/>
          </a:xfrm>
          <a:prstGeom prst="rect">
            <a:avLst/>
          </a:prstGeom>
          <a:solidFill>
            <a:srgbClr val="F4F4F4"/>
          </a:solidFill>
        </p:spPr>
        <p:txBody>
          <a:bodyPr wrap="square" lIns="0" tIns="0" rIns="0" bIns="0" rtlCol="0">
            <a:spAutoFit/>
          </a:bodyPr>
          <a:lstStyle/>
          <a:p>
            <a:pPr algn="ctr" rtl="0"/>
            <a:r>
              <a:rPr lang="fr-ca" sz="1000" b="1" i="0" u="none" baseline="0">
                <a:solidFill>
                  <a:schemeClr val="tx1"/>
                </a:solidFill>
              </a:rPr>
              <a:t>RUE DUFFERIN</a:t>
            </a:r>
            <a:endParaRPr lang="fr-ca" sz="1000" b="1" dirty="0">
              <a:solidFill>
                <a:schemeClr val="tx1"/>
              </a:solidFill>
            </a:endParaRPr>
          </a:p>
        </p:txBody>
      </p:sp>
      <p:sp>
        <p:nvSpPr>
          <p:cNvPr id="21" name="TextBox 20">
            <a:extLst>
              <a:ext uri="{FF2B5EF4-FFF2-40B4-BE49-F238E27FC236}">
                <a16:creationId xmlns:a16="http://schemas.microsoft.com/office/drawing/2014/main" id="{77360052-69E4-A5C0-6991-C4F21484C0EA}"/>
              </a:ext>
            </a:extLst>
          </p:cNvPr>
          <p:cNvSpPr txBox="1"/>
          <p:nvPr/>
        </p:nvSpPr>
        <p:spPr>
          <a:xfrm rot="4683632">
            <a:off x="4384135" y="2783639"/>
            <a:ext cx="1878602" cy="153888"/>
          </a:xfrm>
          <a:prstGeom prst="rect">
            <a:avLst/>
          </a:prstGeom>
          <a:solidFill>
            <a:srgbClr val="F4F4F4"/>
          </a:solidFill>
        </p:spPr>
        <p:txBody>
          <a:bodyPr wrap="square" lIns="0" tIns="0" rIns="0" bIns="0" rtlCol="0">
            <a:spAutoFit/>
          </a:bodyPr>
          <a:lstStyle/>
          <a:p>
            <a:pPr algn="ctr" rtl="0"/>
            <a:r>
              <a:rPr lang="fr-ca" sz="1000" b="1" i="0" u="none" baseline="0">
                <a:solidFill>
                  <a:schemeClr val="tx1"/>
                </a:solidFill>
              </a:rPr>
              <a:t>BOULEVARD FAYWOOD</a:t>
            </a:r>
            <a:endParaRPr lang="fr-ca" sz="1000" b="1" dirty="0">
              <a:solidFill>
                <a:schemeClr val="tx1"/>
              </a:solidFill>
            </a:endParaRPr>
          </a:p>
        </p:txBody>
      </p:sp>
      <p:sp>
        <p:nvSpPr>
          <p:cNvPr id="23" name="TextBox 22">
            <a:extLst>
              <a:ext uri="{FF2B5EF4-FFF2-40B4-BE49-F238E27FC236}">
                <a16:creationId xmlns:a16="http://schemas.microsoft.com/office/drawing/2014/main" id="{E42376F5-021E-171D-8042-24D96D72EDE2}"/>
              </a:ext>
            </a:extLst>
          </p:cNvPr>
          <p:cNvSpPr txBox="1"/>
          <p:nvPr/>
        </p:nvSpPr>
        <p:spPr>
          <a:xfrm rot="4396790">
            <a:off x="4422499" y="1656559"/>
            <a:ext cx="150634" cy="153888"/>
          </a:xfrm>
          <a:prstGeom prst="rect">
            <a:avLst/>
          </a:prstGeom>
          <a:solidFill>
            <a:srgbClr val="F4F4F4"/>
          </a:solidFill>
        </p:spPr>
        <p:txBody>
          <a:bodyPr wrap="square" lIns="0" tIns="0" rIns="0" bIns="0" rtlCol="0">
            <a:spAutoFit/>
          </a:bodyPr>
          <a:lstStyle/>
          <a:p>
            <a:pPr algn="ctr" rtl="0"/>
            <a:endParaRPr lang="fr-ca" sz="1000" b="1" dirty="0">
              <a:solidFill>
                <a:schemeClr val="tx1"/>
              </a:solidFill>
            </a:endParaRPr>
          </a:p>
        </p:txBody>
      </p:sp>
      <p:sp>
        <p:nvSpPr>
          <p:cNvPr id="24" name="TextBox 23">
            <a:extLst>
              <a:ext uri="{FF2B5EF4-FFF2-40B4-BE49-F238E27FC236}">
                <a16:creationId xmlns:a16="http://schemas.microsoft.com/office/drawing/2014/main" id="{6D9BDB9F-B6BC-09D9-9197-1BFA344BDF71}"/>
              </a:ext>
            </a:extLst>
          </p:cNvPr>
          <p:cNvSpPr txBox="1"/>
          <p:nvPr/>
        </p:nvSpPr>
        <p:spPr>
          <a:xfrm rot="2307079">
            <a:off x="5134301" y="3669268"/>
            <a:ext cx="174741" cy="153888"/>
          </a:xfrm>
          <a:prstGeom prst="rect">
            <a:avLst/>
          </a:prstGeom>
          <a:solidFill>
            <a:srgbClr val="F4F4F4"/>
          </a:solidFill>
        </p:spPr>
        <p:txBody>
          <a:bodyPr wrap="square" lIns="0" tIns="0" rIns="0" bIns="0" rtlCol="0">
            <a:spAutoFit/>
          </a:bodyPr>
          <a:lstStyle/>
          <a:p>
            <a:pPr algn="ctr" rtl="0"/>
            <a:endParaRPr lang="fr-ca" sz="1000" b="1" dirty="0">
              <a:solidFill>
                <a:schemeClr val="tx1"/>
              </a:solidFill>
            </a:endParaRPr>
          </a:p>
        </p:txBody>
      </p:sp>
      <p:sp>
        <p:nvSpPr>
          <p:cNvPr id="22" name="TextBox 21">
            <a:extLst>
              <a:ext uri="{FF2B5EF4-FFF2-40B4-BE49-F238E27FC236}">
                <a16:creationId xmlns:a16="http://schemas.microsoft.com/office/drawing/2014/main" id="{CC98D3D5-071C-A71A-0812-30BB4B336480}"/>
              </a:ext>
            </a:extLst>
          </p:cNvPr>
          <p:cNvSpPr txBox="1"/>
          <p:nvPr/>
        </p:nvSpPr>
        <p:spPr>
          <a:xfrm rot="4396790">
            <a:off x="3839270" y="2686940"/>
            <a:ext cx="2050314" cy="153888"/>
          </a:xfrm>
          <a:prstGeom prst="rect">
            <a:avLst/>
          </a:prstGeom>
          <a:solidFill>
            <a:srgbClr val="F4F4F4"/>
          </a:solidFill>
        </p:spPr>
        <p:txBody>
          <a:bodyPr wrap="square" lIns="0" tIns="0" rIns="0" bIns="0" rtlCol="0">
            <a:spAutoFit/>
          </a:bodyPr>
          <a:lstStyle/>
          <a:p>
            <a:pPr algn="ctr" rtl="0"/>
            <a:r>
              <a:rPr lang="fr-ca" sz="1000" b="1" i="0" u="none" baseline="0">
                <a:solidFill>
                  <a:schemeClr val="tx1"/>
                </a:solidFill>
              </a:rPr>
              <a:t>BOULEVARD WILSON HEIGHTS</a:t>
            </a:r>
            <a:endParaRPr lang="fr-ca" sz="1000" b="1" dirty="0">
              <a:solidFill>
                <a:schemeClr val="tx1"/>
              </a:solidFill>
            </a:endParaRPr>
          </a:p>
        </p:txBody>
      </p:sp>
      <p:sp>
        <p:nvSpPr>
          <p:cNvPr id="26" name="TextBox 25">
            <a:extLst>
              <a:ext uri="{FF2B5EF4-FFF2-40B4-BE49-F238E27FC236}">
                <a16:creationId xmlns:a16="http://schemas.microsoft.com/office/drawing/2014/main" id="{8F0BD6FB-D6BB-FACA-0A0F-AB4FCD5665DF}"/>
              </a:ext>
            </a:extLst>
          </p:cNvPr>
          <p:cNvSpPr txBox="1"/>
          <p:nvPr/>
        </p:nvSpPr>
        <p:spPr>
          <a:xfrm rot="3505436">
            <a:off x="3634229" y="2025942"/>
            <a:ext cx="316307" cy="105107"/>
          </a:xfrm>
          <a:prstGeom prst="rect">
            <a:avLst/>
          </a:prstGeom>
          <a:solidFill>
            <a:srgbClr val="F4F4F4"/>
          </a:solidFill>
        </p:spPr>
        <p:txBody>
          <a:bodyPr wrap="square" lIns="0" tIns="0" rIns="0" bIns="0" rtlCol="0">
            <a:spAutoFit/>
          </a:bodyPr>
          <a:lstStyle/>
          <a:p>
            <a:pPr algn="ctr" rtl="0"/>
            <a:endParaRPr lang="fr-ca" sz="1000" b="1" dirty="0">
              <a:solidFill>
                <a:schemeClr val="tx1"/>
              </a:solidFill>
            </a:endParaRPr>
          </a:p>
        </p:txBody>
      </p:sp>
      <p:sp>
        <p:nvSpPr>
          <p:cNvPr id="25" name="TextBox 24">
            <a:extLst>
              <a:ext uri="{FF2B5EF4-FFF2-40B4-BE49-F238E27FC236}">
                <a16:creationId xmlns:a16="http://schemas.microsoft.com/office/drawing/2014/main" id="{F52CFF15-87C7-736D-239B-6B54EF0EEA27}"/>
              </a:ext>
            </a:extLst>
          </p:cNvPr>
          <p:cNvSpPr txBox="1"/>
          <p:nvPr/>
        </p:nvSpPr>
        <p:spPr>
          <a:xfrm rot="2739682">
            <a:off x="3642680" y="2538500"/>
            <a:ext cx="1379560" cy="153888"/>
          </a:xfrm>
          <a:prstGeom prst="rect">
            <a:avLst/>
          </a:prstGeom>
          <a:solidFill>
            <a:srgbClr val="F4F4F4"/>
          </a:solidFill>
        </p:spPr>
        <p:txBody>
          <a:bodyPr wrap="square" lIns="0" tIns="0" rIns="0" bIns="0" rtlCol="0">
            <a:spAutoFit/>
          </a:bodyPr>
          <a:lstStyle/>
          <a:p>
            <a:pPr algn="ctr" rtl="0"/>
            <a:r>
              <a:rPr lang="fr-ca" sz="1000" b="1" i="0" u="none" baseline="0">
                <a:solidFill>
                  <a:schemeClr val="tx1"/>
                </a:solidFill>
              </a:rPr>
              <a:t>AUTOROUTE ALLEN</a:t>
            </a:r>
            <a:endParaRPr lang="fr-ca" sz="10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Zone 7 : Université York </a:t>
            </a:r>
            <a:r>
              <a:rPr lang="fr-ca" b="1" i="0" u="none" baseline="0" dirty="0" err="1"/>
              <a:t>Sheppard</a:t>
            </a:r>
            <a:r>
              <a:rPr lang="fr-ca" b="1" i="0" u="none" baseline="0" dirty="0"/>
              <a:t> W</a:t>
            </a:r>
          </a:p>
        </p:txBody>
      </p:sp>
      <p:grpSp>
        <p:nvGrpSpPr>
          <p:cNvPr id="3" name="object 3"/>
          <p:cNvGrpSpPr/>
          <p:nvPr/>
        </p:nvGrpSpPr>
        <p:grpSpPr>
          <a:xfrm>
            <a:off x="5765863" y="518541"/>
            <a:ext cx="6012180" cy="2674620"/>
            <a:chOff x="5765863" y="518541"/>
            <a:chExt cx="6012180" cy="2674620"/>
          </a:xfrm>
        </p:grpSpPr>
        <p:sp>
          <p:nvSpPr>
            <p:cNvPr id="4" name="object 4"/>
            <p:cNvSpPr/>
            <p:nvPr/>
          </p:nvSpPr>
          <p:spPr>
            <a:xfrm>
              <a:off x="5816346" y="912876"/>
              <a:ext cx="5911215" cy="2230120"/>
            </a:xfrm>
            <a:custGeom>
              <a:avLst/>
              <a:gdLst/>
              <a:ahLst/>
              <a:cxnLst/>
              <a:rect l="l" t="t" r="r" b="b"/>
              <a:pathLst>
                <a:path w="5911215" h="2230120">
                  <a:moveTo>
                    <a:pt x="0" y="0"/>
                  </a:moveTo>
                  <a:lnTo>
                    <a:pt x="5910834" y="0"/>
                  </a:lnTo>
                  <a:lnTo>
                    <a:pt x="5910834" y="2229612"/>
                  </a:lnTo>
                  <a:lnTo>
                    <a:pt x="0" y="2229612"/>
                  </a:lnTo>
                  <a:lnTo>
                    <a:pt x="0" y="0"/>
                  </a:lnTo>
                  <a:close/>
                </a:path>
              </a:pathLst>
            </a:custGeom>
            <a:ln w="100520">
              <a:solidFill>
                <a:srgbClr val="B6DD78"/>
              </a:solidFill>
            </a:ln>
          </p:spPr>
          <p:txBody>
            <a:bodyPr wrap="square" lIns="0" tIns="0" rIns="0" bIns="0" rtlCol="0"/>
            <a:lstStyle/>
            <a:p>
              <a:endParaRPr/>
            </a:p>
          </p:txBody>
        </p:sp>
        <p:sp>
          <p:nvSpPr>
            <p:cNvPr id="5" name="object 5"/>
            <p:cNvSpPr/>
            <p:nvPr/>
          </p:nvSpPr>
          <p:spPr>
            <a:xfrm>
              <a:off x="5796153" y="518541"/>
              <a:ext cx="5951220" cy="789940"/>
            </a:xfrm>
            <a:custGeom>
              <a:avLst/>
              <a:gdLst/>
              <a:ahLst/>
              <a:cxnLst/>
              <a:rect l="l" t="t" r="r" b="b"/>
              <a:pathLst>
                <a:path w="5951220" h="789940">
                  <a:moveTo>
                    <a:pt x="5951220" y="0"/>
                  </a:moveTo>
                  <a:lnTo>
                    <a:pt x="0" y="0"/>
                  </a:lnTo>
                  <a:lnTo>
                    <a:pt x="0" y="789432"/>
                  </a:lnTo>
                  <a:lnTo>
                    <a:pt x="5951220" y="789432"/>
                  </a:lnTo>
                  <a:lnTo>
                    <a:pt x="5951220" y="0"/>
                  </a:lnTo>
                  <a:close/>
                </a:path>
              </a:pathLst>
            </a:custGeom>
            <a:solidFill>
              <a:srgbClr val="B6DD78"/>
            </a:solidFill>
          </p:spPr>
          <p:txBody>
            <a:bodyPr wrap="square" lIns="0" tIns="0" rIns="0" bIns="0" rtlCol="0"/>
            <a:lstStyle/>
            <a:p>
              <a:endParaRPr/>
            </a:p>
          </p:txBody>
        </p:sp>
      </p:grpSp>
      <p:sp>
        <p:nvSpPr>
          <p:cNvPr id="6" name="object 6"/>
          <p:cNvSpPr txBox="1"/>
          <p:nvPr/>
        </p:nvSpPr>
        <p:spPr>
          <a:xfrm>
            <a:off x="5796153" y="518541"/>
            <a:ext cx="5951220" cy="535403"/>
          </a:xfrm>
          <a:prstGeom prst="rect">
            <a:avLst/>
          </a:prstGeom>
          <a:ln w="57150">
            <a:solidFill>
              <a:srgbClr val="B7DD79"/>
            </a:solidFill>
          </a:ln>
        </p:spPr>
        <p:txBody>
          <a:bodyPr vert="horz" wrap="square" lIns="0" tIns="225425" rIns="0" bIns="0" rtlCol="0">
            <a:spAutoFit/>
          </a:bodyPr>
          <a:lstStyle/>
          <a:p>
            <a:pPr algn="ctr" rtl="0">
              <a:lnSpc>
                <a:spcPct val="100000"/>
              </a:lnSpc>
              <a:spcBef>
                <a:spcPts val="1775"/>
              </a:spcBef>
            </a:pPr>
            <a:r>
              <a:rPr lang="fr-ca" sz="2000" b="1" i="0" u="none" baseline="0">
                <a:solidFill>
                  <a:srgbClr val="181818"/>
                </a:solidFill>
                <a:latin typeface="Calibri"/>
                <a:ea typeface="Calibri"/>
                <a:cs typeface="Calibri"/>
              </a:rPr>
              <a:t>Travaux en cours :</a:t>
            </a:r>
            <a:endParaRPr sz="2000">
              <a:latin typeface="Calibri"/>
              <a:cs typeface="Calibri"/>
            </a:endParaRPr>
          </a:p>
        </p:txBody>
      </p:sp>
      <p:sp>
        <p:nvSpPr>
          <p:cNvPr id="7" name="object 7"/>
          <p:cNvSpPr txBox="1"/>
          <p:nvPr/>
        </p:nvSpPr>
        <p:spPr>
          <a:xfrm>
            <a:off x="6161517" y="1296695"/>
            <a:ext cx="5520741" cy="1717778"/>
          </a:xfrm>
          <a:prstGeom prst="rect">
            <a:avLst/>
          </a:prstGeom>
        </p:spPr>
        <p:txBody>
          <a:bodyPr vert="horz" wrap="square" lIns="0" tIns="75565" rIns="0" bIns="0" rtlCol="0">
            <a:spAutoFit/>
          </a:bodyPr>
          <a:lstStyle/>
          <a:p>
            <a:pPr marL="295910" indent="-283210" rtl="0">
              <a:lnSpc>
                <a:spcPct val="100000"/>
              </a:lnSpc>
              <a:spcBef>
                <a:spcPts val="595"/>
              </a:spcBef>
              <a:buFont typeface="Arial"/>
              <a:buChar char="•"/>
              <a:tabLst>
                <a:tab pos="295910" algn="l"/>
              </a:tabLst>
            </a:pPr>
            <a:r>
              <a:rPr lang="fr-ca" sz="1800" b="0" i="0" u="none" baseline="0" dirty="0">
                <a:solidFill>
                  <a:srgbClr val="181818"/>
                </a:solidFill>
                <a:latin typeface="Calibri"/>
                <a:ea typeface="Calibri"/>
                <a:cs typeface="Calibri"/>
              </a:rPr>
              <a:t>Émondage et enlèvement de la végétation sélectionnée</a:t>
            </a:r>
            <a:endParaRPr sz="1800" dirty="0">
              <a:latin typeface="Calibri"/>
              <a:cs typeface="Calibri"/>
            </a:endParaRPr>
          </a:p>
          <a:p>
            <a:pPr marL="295910" indent="-283210" rtl="0">
              <a:lnSpc>
                <a:spcPct val="100000"/>
              </a:lnSpc>
              <a:spcBef>
                <a:spcPts val="500"/>
              </a:spcBef>
              <a:buFont typeface="Arial"/>
              <a:buChar char="•"/>
              <a:tabLst>
                <a:tab pos="295910" algn="l"/>
              </a:tabLst>
            </a:pPr>
            <a:r>
              <a:rPr lang="fr-ca" sz="1800" b="0" i="0" u="none" baseline="0" dirty="0">
                <a:solidFill>
                  <a:srgbClr val="181818"/>
                </a:solidFill>
                <a:latin typeface="Calibri"/>
                <a:ea typeface="Calibri"/>
                <a:cs typeface="Calibri"/>
              </a:rPr>
              <a:t>Nivellement et drainage</a:t>
            </a:r>
            <a:endParaRPr sz="1800" dirty="0">
              <a:latin typeface="Calibri"/>
              <a:cs typeface="Calibri"/>
            </a:endParaRPr>
          </a:p>
          <a:p>
            <a:pPr marL="295910" indent="-283210" rtl="0">
              <a:lnSpc>
                <a:spcPct val="100000"/>
              </a:lnSpc>
              <a:spcBef>
                <a:spcPts val="505"/>
              </a:spcBef>
              <a:buFont typeface="Arial"/>
              <a:buChar char="•"/>
              <a:tabLst>
                <a:tab pos="295910" algn="l"/>
              </a:tabLst>
            </a:pPr>
            <a:r>
              <a:rPr lang="fr-ca" sz="1800" b="0" i="0" u="none" baseline="0" dirty="0">
                <a:solidFill>
                  <a:srgbClr val="181818"/>
                </a:solidFill>
                <a:latin typeface="Calibri"/>
                <a:ea typeface="Calibri"/>
                <a:cs typeface="Calibri"/>
              </a:rPr>
              <a:t>Mur antibruit avec revêtement anti-graffiti</a:t>
            </a:r>
            <a:endParaRPr sz="1800" dirty="0">
              <a:latin typeface="Calibri"/>
              <a:cs typeface="Calibri"/>
            </a:endParaRPr>
          </a:p>
          <a:p>
            <a:pPr marL="295910" indent="-283210" rtl="0">
              <a:lnSpc>
                <a:spcPct val="100000"/>
              </a:lnSpc>
              <a:spcBef>
                <a:spcPts val="500"/>
              </a:spcBef>
              <a:buFont typeface="Arial"/>
              <a:buChar char="•"/>
              <a:tabLst>
                <a:tab pos="295910" algn="l"/>
              </a:tabLst>
            </a:pPr>
            <a:r>
              <a:rPr lang="fr-ca" sz="1800" b="0" i="0" u="none" baseline="0" dirty="0">
                <a:solidFill>
                  <a:srgbClr val="181818"/>
                </a:solidFill>
                <a:latin typeface="Calibri"/>
                <a:ea typeface="Calibri"/>
                <a:cs typeface="Calibri"/>
              </a:rPr>
              <a:t>Clôture de haute sécurité</a:t>
            </a:r>
            <a:endParaRPr sz="1800" dirty="0">
              <a:latin typeface="Calibri"/>
              <a:cs typeface="Calibri"/>
            </a:endParaRPr>
          </a:p>
          <a:p>
            <a:pPr marL="295910" indent="-283210" rtl="0">
              <a:lnSpc>
                <a:spcPct val="100000"/>
              </a:lnSpc>
              <a:spcBef>
                <a:spcPts val="495"/>
              </a:spcBef>
              <a:buFont typeface="Arial"/>
              <a:buChar char="•"/>
              <a:tabLst>
                <a:tab pos="295910" algn="l"/>
              </a:tabLst>
            </a:pPr>
            <a:r>
              <a:rPr lang="fr-ca" sz="1800" b="0" i="0" u="none" baseline="0" dirty="0">
                <a:solidFill>
                  <a:srgbClr val="181818"/>
                </a:solidFill>
                <a:latin typeface="Calibri"/>
                <a:ea typeface="Calibri"/>
                <a:cs typeface="Calibri"/>
              </a:rPr>
              <a:t>Déplacement et protection des services publics</a:t>
            </a:r>
            <a:endParaRPr sz="1800" dirty="0">
              <a:latin typeface="Calibri"/>
              <a:cs typeface="Calibri"/>
            </a:endParaRPr>
          </a:p>
        </p:txBody>
      </p:sp>
      <p:pic>
        <p:nvPicPr>
          <p:cNvPr id="8" name="object 8"/>
          <p:cNvPicPr/>
          <p:nvPr/>
        </p:nvPicPr>
        <p:blipFill>
          <a:blip r:embed="rId2" cstate="print"/>
          <a:stretch>
            <a:fillRect/>
          </a:stretch>
        </p:blipFill>
        <p:spPr>
          <a:xfrm>
            <a:off x="465581" y="918210"/>
            <a:ext cx="5135117" cy="5144260"/>
          </a:xfrm>
          <a:prstGeom prst="rect">
            <a:avLst/>
          </a:prstGeom>
        </p:spPr>
      </p:pic>
      <p:pic>
        <p:nvPicPr>
          <p:cNvPr id="9" name="object 9"/>
          <p:cNvPicPr/>
          <p:nvPr/>
        </p:nvPicPr>
        <p:blipFill>
          <a:blip r:embed="rId3" cstate="print"/>
          <a:stretch>
            <a:fillRect/>
          </a:stretch>
        </p:blipFill>
        <p:spPr>
          <a:xfrm>
            <a:off x="5834552" y="3311652"/>
            <a:ext cx="5964992" cy="2901947"/>
          </a:xfrm>
          <a:prstGeom prst="rect">
            <a:avLst/>
          </a:prstGeom>
        </p:spPr>
      </p:pic>
      <p:grpSp>
        <p:nvGrpSpPr>
          <p:cNvPr id="10" name="object 10"/>
          <p:cNvGrpSpPr/>
          <p:nvPr/>
        </p:nvGrpSpPr>
        <p:grpSpPr>
          <a:xfrm>
            <a:off x="11311616" y="546740"/>
            <a:ext cx="370840" cy="223520"/>
            <a:chOff x="11311616" y="546740"/>
            <a:chExt cx="370840" cy="223520"/>
          </a:xfrm>
        </p:grpSpPr>
        <p:pic>
          <p:nvPicPr>
            <p:cNvPr id="11" name="object 11"/>
            <p:cNvPicPr/>
            <p:nvPr/>
          </p:nvPicPr>
          <p:blipFill>
            <a:blip r:embed="rId4" cstate="print"/>
            <a:stretch>
              <a:fillRect/>
            </a:stretch>
          </p:blipFill>
          <p:spPr>
            <a:xfrm>
              <a:off x="11311616" y="588907"/>
              <a:ext cx="370643" cy="181314"/>
            </a:xfrm>
            <a:prstGeom prst="rect">
              <a:avLst/>
            </a:prstGeom>
          </p:spPr>
        </p:pic>
        <p:sp>
          <p:nvSpPr>
            <p:cNvPr id="12" name="object 12"/>
            <p:cNvSpPr/>
            <p:nvPr/>
          </p:nvSpPr>
          <p:spPr>
            <a:xfrm>
              <a:off x="11311618" y="546740"/>
              <a:ext cx="269875" cy="118110"/>
            </a:xfrm>
            <a:custGeom>
              <a:avLst/>
              <a:gdLst/>
              <a:ahLst/>
              <a:cxnLst/>
              <a:rect l="l" t="t" r="r" b="b"/>
              <a:pathLst>
                <a:path w="269875" h="118109">
                  <a:moveTo>
                    <a:pt x="235865" y="118065"/>
                  </a:moveTo>
                  <a:lnTo>
                    <a:pt x="37906" y="118065"/>
                  </a:lnTo>
                  <a:lnTo>
                    <a:pt x="0" y="80115"/>
                  </a:lnTo>
                  <a:lnTo>
                    <a:pt x="0" y="16866"/>
                  </a:lnTo>
                  <a:lnTo>
                    <a:pt x="185322" y="16866"/>
                  </a:lnTo>
                  <a:lnTo>
                    <a:pt x="202170" y="0"/>
                  </a:lnTo>
                  <a:lnTo>
                    <a:pt x="269560" y="0"/>
                  </a:lnTo>
                  <a:lnTo>
                    <a:pt x="269560" y="25299"/>
                  </a:lnTo>
                  <a:lnTo>
                    <a:pt x="252712" y="25299"/>
                  </a:lnTo>
                  <a:lnTo>
                    <a:pt x="235865" y="42166"/>
                  </a:lnTo>
                  <a:lnTo>
                    <a:pt x="235865" y="118065"/>
                  </a:lnTo>
                  <a:close/>
                </a:path>
              </a:pathLst>
            </a:custGeom>
            <a:solidFill>
              <a:srgbClr val="000000"/>
            </a:solidFill>
          </p:spPr>
          <p:txBody>
            <a:bodyPr wrap="square" lIns="0" tIns="0" rIns="0" bIns="0" rtlCol="0"/>
            <a:lstStyle/>
            <a:p>
              <a:endParaRPr/>
            </a:p>
          </p:txBody>
        </p:sp>
      </p:grpSp>
      <p:sp>
        <p:nvSpPr>
          <p:cNvPr id="13" name="object 13"/>
          <p:cNvSpPr txBox="1">
            <a:spLocks noGrp="1"/>
          </p:cNvSpPr>
          <p:nvPr>
            <p:ph type="sldNum" sz="quarter" idx="7"/>
          </p:nvPr>
        </p:nvSpPr>
        <p:spPr>
          <a:xfrm>
            <a:off x="436200" y="6277336"/>
            <a:ext cx="208915" cy="141705"/>
          </a:xfrm>
          <a:prstGeom prst="rect">
            <a:avLst/>
          </a:prstGeom>
        </p:spPr>
        <p:txBody>
          <a:bodyPr vert="horz" wrap="square" lIns="0" tIns="3175" rIns="0" bIns="0" rtlCol="0">
            <a:spAutoFit/>
          </a:bodyPr>
          <a:lstStyle/>
          <a:p>
            <a:pPr marL="38100" algn="l" rtl="0">
              <a:lnSpc>
                <a:spcPct val="100000"/>
              </a:lnSpc>
              <a:spcBef>
                <a:spcPts val="25"/>
              </a:spcBef>
            </a:pPr>
            <a:fld id="{81D60167-4931-47E6-BA6A-407CBD079E47}" type="slidenum">
              <a:rPr/>
              <a:t>15</a:t>
            </a:fld>
            <a:endParaRPr dirty="0"/>
          </a:p>
        </p:txBody>
      </p:sp>
      <p:sp>
        <p:nvSpPr>
          <p:cNvPr id="14" name="TextBox 13">
            <a:extLst>
              <a:ext uri="{FF2B5EF4-FFF2-40B4-BE49-F238E27FC236}">
                <a16:creationId xmlns:a16="http://schemas.microsoft.com/office/drawing/2014/main" id="{6934C8D4-699B-9702-21F3-A664F85F35A4}"/>
              </a:ext>
            </a:extLst>
          </p:cNvPr>
          <p:cNvSpPr txBox="1"/>
          <p:nvPr/>
        </p:nvSpPr>
        <p:spPr>
          <a:xfrm>
            <a:off x="1295400" y="2514600"/>
            <a:ext cx="1219200" cy="307777"/>
          </a:xfrm>
          <a:prstGeom prst="rect">
            <a:avLst/>
          </a:prstGeom>
          <a:solidFill>
            <a:srgbClr val="F4F4F4"/>
          </a:solidFill>
        </p:spPr>
        <p:txBody>
          <a:bodyPr wrap="square" lIns="0" tIns="0" rIns="0" bIns="0" rtlCol="0">
            <a:spAutoFit/>
          </a:bodyPr>
          <a:lstStyle/>
          <a:p>
            <a:pPr algn="ctr" rtl="0"/>
            <a:r>
              <a:rPr lang="fr-ca" sz="2000" b="1" i="0" u="none" baseline="0" dirty="0">
                <a:solidFill>
                  <a:srgbClr val="FFFF00"/>
                </a:solidFill>
                <a:effectLst>
                  <a:outerShdw blurRad="38100" dist="38100" dir="2700000" algn="tl">
                    <a:srgbClr val="000000">
                      <a:alpha val="43137"/>
                    </a:srgbClr>
                  </a:outerShdw>
                </a:effectLst>
              </a:rPr>
              <a:t>ZONE 7 :</a:t>
            </a:r>
            <a:endParaRPr lang="fr-ca" sz="2000" b="1" dirty="0">
              <a:solidFill>
                <a:srgbClr val="FFFF00"/>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77136D54-75DE-7562-44AF-15ACE5ACBD45}"/>
              </a:ext>
            </a:extLst>
          </p:cNvPr>
          <p:cNvSpPr txBox="1"/>
          <p:nvPr/>
        </p:nvSpPr>
        <p:spPr>
          <a:xfrm rot="4678928">
            <a:off x="2505741" y="2043477"/>
            <a:ext cx="1273483"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CHEMIN FLINT</a:t>
            </a:r>
            <a:endParaRPr lang="fr-ca" sz="1100" b="1" dirty="0">
              <a:solidFill>
                <a:schemeClr val="tx1"/>
              </a:solidFill>
            </a:endParaRPr>
          </a:p>
        </p:txBody>
      </p:sp>
      <p:sp>
        <p:nvSpPr>
          <p:cNvPr id="16" name="TextBox 15">
            <a:extLst>
              <a:ext uri="{FF2B5EF4-FFF2-40B4-BE49-F238E27FC236}">
                <a16:creationId xmlns:a16="http://schemas.microsoft.com/office/drawing/2014/main" id="{CD2108A4-27BA-B402-5C63-B640E381775D}"/>
              </a:ext>
            </a:extLst>
          </p:cNvPr>
          <p:cNvSpPr txBox="1"/>
          <p:nvPr/>
        </p:nvSpPr>
        <p:spPr>
          <a:xfrm rot="4776668">
            <a:off x="4121220" y="1736633"/>
            <a:ext cx="1387684"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RUE DUFFERIN</a:t>
            </a:r>
            <a:endParaRPr lang="fr-ca" sz="1100" b="1" dirty="0">
              <a:solidFill>
                <a:schemeClr val="tx1"/>
              </a:solidFill>
            </a:endParaRPr>
          </a:p>
        </p:txBody>
      </p:sp>
      <p:sp>
        <p:nvSpPr>
          <p:cNvPr id="17" name="TextBox 16">
            <a:extLst>
              <a:ext uri="{FF2B5EF4-FFF2-40B4-BE49-F238E27FC236}">
                <a16:creationId xmlns:a16="http://schemas.microsoft.com/office/drawing/2014/main" id="{61F8C760-1CCC-9CA4-E37C-3A1B70233AEF}"/>
              </a:ext>
            </a:extLst>
          </p:cNvPr>
          <p:cNvSpPr txBox="1"/>
          <p:nvPr/>
        </p:nvSpPr>
        <p:spPr>
          <a:xfrm rot="20572741">
            <a:off x="3021203" y="2758974"/>
            <a:ext cx="1741227"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L’AVENUE FINCH </a:t>
            </a:r>
            <a:r>
              <a:rPr lang="fr-ca" sz="1100" b="1" dirty="0">
                <a:solidFill>
                  <a:schemeClr val="tx1"/>
                </a:solidFill>
              </a:rPr>
              <a:t>W</a:t>
            </a:r>
            <a:r>
              <a:rPr lang="fr-ca" sz="1100" b="1" i="0" u="none" baseline="0" dirty="0">
                <a:solidFill>
                  <a:schemeClr val="tx1"/>
                </a:solidFill>
              </a:rPr>
              <a:t>EST</a:t>
            </a:r>
            <a:endParaRPr lang="fr-ca" sz="1100" b="1" dirty="0">
              <a:solidFill>
                <a:schemeClr val="tx1"/>
              </a:solidFill>
            </a:endParaRPr>
          </a:p>
        </p:txBody>
      </p:sp>
      <p:sp>
        <p:nvSpPr>
          <p:cNvPr id="18" name="object 10">
            <a:extLst>
              <a:ext uri="{FF2B5EF4-FFF2-40B4-BE49-F238E27FC236}">
                <a16:creationId xmlns:a16="http://schemas.microsoft.com/office/drawing/2014/main" id="{3A0423A9-43CA-4DC3-0936-D1B0F6AA9B8C}"/>
              </a:ext>
            </a:extLst>
          </p:cNvPr>
          <p:cNvSpPr txBox="1"/>
          <p:nvPr/>
        </p:nvSpPr>
        <p:spPr>
          <a:xfrm>
            <a:off x="5908809" y="5715000"/>
            <a:ext cx="3311391" cy="385755"/>
          </a:xfrm>
          <a:prstGeom prst="rect">
            <a:avLst/>
          </a:prstGeom>
          <a:solidFill>
            <a:srgbClr val="797979"/>
          </a:solidFill>
        </p:spPr>
        <p:txBody>
          <a:bodyPr vert="horz" wrap="square" lIns="0" tIns="12700" rIns="0" bIns="0" rtlCol="0">
            <a:spAutoFit/>
          </a:bodyPr>
          <a:lstStyle/>
          <a:p>
            <a:pPr marL="12700" rtl="0">
              <a:lnSpc>
                <a:spcPct val="100000"/>
              </a:lnSpc>
              <a:spcBef>
                <a:spcPts val="100"/>
              </a:spcBef>
            </a:pPr>
            <a:r>
              <a:rPr lang="fr-ca" sz="1800" b="0" i="0" u="none" baseline="0" dirty="0">
                <a:solidFill>
                  <a:srgbClr val="FFFFFF"/>
                </a:solidFill>
                <a:latin typeface="AvenirNext LT Pro Regular"/>
                <a:ea typeface="AvenirNext LT Pro Regular"/>
                <a:cs typeface="AvenirNext LT Pro Regular"/>
              </a:rPr>
              <a:t>Clôture de haute sécurité</a:t>
            </a:r>
            <a:endParaRPr sz="1800" dirty="0">
              <a:latin typeface="AvenirNext LT Pro Regular"/>
              <a:cs typeface="AvenirNext LT Pro Regular"/>
            </a:endParaRPr>
          </a:p>
        </p:txBody>
      </p:sp>
      <p:sp>
        <p:nvSpPr>
          <p:cNvPr id="19" name="TextBox 18">
            <a:extLst>
              <a:ext uri="{FF2B5EF4-FFF2-40B4-BE49-F238E27FC236}">
                <a16:creationId xmlns:a16="http://schemas.microsoft.com/office/drawing/2014/main" id="{519AFA29-FCA0-759F-493E-E40B6081C064}"/>
              </a:ext>
            </a:extLst>
          </p:cNvPr>
          <p:cNvSpPr txBox="1"/>
          <p:nvPr/>
        </p:nvSpPr>
        <p:spPr>
          <a:xfrm rot="19914474">
            <a:off x="3568828" y="4226374"/>
            <a:ext cx="1856136" cy="153888"/>
          </a:xfrm>
          <a:prstGeom prst="rect">
            <a:avLst/>
          </a:prstGeom>
          <a:solidFill>
            <a:srgbClr val="F4F4F4"/>
          </a:solidFill>
        </p:spPr>
        <p:txBody>
          <a:bodyPr wrap="square" lIns="0" tIns="0" rIns="0" bIns="0" rtlCol="0">
            <a:spAutoFit/>
          </a:bodyPr>
          <a:lstStyle/>
          <a:p>
            <a:pPr algn="ctr" rtl="0"/>
            <a:r>
              <a:rPr lang="fr-ca" sz="1000" b="1" i="0" u="none" baseline="0" dirty="0">
                <a:solidFill>
                  <a:schemeClr val="tx1"/>
                </a:solidFill>
              </a:rPr>
              <a:t>PROMENADE STEEPROCK</a:t>
            </a:r>
            <a:endParaRPr lang="fr-ca" sz="1000" b="1" dirty="0">
              <a:solidFill>
                <a:schemeClr val="tx1"/>
              </a:solidFill>
            </a:endParaRPr>
          </a:p>
        </p:txBody>
      </p:sp>
      <p:sp>
        <p:nvSpPr>
          <p:cNvPr id="20" name="TextBox 19">
            <a:extLst>
              <a:ext uri="{FF2B5EF4-FFF2-40B4-BE49-F238E27FC236}">
                <a16:creationId xmlns:a16="http://schemas.microsoft.com/office/drawing/2014/main" id="{63DA8589-72BF-4BD3-DACF-3B4B1B871334}"/>
              </a:ext>
            </a:extLst>
          </p:cNvPr>
          <p:cNvSpPr txBox="1"/>
          <p:nvPr/>
        </p:nvSpPr>
        <p:spPr>
          <a:xfrm rot="4742998">
            <a:off x="1336854" y="4803248"/>
            <a:ext cx="1231641"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RUE KEELE</a:t>
            </a:r>
            <a:endParaRPr lang="fr-ca" sz="1100" b="1" dirty="0">
              <a:solidFill>
                <a:schemeClr val="tx1"/>
              </a:solidFill>
            </a:endParaRPr>
          </a:p>
        </p:txBody>
      </p:sp>
      <p:sp>
        <p:nvSpPr>
          <p:cNvPr id="21" name="TextBox 20">
            <a:extLst>
              <a:ext uri="{FF2B5EF4-FFF2-40B4-BE49-F238E27FC236}">
                <a16:creationId xmlns:a16="http://schemas.microsoft.com/office/drawing/2014/main" id="{4BE7B938-4824-9843-0450-CC4E71C6445B}"/>
              </a:ext>
            </a:extLst>
          </p:cNvPr>
          <p:cNvSpPr txBox="1"/>
          <p:nvPr/>
        </p:nvSpPr>
        <p:spPr>
          <a:xfrm rot="4308139">
            <a:off x="3472531" y="1705025"/>
            <a:ext cx="1265020"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RUE ALNESS</a:t>
            </a:r>
            <a:endParaRPr lang="fr-ca" sz="1100" b="1" dirty="0">
              <a:solidFill>
                <a:schemeClr val="tx1"/>
              </a:solidFill>
            </a:endParaRPr>
          </a:p>
        </p:txBody>
      </p:sp>
      <p:sp>
        <p:nvSpPr>
          <p:cNvPr id="22" name="TextBox 21">
            <a:extLst>
              <a:ext uri="{FF2B5EF4-FFF2-40B4-BE49-F238E27FC236}">
                <a16:creationId xmlns:a16="http://schemas.microsoft.com/office/drawing/2014/main" id="{62EB9533-CD39-667C-5865-3B55188EDC4C}"/>
              </a:ext>
            </a:extLst>
          </p:cNvPr>
          <p:cNvSpPr txBox="1"/>
          <p:nvPr/>
        </p:nvSpPr>
        <p:spPr>
          <a:xfrm rot="4752261">
            <a:off x="4545697" y="4810440"/>
            <a:ext cx="1543664" cy="153888"/>
          </a:xfrm>
          <a:prstGeom prst="rect">
            <a:avLst/>
          </a:prstGeom>
          <a:solidFill>
            <a:srgbClr val="F4F4F4"/>
          </a:solidFill>
        </p:spPr>
        <p:txBody>
          <a:bodyPr wrap="square" lIns="0" tIns="0" rIns="0" bIns="0" rtlCol="0">
            <a:spAutoFit/>
          </a:bodyPr>
          <a:lstStyle/>
          <a:p>
            <a:pPr algn="ctr" rtl="0"/>
            <a:r>
              <a:rPr lang="fr-ca" sz="1000" b="1" i="0" u="none" baseline="0">
                <a:solidFill>
                  <a:schemeClr val="tx1"/>
                </a:solidFill>
              </a:rPr>
              <a:t>AUTOROUTE ALLEN</a:t>
            </a:r>
            <a:endParaRPr lang="fr-ca" sz="1000" b="1" dirty="0">
              <a:solidFill>
                <a:schemeClr val="tx1"/>
              </a:solidFill>
            </a:endParaRPr>
          </a:p>
        </p:txBody>
      </p:sp>
      <p:sp>
        <p:nvSpPr>
          <p:cNvPr id="25" name="TextBox 24">
            <a:extLst>
              <a:ext uri="{FF2B5EF4-FFF2-40B4-BE49-F238E27FC236}">
                <a16:creationId xmlns:a16="http://schemas.microsoft.com/office/drawing/2014/main" id="{877FA8BA-E6C3-5DE4-1A22-EB742B29D091}"/>
              </a:ext>
            </a:extLst>
          </p:cNvPr>
          <p:cNvSpPr txBox="1"/>
          <p:nvPr/>
        </p:nvSpPr>
        <p:spPr>
          <a:xfrm rot="20656658">
            <a:off x="1389423" y="1889935"/>
            <a:ext cx="332350" cy="138499"/>
          </a:xfrm>
          <a:prstGeom prst="rect">
            <a:avLst/>
          </a:prstGeom>
          <a:solidFill>
            <a:srgbClr val="F4F4F4"/>
          </a:solidFill>
        </p:spPr>
        <p:txBody>
          <a:bodyPr wrap="square" lIns="0" tIns="0" rIns="0" bIns="0" rtlCol="0">
            <a:spAutoFit/>
          </a:bodyPr>
          <a:lstStyle/>
          <a:p>
            <a:pPr algn="ctr" rtl="0"/>
            <a:endParaRPr lang="fr-ca" sz="900" b="1" dirty="0">
              <a:solidFill>
                <a:schemeClr val="tx1"/>
              </a:solidFill>
            </a:endParaRPr>
          </a:p>
        </p:txBody>
      </p:sp>
      <p:sp>
        <p:nvSpPr>
          <p:cNvPr id="26" name="TextBox 25">
            <a:extLst>
              <a:ext uri="{FF2B5EF4-FFF2-40B4-BE49-F238E27FC236}">
                <a16:creationId xmlns:a16="http://schemas.microsoft.com/office/drawing/2014/main" id="{32BA23B6-C250-6A6B-B9FE-3860466553B9}"/>
              </a:ext>
            </a:extLst>
          </p:cNvPr>
          <p:cNvSpPr txBox="1"/>
          <p:nvPr/>
        </p:nvSpPr>
        <p:spPr>
          <a:xfrm rot="17604861">
            <a:off x="1674676" y="969086"/>
            <a:ext cx="216625" cy="138499"/>
          </a:xfrm>
          <a:prstGeom prst="rect">
            <a:avLst/>
          </a:prstGeom>
          <a:solidFill>
            <a:srgbClr val="F4F4F4"/>
          </a:solidFill>
        </p:spPr>
        <p:txBody>
          <a:bodyPr wrap="square" lIns="0" tIns="0" rIns="0" bIns="0" rtlCol="0">
            <a:spAutoFit/>
          </a:bodyPr>
          <a:lstStyle/>
          <a:p>
            <a:pPr algn="ctr" rtl="0"/>
            <a:endParaRPr lang="fr-ca" sz="900" b="1" dirty="0">
              <a:solidFill>
                <a:schemeClr val="tx1"/>
              </a:solidFill>
            </a:endParaRPr>
          </a:p>
        </p:txBody>
      </p:sp>
      <p:sp>
        <p:nvSpPr>
          <p:cNvPr id="24" name="TextBox 23">
            <a:extLst>
              <a:ext uri="{FF2B5EF4-FFF2-40B4-BE49-F238E27FC236}">
                <a16:creationId xmlns:a16="http://schemas.microsoft.com/office/drawing/2014/main" id="{88419A80-55F9-2F4E-7560-B4E955ADFE21}"/>
              </a:ext>
            </a:extLst>
          </p:cNvPr>
          <p:cNvSpPr txBox="1"/>
          <p:nvPr/>
        </p:nvSpPr>
        <p:spPr>
          <a:xfrm rot="15915980">
            <a:off x="1535676" y="1516228"/>
            <a:ext cx="275291" cy="107722"/>
          </a:xfrm>
          <a:prstGeom prst="rect">
            <a:avLst/>
          </a:prstGeom>
          <a:solidFill>
            <a:srgbClr val="F4F4F4"/>
          </a:solidFill>
        </p:spPr>
        <p:txBody>
          <a:bodyPr wrap="square" lIns="0" tIns="0" rIns="0" bIns="0" rtlCol="0">
            <a:spAutoFit/>
          </a:bodyPr>
          <a:lstStyle/>
          <a:p>
            <a:pPr algn="ctr" rtl="0"/>
            <a:endParaRPr lang="fr-ca" sz="700" b="1" dirty="0">
              <a:solidFill>
                <a:schemeClr val="tx1"/>
              </a:solidFill>
            </a:endParaRPr>
          </a:p>
        </p:txBody>
      </p:sp>
      <p:sp>
        <p:nvSpPr>
          <p:cNvPr id="27" name="TextBox 26">
            <a:extLst>
              <a:ext uri="{FF2B5EF4-FFF2-40B4-BE49-F238E27FC236}">
                <a16:creationId xmlns:a16="http://schemas.microsoft.com/office/drawing/2014/main" id="{6255E3BC-5B01-7B86-A6C6-F75625FCE751}"/>
              </a:ext>
            </a:extLst>
          </p:cNvPr>
          <p:cNvSpPr txBox="1"/>
          <p:nvPr/>
        </p:nvSpPr>
        <p:spPr>
          <a:xfrm>
            <a:off x="464439" y="2316338"/>
            <a:ext cx="749508" cy="276999"/>
          </a:xfrm>
          <a:prstGeom prst="rect">
            <a:avLst/>
          </a:prstGeom>
          <a:solidFill>
            <a:srgbClr val="CDCDCD"/>
          </a:solidFill>
        </p:spPr>
        <p:txBody>
          <a:bodyPr wrap="square" lIns="0" tIns="0" rIns="0" bIns="0" rtlCol="0">
            <a:spAutoFit/>
          </a:bodyPr>
          <a:lstStyle/>
          <a:p>
            <a:pPr algn="ctr" rtl="0"/>
            <a:r>
              <a:rPr lang="fr-ca" sz="900" b="1" i="0" u="none" baseline="0">
                <a:solidFill>
                  <a:schemeClr val="bg1"/>
                </a:solidFill>
              </a:rPr>
              <a:t>UNIVERSITÉ YORK</a:t>
            </a:r>
            <a:endParaRPr lang="fr-ca" sz="900" b="1" dirty="0">
              <a:solidFill>
                <a:schemeClr val="bg1"/>
              </a:solidFill>
            </a:endParaRPr>
          </a:p>
        </p:txBody>
      </p:sp>
      <p:sp>
        <p:nvSpPr>
          <p:cNvPr id="31" name="TextBox 30">
            <a:extLst>
              <a:ext uri="{FF2B5EF4-FFF2-40B4-BE49-F238E27FC236}">
                <a16:creationId xmlns:a16="http://schemas.microsoft.com/office/drawing/2014/main" id="{50D47CAB-F28F-1DC0-D2DF-E808AD6881C1}"/>
              </a:ext>
            </a:extLst>
          </p:cNvPr>
          <p:cNvSpPr txBox="1"/>
          <p:nvPr/>
        </p:nvSpPr>
        <p:spPr>
          <a:xfrm rot="5831911">
            <a:off x="3495853" y="3736866"/>
            <a:ext cx="351443" cy="123111"/>
          </a:xfrm>
          <a:prstGeom prst="rect">
            <a:avLst/>
          </a:prstGeom>
          <a:solidFill>
            <a:srgbClr val="F4F4F4"/>
          </a:solidFill>
        </p:spPr>
        <p:txBody>
          <a:bodyPr wrap="square" lIns="0" tIns="0" rIns="0" bIns="0" rtlCol="0">
            <a:spAutoFit/>
          </a:bodyPr>
          <a:lstStyle/>
          <a:p>
            <a:pPr algn="ctr" rtl="0"/>
            <a:endParaRPr lang="fr-ca" sz="800" b="1" dirty="0">
              <a:solidFill>
                <a:schemeClr val="tx1"/>
              </a:solidFill>
            </a:endParaRPr>
          </a:p>
        </p:txBody>
      </p:sp>
      <p:sp>
        <p:nvSpPr>
          <p:cNvPr id="32" name="TextBox 31">
            <a:extLst>
              <a:ext uri="{FF2B5EF4-FFF2-40B4-BE49-F238E27FC236}">
                <a16:creationId xmlns:a16="http://schemas.microsoft.com/office/drawing/2014/main" id="{4F1FCFCE-B1CD-0607-CAA1-211ACE9C9BEB}"/>
              </a:ext>
            </a:extLst>
          </p:cNvPr>
          <p:cNvSpPr txBox="1"/>
          <p:nvPr/>
        </p:nvSpPr>
        <p:spPr>
          <a:xfrm rot="6824386">
            <a:off x="3367269" y="4030341"/>
            <a:ext cx="351443" cy="123111"/>
          </a:xfrm>
          <a:prstGeom prst="rect">
            <a:avLst/>
          </a:prstGeom>
          <a:solidFill>
            <a:srgbClr val="F4F4F4"/>
          </a:solidFill>
        </p:spPr>
        <p:txBody>
          <a:bodyPr wrap="square" lIns="0" tIns="0" rIns="0" bIns="0" rtlCol="0">
            <a:spAutoFit/>
          </a:bodyPr>
          <a:lstStyle/>
          <a:p>
            <a:pPr algn="ctr" rtl="0"/>
            <a:endParaRPr lang="fr-ca" sz="800" b="1" dirty="0">
              <a:solidFill>
                <a:schemeClr val="tx1"/>
              </a:solidFill>
            </a:endParaRPr>
          </a:p>
        </p:txBody>
      </p:sp>
      <p:sp>
        <p:nvSpPr>
          <p:cNvPr id="33" name="TextBox 32">
            <a:extLst>
              <a:ext uri="{FF2B5EF4-FFF2-40B4-BE49-F238E27FC236}">
                <a16:creationId xmlns:a16="http://schemas.microsoft.com/office/drawing/2014/main" id="{6497D8A3-E311-6955-801F-7B708ADB3B66}"/>
              </a:ext>
            </a:extLst>
          </p:cNvPr>
          <p:cNvSpPr txBox="1"/>
          <p:nvPr/>
        </p:nvSpPr>
        <p:spPr>
          <a:xfrm rot="5184686">
            <a:off x="3287572" y="4330375"/>
            <a:ext cx="351443" cy="123111"/>
          </a:xfrm>
          <a:prstGeom prst="rect">
            <a:avLst/>
          </a:prstGeom>
          <a:solidFill>
            <a:srgbClr val="F4F4F4"/>
          </a:solidFill>
        </p:spPr>
        <p:txBody>
          <a:bodyPr wrap="square" lIns="0" tIns="0" rIns="0" bIns="0" rtlCol="0">
            <a:spAutoFit/>
          </a:bodyPr>
          <a:lstStyle/>
          <a:p>
            <a:pPr algn="ctr" rtl="0"/>
            <a:endParaRPr lang="fr-ca" sz="800" b="1" dirty="0">
              <a:solidFill>
                <a:schemeClr val="tx1"/>
              </a:solidFill>
            </a:endParaRPr>
          </a:p>
        </p:txBody>
      </p:sp>
      <p:sp>
        <p:nvSpPr>
          <p:cNvPr id="29" name="TextBox 28">
            <a:extLst>
              <a:ext uri="{FF2B5EF4-FFF2-40B4-BE49-F238E27FC236}">
                <a16:creationId xmlns:a16="http://schemas.microsoft.com/office/drawing/2014/main" id="{D5EE5A48-DCCB-D8D8-7D5B-53C7014CCB31}"/>
              </a:ext>
            </a:extLst>
          </p:cNvPr>
          <p:cNvSpPr txBox="1"/>
          <p:nvPr/>
        </p:nvSpPr>
        <p:spPr>
          <a:xfrm rot="4483087">
            <a:off x="3206511" y="3554816"/>
            <a:ext cx="952272" cy="123111"/>
          </a:xfrm>
          <a:prstGeom prst="rect">
            <a:avLst/>
          </a:prstGeom>
          <a:solidFill>
            <a:srgbClr val="F4F4F4"/>
          </a:solidFill>
        </p:spPr>
        <p:txBody>
          <a:bodyPr wrap="square" lIns="0" tIns="0" rIns="0" bIns="0" rtlCol="0">
            <a:spAutoFit/>
          </a:bodyPr>
          <a:lstStyle/>
          <a:p>
            <a:pPr algn="ctr" rtl="0"/>
            <a:r>
              <a:rPr lang="fr-ca" sz="800" b="1" i="0" u="none" baseline="0" dirty="0">
                <a:solidFill>
                  <a:schemeClr val="tx1"/>
                </a:solidFill>
              </a:rPr>
              <a:t>PROMENADE</a:t>
            </a:r>
            <a:endParaRPr lang="fr-ca" sz="800" b="1" dirty="0">
              <a:solidFill>
                <a:schemeClr val="tx1"/>
              </a:solidFill>
            </a:endParaRPr>
          </a:p>
        </p:txBody>
      </p:sp>
      <p:sp>
        <p:nvSpPr>
          <p:cNvPr id="30" name="TextBox 29">
            <a:extLst>
              <a:ext uri="{FF2B5EF4-FFF2-40B4-BE49-F238E27FC236}">
                <a16:creationId xmlns:a16="http://schemas.microsoft.com/office/drawing/2014/main" id="{01483570-AEDF-4F89-ABBB-2D24CCDD021D}"/>
              </a:ext>
            </a:extLst>
          </p:cNvPr>
          <p:cNvSpPr txBox="1"/>
          <p:nvPr/>
        </p:nvSpPr>
        <p:spPr>
          <a:xfrm rot="5842726">
            <a:off x="3203200" y="4173219"/>
            <a:ext cx="786684" cy="123111"/>
          </a:xfrm>
          <a:prstGeom prst="rect">
            <a:avLst/>
          </a:prstGeom>
          <a:solidFill>
            <a:srgbClr val="F4F4F4"/>
          </a:solidFill>
        </p:spPr>
        <p:txBody>
          <a:bodyPr wrap="square" lIns="0" tIns="0" rIns="0" bIns="0" rtlCol="0">
            <a:spAutoFit/>
          </a:bodyPr>
          <a:lstStyle/>
          <a:p>
            <a:pPr algn="ctr" rtl="0"/>
            <a:r>
              <a:rPr lang="fr-ca" sz="800" b="1" i="0" u="none" baseline="0" dirty="0">
                <a:solidFill>
                  <a:schemeClr val="tx1"/>
                </a:solidFill>
              </a:rPr>
              <a:t>CHESSWOOD</a:t>
            </a:r>
            <a:endParaRPr lang="fr-ca" sz="800" b="1" dirty="0">
              <a:solidFill>
                <a:schemeClr val="tx1"/>
              </a:solidFill>
            </a:endParaRPr>
          </a:p>
        </p:txBody>
      </p:sp>
      <p:sp>
        <p:nvSpPr>
          <p:cNvPr id="35" name="TextBox 34">
            <a:extLst>
              <a:ext uri="{FF2B5EF4-FFF2-40B4-BE49-F238E27FC236}">
                <a16:creationId xmlns:a16="http://schemas.microsoft.com/office/drawing/2014/main" id="{6806B3AD-D2EF-99B9-CCB8-12A415F17DF9}"/>
              </a:ext>
            </a:extLst>
          </p:cNvPr>
          <p:cNvSpPr txBox="1"/>
          <p:nvPr/>
        </p:nvSpPr>
        <p:spPr>
          <a:xfrm rot="957828">
            <a:off x="3783521" y="5062657"/>
            <a:ext cx="806331" cy="123111"/>
          </a:xfrm>
          <a:prstGeom prst="rect">
            <a:avLst/>
          </a:prstGeom>
          <a:solidFill>
            <a:srgbClr val="F4F4F4"/>
          </a:solidFill>
        </p:spPr>
        <p:txBody>
          <a:bodyPr wrap="square" lIns="0" tIns="0" rIns="0" bIns="0" rtlCol="0">
            <a:spAutoFit/>
          </a:bodyPr>
          <a:lstStyle/>
          <a:p>
            <a:pPr algn="ctr" rtl="0"/>
            <a:endParaRPr lang="fr-ca" sz="800" b="1" dirty="0">
              <a:solidFill>
                <a:schemeClr val="tx1"/>
              </a:solidFill>
            </a:endParaRPr>
          </a:p>
        </p:txBody>
      </p:sp>
      <p:sp>
        <p:nvSpPr>
          <p:cNvPr id="23" name="TextBox 22">
            <a:extLst>
              <a:ext uri="{FF2B5EF4-FFF2-40B4-BE49-F238E27FC236}">
                <a16:creationId xmlns:a16="http://schemas.microsoft.com/office/drawing/2014/main" id="{9E259186-BAF4-1511-B6F7-4E3F4872461A}"/>
              </a:ext>
            </a:extLst>
          </p:cNvPr>
          <p:cNvSpPr txBox="1"/>
          <p:nvPr/>
        </p:nvSpPr>
        <p:spPr>
          <a:xfrm rot="2431123">
            <a:off x="4166857" y="5280765"/>
            <a:ext cx="806331" cy="123111"/>
          </a:xfrm>
          <a:prstGeom prst="rect">
            <a:avLst/>
          </a:prstGeom>
          <a:solidFill>
            <a:srgbClr val="F4F4F4"/>
          </a:solidFill>
        </p:spPr>
        <p:txBody>
          <a:bodyPr wrap="square" lIns="0" tIns="0" rIns="0" bIns="0" rtlCol="0">
            <a:spAutoFit/>
          </a:bodyPr>
          <a:lstStyle/>
          <a:p>
            <a:pPr algn="ctr" rtl="0"/>
            <a:r>
              <a:rPr lang="fr-ca" sz="800" b="1" i="0" u="none" baseline="0" dirty="0">
                <a:solidFill>
                  <a:schemeClr val="tx1"/>
                </a:solidFill>
              </a:rPr>
              <a:t>SHEPPARD O.</a:t>
            </a:r>
            <a:endParaRPr lang="fr-ca" sz="800" b="1" dirty="0">
              <a:solidFill>
                <a:schemeClr val="tx1"/>
              </a:solidFill>
            </a:endParaRPr>
          </a:p>
        </p:txBody>
      </p:sp>
      <p:sp>
        <p:nvSpPr>
          <p:cNvPr id="34" name="TextBox 33">
            <a:extLst>
              <a:ext uri="{FF2B5EF4-FFF2-40B4-BE49-F238E27FC236}">
                <a16:creationId xmlns:a16="http://schemas.microsoft.com/office/drawing/2014/main" id="{B7E2B152-B296-003C-3801-8BAB55E48DC2}"/>
              </a:ext>
            </a:extLst>
          </p:cNvPr>
          <p:cNvSpPr txBox="1"/>
          <p:nvPr/>
        </p:nvSpPr>
        <p:spPr>
          <a:xfrm rot="20849711">
            <a:off x="3386154" y="4995666"/>
            <a:ext cx="806331" cy="148964"/>
          </a:xfrm>
          <a:prstGeom prst="rect">
            <a:avLst/>
          </a:prstGeom>
          <a:solidFill>
            <a:srgbClr val="F4F4F4"/>
          </a:solidFill>
        </p:spPr>
        <p:txBody>
          <a:bodyPr wrap="square" lIns="0" tIns="0" rIns="0" bIns="0" rtlCol="0">
            <a:spAutoFit/>
          </a:bodyPr>
          <a:lstStyle/>
          <a:p>
            <a:pPr algn="ctr" rtl="0"/>
            <a:r>
              <a:rPr lang="fr-ca" sz="800" b="1" i="0" u="none" baseline="0" dirty="0">
                <a:solidFill>
                  <a:schemeClr val="tx1"/>
                </a:solidFill>
              </a:rPr>
              <a:t>AVENUE</a:t>
            </a:r>
            <a:endParaRPr lang="fr-ca" sz="800" b="1" dirty="0">
              <a:solidFill>
                <a:schemeClr val="tx1"/>
              </a:solidFill>
            </a:endParaRPr>
          </a:p>
        </p:txBody>
      </p:sp>
      <p:sp>
        <p:nvSpPr>
          <p:cNvPr id="38" name="TextBox 37">
            <a:extLst>
              <a:ext uri="{FF2B5EF4-FFF2-40B4-BE49-F238E27FC236}">
                <a16:creationId xmlns:a16="http://schemas.microsoft.com/office/drawing/2014/main" id="{31E78E46-2C16-4120-249D-48DE66697EC2}"/>
              </a:ext>
            </a:extLst>
          </p:cNvPr>
          <p:cNvSpPr txBox="1"/>
          <p:nvPr/>
        </p:nvSpPr>
        <p:spPr>
          <a:xfrm rot="15915980">
            <a:off x="1633574" y="1670474"/>
            <a:ext cx="275291" cy="107722"/>
          </a:xfrm>
          <a:prstGeom prst="rect">
            <a:avLst/>
          </a:prstGeom>
          <a:solidFill>
            <a:srgbClr val="F4F4F4"/>
          </a:solidFill>
        </p:spPr>
        <p:txBody>
          <a:bodyPr wrap="square" lIns="0" tIns="0" rIns="0" bIns="0" rtlCol="0">
            <a:spAutoFit/>
          </a:bodyPr>
          <a:lstStyle/>
          <a:p>
            <a:pPr algn="ctr" rtl="0"/>
            <a:endParaRPr lang="fr-ca" sz="700" b="1" dirty="0">
              <a:solidFill>
                <a:schemeClr val="tx1"/>
              </a:solidFill>
            </a:endParaRPr>
          </a:p>
        </p:txBody>
      </p:sp>
      <p:sp>
        <p:nvSpPr>
          <p:cNvPr id="36" name="TextBox 35">
            <a:extLst>
              <a:ext uri="{FF2B5EF4-FFF2-40B4-BE49-F238E27FC236}">
                <a16:creationId xmlns:a16="http://schemas.microsoft.com/office/drawing/2014/main" id="{104819FF-E21E-66AC-C39F-ADE118460877}"/>
              </a:ext>
            </a:extLst>
          </p:cNvPr>
          <p:cNvSpPr txBox="1"/>
          <p:nvPr/>
        </p:nvSpPr>
        <p:spPr>
          <a:xfrm rot="15915980">
            <a:off x="1407815" y="1541355"/>
            <a:ext cx="603023" cy="107722"/>
          </a:xfrm>
          <a:prstGeom prst="rect">
            <a:avLst/>
          </a:prstGeom>
          <a:solidFill>
            <a:srgbClr val="F4F4F4"/>
          </a:solidFill>
        </p:spPr>
        <p:txBody>
          <a:bodyPr wrap="square" lIns="0" tIns="0" rIns="0" bIns="0" rtlCol="0">
            <a:spAutoFit/>
          </a:bodyPr>
          <a:lstStyle/>
          <a:p>
            <a:pPr algn="ctr" rtl="0"/>
            <a:r>
              <a:rPr lang="fr-ca" sz="700" b="1" i="0" u="none" baseline="0" dirty="0">
                <a:solidFill>
                  <a:schemeClr val="tx1"/>
                </a:solidFill>
              </a:rPr>
              <a:t>LE CHEMIN</a:t>
            </a:r>
            <a:endParaRPr lang="fr-ca" sz="700" b="1" dirty="0">
              <a:solidFill>
                <a:schemeClr val="tx1"/>
              </a:solidFill>
            </a:endParaRPr>
          </a:p>
        </p:txBody>
      </p:sp>
      <p:sp>
        <p:nvSpPr>
          <p:cNvPr id="39" name="TextBox 38">
            <a:extLst>
              <a:ext uri="{FF2B5EF4-FFF2-40B4-BE49-F238E27FC236}">
                <a16:creationId xmlns:a16="http://schemas.microsoft.com/office/drawing/2014/main" id="{61319AEE-DF26-988D-60E7-9CD567F380AF}"/>
              </a:ext>
            </a:extLst>
          </p:cNvPr>
          <p:cNvSpPr txBox="1"/>
          <p:nvPr/>
        </p:nvSpPr>
        <p:spPr>
          <a:xfrm rot="15915980">
            <a:off x="1455714" y="1154434"/>
            <a:ext cx="275291" cy="107722"/>
          </a:xfrm>
          <a:prstGeom prst="rect">
            <a:avLst/>
          </a:prstGeom>
          <a:solidFill>
            <a:srgbClr val="F4F4F4"/>
          </a:solidFill>
        </p:spPr>
        <p:txBody>
          <a:bodyPr wrap="square" lIns="0" tIns="0" rIns="0" bIns="0" rtlCol="0">
            <a:spAutoFit/>
          </a:bodyPr>
          <a:lstStyle/>
          <a:p>
            <a:pPr algn="ctr" rtl="0"/>
            <a:endParaRPr lang="fr-ca" sz="700" b="1" dirty="0">
              <a:solidFill>
                <a:schemeClr val="tx1"/>
              </a:solidFill>
            </a:endParaRPr>
          </a:p>
        </p:txBody>
      </p:sp>
      <p:sp>
        <p:nvSpPr>
          <p:cNvPr id="37" name="TextBox 36">
            <a:extLst>
              <a:ext uri="{FF2B5EF4-FFF2-40B4-BE49-F238E27FC236}">
                <a16:creationId xmlns:a16="http://schemas.microsoft.com/office/drawing/2014/main" id="{6B3178E2-5556-C02E-5625-941B0F8B6516}"/>
              </a:ext>
            </a:extLst>
          </p:cNvPr>
          <p:cNvSpPr txBox="1"/>
          <p:nvPr/>
        </p:nvSpPr>
        <p:spPr>
          <a:xfrm rot="17800406">
            <a:off x="1530849" y="1074835"/>
            <a:ext cx="390233" cy="107722"/>
          </a:xfrm>
          <a:prstGeom prst="rect">
            <a:avLst/>
          </a:prstGeom>
          <a:solidFill>
            <a:srgbClr val="F4F4F4"/>
          </a:solidFill>
        </p:spPr>
        <p:txBody>
          <a:bodyPr wrap="square" lIns="0" tIns="0" rIns="0" bIns="0" rtlCol="0">
            <a:spAutoFit/>
          </a:bodyPr>
          <a:lstStyle/>
          <a:p>
            <a:pPr algn="ctr" rtl="0"/>
            <a:r>
              <a:rPr lang="fr-ca" sz="700" b="1" i="0" u="none" baseline="0" dirty="0">
                <a:solidFill>
                  <a:schemeClr val="tx1"/>
                </a:solidFill>
              </a:rPr>
              <a:t>DU LAC</a:t>
            </a:r>
            <a:endParaRPr lang="fr-ca" sz="700"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a:t>Quai ouest de la gare Downsview</a:t>
            </a:r>
          </a:p>
        </p:txBody>
      </p:sp>
      <p:grpSp>
        <p:nvGrpSpPr>
          <p:cNvPr id="3" name="object 3"/>
          <p:cNvGrpSpPr/>
          <p:nvPr/>
        </p:nvGrpSpPr>
        <p:grpSpPr>
          <a:xfrm>
            <a:off x="5838253" y="518541"/>
            <a:ext cx="5892165" cy="2538095"/>
            <a:chOff x="5838253" y="518541"/>
            <a:chExt cx="5892165" cy="2538095"/>
          </a:xfrm>
        </p:grpSpPr>
        <p:sp>
          <p:nvSpPr>
            <p:cNvPr id="4" name="object 4"/>
            <p:cNvSpPr/>
            <p:nvPr/>
          </p:nvSpPr>
          <p:spPr>
            <a:xfrm>
              <a:off x="5888735" y="912876"/>
              <a:ext cx="5791200" cy="2093595"/>
            </a:xfrm>
            <a:custGeom>
              <a:avLst/>
              <a:gdLst/>
              <a:ahLst/>
              <a:cxnLst/>
              <a:rect l="l" t="t" r="r" b="b"/>
              <a:pathLst>
                <a:path w="5791200" h="2093595">
                  <a:moveTo>
                    <a:pt x="0" y="0"/>
                  </a:moveTo>
                  <a:lnTo>
                    <a:pt x="5791200" y="0"/>
                  </a:lnTo>
                  <a:lnTo>
                    <a:pt x="5791200" y="2093214"/>
                  </a:lnTo>
                  <a:lnTo>
                    <a:pt x="0" y="2093214"/>
                  </a:lnTo>
                  <a:lnTo>
                    <a:pt x="0" y="0"/>
                  </a:lnTo>
                  <a:close/>
                </a:path>
              </a:pathLst>
            </a:custGeom>
            <a:ln w="100520">
              <a:solidFill>
                <a:srgbClr val="B6DD78"/>
              </a:solidFill>
            </a:ln>
          </p:spPr>
          <p:txBody>
            <a:bodyPr wrap="square" lIns="0" tIns="0" rIns="0" bIns="0" rtlCol="0"/>
            <a:lstStyle/>
            <a:p>
              <a:endParaRPr/>
            </a:p>
          </p:txBody>
        </p:sp>
        <p:sp>
          <p:nvSpPr>
            <p:cNvPr id="5" name="object 5"/>
            <p:cNvSpPr/>
            <p:nvPr/>
          </p:nvSpPr>
          <p:spPr>
            <a:xfrm>
              <a:off x="5870828" y="518541"/>
              <a:ext cx="5830570" cy="789940"/>
            </a:xfrm>
            <a:custGeom>
              <a:avLst/>
              <a:gdLst/>
              <a:ahLst/>
              <a:cxnLst/>
              <a:rect l="l" t="t" r="r" b="b"/>
              <a:pathLst>
                <a:path w="5830570" h="789940">
                  <a:moveTo>
                    <a:pt x="5830061" y="0"/>
                  </a:moveTo>
                  <a:lnTo>
                    <a:pt x="0" y="0"/>
                  </a:lnTo>
                  <a:lnTo>
                    <a:pt x="0" y="789432"/>
                  </a:lnTo>
                  <a:lnTo>
                    <a:pt x="5830061" y="789432"/>
                  </a:lnTo>
                  <a:lnTo>
                    <a:pt x="5830061" y="0"/>
                  </a:lnTo>
                  <a:close/>
                </a:path>
              </a:pathLst>
            </a:custGeom>
            <a:solidFill>
              <a:srgbClr val="B6DD78"/>
            </a:solidFill>
          </p:spPr>
          <p:txBody>
            <a:bodyPr wrap="square" lIns="0" tIns="0" rIns="0" bIns="0" rtlCol="0"/>
            <a:lstStyle/>
            <a:p>
              <a:endParaRPr/>
            </a:p>
          </p:txBody>
        </p:sp>
      </p:grpSp>
      <p:sp>
        <p:nvSpPr>
          <p:cNvPr id="6" name="object 6"/>
          <p:cNvSpPr txBox="1"/>
          <p:nvPr/>
        </p:nvSpPr>
        <p:spPr>
          <a:xfrm>
            <a:off x="5870828" y="518541"/>
            <a:ext cx="5830570" cy="535403"/>
          </a:xfrm>
          <a:prstGeom prst="rect">
            <a:avLst/>
          </a:prstGeom>
          <a:ln w="57150">
            <a:solidFill>
              <a:srgbClr val="B7DD79"/>
            </a:solidFill>
          </a:ln>
        </p:spPr>
        <p:txBody>
          <a:bodyPr vert="horz" wrap="square" lIns="0" tIns="225425" rIns="0" bIns="0" rtlCol="0">
            <a:spAutoFit/>
          </a:bodyPr>
          <a:lstStyle/>
          <a:p>
            <a:pPr algn="ctr" rtl="0">
              <a:lnSpc>
                <a:spcPct val="100000"/>
              </a:lnSpc>
              <a:spcBef>
                <a:spcPts val="1775"/>
              </a:spcBef>
            </a:pPr>
            <a:r>
              <a:rPr lang="fr-ca" sz="2000" b="1" i="0" u="none" baseline="0">
                <a:solidFill>
                  <a:srgbClr val="181818"/>
                </a:solidFill>
                <a:latin typeface="Calibri"/>
                <a:ea typeface="Calibri"/>
                <a:cs typeface="Calibri"/>
              </a:rPr>
              <a:t>Travaux prévus - En phase de conception :</a:t>
            </a:r>
            <a:endParaRPr sz="2000">
              <a:latin typeface="Calibri"/>
              <a:cs typeface="Calibri"/>
            </a:endParaRPr>
          </a:p>
        </p:txBody>
      </p:sp>
      <p:sp>
        <p:nvSpPr>
          <p:cNvPr id="7" name="object 7"/>
          <p:cNvSpPr txBox="1"/>
          <p:nvPr/>
        </p:nvSpPr>
        <p:spPr>
          <a:xfrm>
            <a:off x="6174751" y="1399156"/>
            <a:ext cx="3878579" cy="971420"/>
          </a:xfrm>
          <a:prstGeom prst="rect">
            <a:avLst/>
          </a:prstGeom>
        </p:spPr>
        <p:txBody>
          <a:bodyPr vert="horz" wrap="square" lIns="0" tIns="75565" rIns="0" bIns="0" rtlCol="0">
            <a:spAutoFit/>
          </a:bodyPr>
          <a:lstStyle/>
          <a:p>
            <a:pPr marL="295910" indent="-283210" rtl="0">
              <a:lnSpc>
                <a:spcPct val="100000"/>
              </a:lnSpc>
              <a:spcBef>
                <a:spcPts val="595"/>
              </a:spcBef>
              <a:buFont typeface="Arial"/>
              <a:buChar char="•"/>
              <a:tabLst>
                <a:tab pos="295910" algn="l"/>
              </a:tabLst>
            </a:pPr>
            <a:r>
              <a:rPr lang="fr-ca" sz="1800" b="0" i="0" u="none" baseline="0">
                <a:solidFill>
                  <a:srgbClr val="181818"/>
                </a:solidFill>
                <a:latin typeface="Calibri"/>
                <a:ea typeface="Calibri"/>
                <a:cs typeface="Calibri"/>
              </a:rPr>
              <a:t>Nouveau quai ouest</a:t>
            </a:r>
            <a:endParaRPr sz="1800">
              <a:latin typeface="Calibri"/>
              <a:cs typeface="Calibri"/>
            </a:endParaRPr>
          </a:p>
          <a:p>
            <a:pPr marL="295910" indent="-283210" rtl="0">
              <a:lnSpc>
                <a:spcPct val="100000"/>
              </a:lnSpc>
              <a:spcBef>
                <a:spcPts val="500"/>
              </a:spcBef>
              <a:buFont typeface="Arial"/>
              <a:buChar char="•"/>
              <a:tabLst>
                <a:tab pos="295910" algn="l"/>
              </a:tabLst>
            </a:pPr>
            <a:r>
              <a:rPr lang="fr-ca" sz="1800" b="0" i="0" u="none" baseline="0">
                <a:solidFill>
                  <a:srgbClr val="181818"/>
                </a:solidFill>
                <a:latin typeface="Calibri"/>
                <a:ea typeface="Calibri"/>
                <a:cs typeface="Calibri"/>
              </a:rPr>
              <a:t>Travaux supplémentaires envisagés</a:t>
            </a:r>
            <a:endParaRPr sz="1800">
              <a:latin typeface="Calibri"/>
              <a:cs typeface="Calibri"/>
            </a:endParaRPr>
          </a:p>
        </p:txBody>
      </p:sp>
      <p:pic>
        <p:nvPicPr>
          <p:cNvPr id="8" name="object 8"/>
          <p:cNvPicPr/>
          <p:nvPr/>
        </p:nvPicPr>
        <p:blipFill>
          <a:blip r:embed="rId2" cstate="print"/>
          <a:stretch>
            <a:fillRect/>
          </a:stretch>
        </p:blipFill>
        <p:spPr>
          <a:xfrm>
            <a:off x="469393" y="832865"/>
            <a:ext cx="5273040" cy="5273801"/>
          </a:xfrm>
          <a:prstGeom prst="rect">
            <a:avLst/>
          </a:prstGeom>
        </p:spPr>
      </p:pic>
      <p:pic>
        <p:nvPicPr>
          <p:cNvPr id="9" name="object 9"/>
          <p:cNvPicPr/>
          <p:nvPr/>
        </p:nvPicPr>
        <p:blipFill>
          <a:blip r:embed="rId3" cstate="print"/>
          <a:stretch>
            <a:fillRect/>
          </a:stretch>
        </p:blipFill>
        <p:spPr>
          <a:xfrm>
            <a:off x="5845302" y="3153155"/>
            <a:ext cx="5877305" cy="2953512"/>
          </a:xfrm>
          <a:prstGeom prst="rect">
            <a:avLst/>
          </a:prstGeom>
        </p:spPr>
      </p:pic>
      <p:sp>
        <p:nvSpPr>
          <p:cNvPr id="10" name="object 10"/>
          <p:cNvSpPr txBox="1"/>
          <p:nvPr/>
        </p:nvSpPr>
        <p:spPr>
          <a:xfrm>
            <a:off x="5897496" y="5801503"/>
            <a:ext cx="4694304" cy="299720"/>
          </a:xfrm>
          <a:prstGeom prst="rect">
            <a:avLst/>
          </a:prstGeom>
        </p:spPr>
        <p:txBody>
          <a:bodyPr vert="horz" wrap="square" lIns="0" tIns="12700" rIns="0" bIns="0" rtlCol="0">
            <a:spAutoFit/>
          </a:bodyPr>
          <a:lstStyle/>
          <a:p>
            <a:pPr marL="12700" rtl="0">
              <a:lnSpc>
                <a:spcPct val="100000"/>
              </a:lnSpc>
              <a:spcBef>
                <a:spcPts val="100"/>
              </a:spcBef>
            </a:pPr>
            <a:r>
              <a:rPr lang="fr-ca" sz="1800" b="1" i="0" u="none" baseline="0" dirty="0">
                <a:solidFill>
                  <a:srgbClr val="FFFFFF"/>
                </a:solidFill>
                <a:latin typeface="Calibri"/>
                <a:ea typeface="Calibri"/>
                <a:cs typeface="Calibri"/>
              </a:rPr>
              <a:t>Gare de </a:t>
            </a:r>
            <a:r>
              <a:rPr lang="fr-ca" sz="1800" b="1" i="0" u="none" baseline="0" dirty="0" err="1">
                <a:solidFill>
                  <a:srgbClr val="FFFFFF"/>
                </a:solidFill>
                <a:latin typeface="Calibri"/>
                <a:ea typeface="Calibri"/>
                <a:cs typeface="Calibri"/>
              </a:rPr>
              <a:t>Downsview</a:t>
            </a:r>
            <a:endParaRPr sz="1800" dirty="0">
              <a:latin typeface="Calibri"/>
              <a:cs typeface="Calibri"/>
            </a:endParaRPr>
          </a:p>
        </p:txBody>
      </p:sp>
      <p:grpSp>
        <p:nvGrpSpPr>
          <p:cNvPr id="11" name="object 11"/>
          <p:cNvGrpSpPr/>
          <p:nvPr/>
        </p:nvGrpSpPr>
        <p:grpSpPr>
          <a:xfrm>
            <a:off x="11239293" y="507933"/>
            <a:ext cx="388620" cy="347980"/>
            <a:chOff x="11239293" y="507933"/>
            <a:chExt cx="388620" cy="347980"/>
          </a:xfrm>
        </p:grpSpPr>
        <p:sp>
          <p:nvSpPr>
            <p:cNvPr id="12" name="object 12"/>
            <p:cNvSpPr/>
            <p:nvPr/>
          </p:nvSpPr>
          <p:spPr>
            <a:xfrm>
              <a:off x="11549706" y="507933"/>
              <a:ext cx="50800" cy="50800"/>
            </a:xfrm>
            <a:custGeom>
              <a:avLst/>
              <a:gdLst/>
              <a:ahLst/>
              <a:cxnLst/>
              <a:rect l="l" t="t" r="r" b="b"/>
              <a:pathLst>
                <a:path w="50800" h="50800">
                  <a:moveTo>
                    <a:pt x="29659" y="50299"/>
                  </a:moveTo>
                  <a:lnTo>
                    <a:pt x="0" y="20550"/>
                  </a:lnTo>
                  <a:lnTo>
                    <a:pt x="20693" y="0"/>
                  </a:lnTo>
                  <a:lnTo>
                    <a:pt x="26590" y="71"/>
                  </a:lnTo>
                  <a:lnTo>
                    <a:pt x="30180" y="3757"/>
                  </a:lnTo>
                  <a:lnTo>
                    <a:pt x="46757" y="20384"/>
                  </a:lnTo>
                  <a:lnTo>
                    <a:pt x="50556" y="24664"/>
                  </a:lnTo>
                  <a:lnTo>
                    <a:pt x="50196" y="30270"/>
                  </a:lnTo>
                  <a:lnTo>
                    <a:pt x="46525" y="33505"/>
                  </a:lnTo>
                  <a:lnTo>
                    <a:pt x="29659" y="50299"/>
                  </a:lnTo>
                  <a:close/>
                </a:path>
              </a:pathLst>
            </a:custGeom>
            <a:solidFill>
              <a:srgbClr val="000000"/>
            </a:solidFill>
          </p:spPr>
          <p:txBody>
            <a:bodyPr wrap="square" lIns="0" tIns="0" rIns="0" bIns="0" rtlCol="0"/>
            <a:lstStyle/>
            <a:p>
              <a:endParaRPr/>
            </a:p>
          </p:txBody>
        </p:sp>
        <p:pic>
          <p:nvPicPr>
            <p:cNvPr id="13" name="object 13"/>
            <p:cNvPicPr/>
            <p:nvPr/>
          </p:nvPicPr>
          <p:blipFill>
            <a:blip r:embed="rId4" cstate="print"/>
            <a:stretch>
              <a:fillRect/>
            </a:stretch>
          </p:blipFill>
          <p:spPr>
            <a:xfrm>
              <a:off x="11476122" y="630014"/>
              <a:ext cx="92359" cy="166270"/>
            </a:xfrm>
            <a:prstGeom prst="rect">
              <a:avLst/>
            </a:prstGeom>
          </p:spPr>
        </p:pic>
        <p:sp>
          <p:nvSpPr>
            <p:cNvPr id="14" name="object 14"/>
            <p:cNvSpPr/>
            <p:nvPr/>
          </p:nvSpPr>
          <p:spPr>
            <a:xfrm>
              <a:off x="11239293" y="518377"/>
              <a:ext cx="388620" cy="337185"/>
            </a:xfrm>
            <a:custGeom>
              <a:avLst/>
              <a:gdLst/>
              <a:ahLst/>
              <a:cxnLst/>
              <a:rect l="l" t="t" r="r" b="b"/>
              <a:pathLst>
                <a:path w="388620" h="337184">
                  <a:moveTo>
                    <a:pt x="388385" y="337186"/>
                  </a:moveTo>
                  <a:lnTo>
                    <a:pt x="40538" y="337186"/>
                  </a:lnTo>
                  <a:lnTo>
                    <a:pt x="25777" y="333752"/>
                  </a:lnTo>
                  <a:lnTo>
                    <a:pt x="13467" y="325652"/>
                  </a:lnTo>
                  <a:lnTo>
                    <a:pt x="4629" y="313843"/>
                  </a:lnTo>
                  <a:lnTo>
                    <a:pt x="279" y="299286"/>
                  </a:lnTo>
                  <a:lnTo>
                    <a:pt x="0" y="294535"/>
                  </a:lnTo>
                  <a:lnTo>
                    <a:pt x="0" y="42755"/>
                  </a:lnTo>
                  <a:lnTo>
                    <a:pt x="3349" y="26112"/>
                  </a:lnTo>
                  <a:lnTo>
                    <a:pt x="12484" y="12521"/>
                  </a:lnTo>
                  <a:lnTo>
                    <a:pt x="26034" y="3359"/>
                  </a:lnTo>
                  <a:lnTo>
                    <a:pt x="42627" y="0"/>
                  </a:lnTo>
                  <a:lnTo>
                    <a:pt x="59221" y="3359"/>
                  </a:lnTo>
                  <a:lnTo>
                    <a:pt x="72770" y="12521"/>
                  </a:lnTo>
                  <a:lnTo>
                    <a:pt x="81905" y="26112"/>
                  </a:lnTo>
                  <a:lnTo>
                    <a:pt x="82386" y="28503"/>
                  </a:lnTo>
                  <a:lnTo>
                    <a:pt x="34779" y="28503"/>
                  </a:lnTo>
                  <a:lnTo>
                    <a:pt x="28418" y="34883"/>
                  </a:lnTo>
                  <a:lnTo>
                    <a:pt x="28418" y="254274"/>
                  </a:lnTo>
                  <a:lnTo>
                    <a:pt x="85255" y="254274"/>
                  </a:lnTo>
                  <a:lnTo>
                    <a:pt x="85255" y="280283"/>
                  </a:lnTo>
                  <a:lnTo>
                    <a:pt x="34779" y="280283"/>
                  </a:lnTo>
                  <a:lnTo>
                    <a:pt x="28418" y="286663"/>
                  </a:lnTo>
                  <a:lnTo>
                    <a:pt x="28418" y="302407"/>
                  </a:lnTo>
                  <a:lnTo>
                    <a:pt x="34779" y="308787"/>
                  </a:lnTo>
                  <a:lnTo>
                    <a:pt x="388385" y="308787"/>
                  </a:lnTo>
                  <a:lnTo>
                    <a:pt x="388385" y="337186"/>
                  </a:lnTo>
                  <a:close/>
                </a:path>
                <a:path w="388620" h="337184">
                  <a:moveTo>
                    <a:pt x="85255" y="254274"/>
                  </a:moveTo>
                  <a:lnTo>
                    <a:pt x="56836" y="254274"/>
                  </a:lnTo>
                  <a:lnTo>
                    <a:pt x="56836" y="34883"/>
                  </a:lnTo>
                  <a:lnTo>
                    <a:pt x="50475" y="28503"/>
                  </a:lnTo>
                  <a:lnTo>
                    <a:pt x="82386" y="28503"/>
                  </a:lnTo>
                  <a:lnTo>
                    <a:pt x="85255" y="42755"/>
                  </a:lnTo>
                  <a:lnTo>
                    <a:pt x="85255" y="47505"/>
                  </a:lnTo>
                  <a:lnTo>
                    <a:pt x="253250" y="47505"/>
                  </a:lnTo>
                  <a:lnTo>
                    <a:pt x="224884" y="76009"/>
                  </a:lnTo>
                  <a:lnTo>
                    <a:pt x="85255" y="76009"/>
                  </a:lnTo>
                  <a:lnTo>
                    <a:pt x="85255" y="254274"/>
                  </a:lnTo>
                  <a:close/>
                </a:path>
                <a:path w="388620" h="337184">
                  <a:moveTo>
                    <a:pt x="388385" y="308787"/>
                  </a:moveTo>
                  <a:lnTo>
                    <a:pt x="359966" y="308787"/>
                  </a:lnTo>
                  <a:lnTo>
                    <a:pt x="359966" y="76009"/>
                  </a:lnTo>
                  <a:lnTo>
                    <a:pt x="324732" y="76009"/>
                  </a:lnTo>
                  <a:lnTo>
                    <a:pt x="353150" y="47505"/>
                  </a:lnTo>
                  <a:lnTo>
                    <a:pt x="388385" y="47505"/>
                  </a:lnTo>
                  <a:lnTo>
                    <a:pt x="388385" y="308787"/>
                  </a:lnTo>
                  <a:close/>
                </a:path>
                <a:path w="388620" h="337184">
                  <a:moveTo>
                    <a:pt x="56836" y="254274"/>
                  </a:moveTo>
                  <a:lnTo>
                    <a:pt x="28418" y="254274"/>
                  </a:lnTo>
                  <a:lnTo>
                    <a:pt x="35441" y="252403"/>
                  </a:lnTo>
                  <a:lnTo>
                    <a:pt x="42627" y="251780"/>
                  </a:lnTo>
                  <a:lnTo>
                    <a:pt x="49813" y="252403"/>
                  </a:lnTo>
                  <a:lnTo>
                    <a:pt x="56836" y="254274"/>
                  </a:lnTo>
                  <a:close/>
                </a:path>
                <a:path w="388620" h="337184">
                  <a:moveTo>
                    <a:pt x="82768" y="308787"/>
                  </a:moveTo>
                  <a:lnTo>
                    <a:pt x="50475" y="308787"/>
                  </a:lnTo>
                  <a:lnTo>
                    <a:pt x="56836" y="302407"/>
                  </a:lnTo>
                  <a:lnTo>
                    <a:pt x="56836" y="286663"/>
                  </a:lnTo>
                  <a:lnTo>
                    <a:pt x="50475" y="280283"/>
                  </a:lnTo>
                  <a:lnTo>
                    <a:pt x="85255" y="280283"/>
                  </a:lnTo>
                  <a:lnTo>
                    <a:pt x="85255" y="294535"/>
                  </a:lnTo>
                  <a:lnTo>
                    <a:pt x="84975" y="299286"/>
                  </a:lnTo>
                  <a:lnTo>
                    <a:pt x="84619" y="302407"/>
                  </a:lnTo>
                  <a:lnTo>
                    <a:pt x="83867" y="305718"/>
                  </a:lnTo>
                  <a:lnTo>
                    <a:pt x="82768" y="308787"/>
                  </a:lnTo>
                  <a:close/>
                </a:path>
              </a:pathLst>
            </a:custGeom>
            <a:solidFill>
              <a:srgbClr val="000000"/>
            </a:solidFill>
          </p:spPr>
          <p:txBody>
            <a:bodyPr wrap="square" lIns="0" tIns="0" rIns="0" bIns="0" rtlCol="0"/>
            <a:lstStyle/>
            <a:p>
              <a:endParaRPr/>
            </a:p>
          </p:txBody>
        </p:sp>
        <p:pic>
          <p:nvPicPr>
            <p:cNvPr id="15" name="object 15"/>
            <p:cNvPicPr/>
            <p:nvPr/>
          </p:nvPicPr>
          <p:blipFill>
            <a:blip r:embed="rId5" cstate="print"/>
            <a:stretch>
              <a:fillRect/>
            </a:stretch>
          </p:blipFill>
          <p:spPr>
            <a:xfrm>
              <a:off x="11355335" y="535263"/>
              <a:ext cx="217638" cy="261023"/>
            </a:xfrm>
            <a:prstGeom prst="rect">
              <a:avLst/>
            </a:prstGeom>
          </p:spPr>
        </p:pic>
      </p:grpSp>
      <p:sp>
        <p:nvSpPr>
          <p:cNvPr id="16" name="object 16"/>
          <p:cNvSpPr txBox="1">
            <a:spLocks noGrp="1"/>
          </p:cNvSpPr>
          <p:nvPr>
            <p:ph type="sldNum" sz="quarter" idx="7"/>
          </p:nvPr>
        </p:nvSpPr>
        <p:spPr>
          <a:xfrm>
            <a:off x="436200" y="6277336"/>
            <a:ext cx="208915" cy="141705"/>
          </a:xfrm>
          <a:prstGeom prst="rect">
            <a:avLst/>
          </a:prstGeom>
        </p:spPr>
        <p:txBody>
          <a:bodyPr vert="horz" wrap="square" lIns="0" tIns="3175" rIns="0" bIns="0" rtlCol="0">
            <a:spAutoFit/>
          </a:bodyPr>
          <a:lstStyle/>
          <a:p>
            <a:pPr marL="38100" algn="l" rtl="0">
              <a:lnSpc>
                <a:spcPct val="100000"/>
              </a:lnSpc>
              <a:spcBef>
                <a:spcPts val="25"/>
              </a:spcBef>
            </a:pPr>
            <a:fld id="{81D60167-4931-47E6-BA6A-407CBD079E47}" type="slidenum">
              <a:rPr/>
              <a:t>16</a:t>
            </a:fld>
            <a:endParaRPr dirty="0"/>
          </a:p>
        </p:txBody>
      </p:sp>
      <p:sp>
        <p:nvSpPr>
          <p:cNvPr id="17" name="TextBox 16">
            <a:extLst>
              <a:ext uri="{FF2B5EF4-FFF2-40B4-BE49-F238E27FC236}">
                <a16:creationId xmlns:a16="http://schemas.microsoft.com/office/drawing/2014/main" id="{0AC7EC14-2569-5657-7510-1A4CB9D66493}"/>
              </a:ext>
            </a:extLst>
          </p:cNvPr>
          <p:cNvSpPr txBox="1"/>
          <p:nvPr/>
        </p:nvSpPr>
        <p:spPr>
          <a:xfrm>
            <a:off x="3595118" y="3469766"/>
            <a:ext cx="1662682" cy="187834"/>
          </a:xfrm>
          <a:prstGeom prst="rect">
            <a:avLst/>
          </a:prstGeom>
          <a:solidFill>
            <a:srgbClr val="E2E2E2"/>
          </a:solidFill>
        </p:spPr>
        <p:txBody>
          <a:bodyPr wrap="square" lIns="0" tIns="0" rIns="0" bIns="0" rtlCol="0">
            <a:spAutoFit/>
          </a:bodyPr>
          <a:lstStyle/>
          <a:p>
            <a:pPr algn="l" rtl="0"/>
            <a:r>
              <a:rPr lang="fr-ca" sz="1200" b="1" i="0" u="none" baseline="0" dirty="0">
                <a:solidFill>
                  <a:srgbClr val="FFFF00"/>
                </a:solidFill>
                <a:effectLst>
                  <a:outerShdw blurRad="38100" dist="38100" dir="2700000" algn="tl">
                    <a:srgbClr val="000000">
                      <a:alpha val="43137"/>
                    </a:srgbClr>
                  </a:outerShdw>
                </a:effectLst>
              </a:rPr>
              <a:t>Gare de </a:t>
            </a:r>
            <a:r>
              <a:rPr lang="fr-ca" sz="1200" b="1" i="0" u="none" baseline="0" dirty="0" err="1">
                <a:solidFill>
                  <a:srgbClr val="FFFF00"/>
                </a:solidFill>
                <a:effectLst>
                  <a:outerShdw blurRad="38100" dist="38100" dir="2700000" algn="tl">
                    <a:srgbClr val="000000">
                      <a:alpha val="43137"/>
                    </a:srgbClr>
                  </a:outerShdw>
                </a:effectLst>
              </a:rPr>
              <a:t>Downsview</a:t>
            </a:r>
            <a:r>
              <a:rPr lang="fr-ca" sz="1200" b="1" i="0" u="none" baseline="0" dirty="0">
                <a:solidFill>
                  <a:srgbClr val="FFFF00"/>
                </a:solidFill>
                <a:effectLst>
                  <a:outerShdw blurRad="38100" dist="38100" dir="2700000" algn="tl">
                    <a:srgbClr val="000000">
                      <a:alpha val="43137"/>
                    </a:srgbClr>
                  </a:outerShdw>
                </a:effectLst>
              </a:rPr>
              <a:t> </a:t>
            </a:r>
            <a:endParaRPr lang="fr-ca" sz="1200" b="1" dirty="0">
              <a:solidFill>
                <a:srgbClr val="FFFF00"/>
              </a:solidFill>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DED918BE-E5AD-DC63-8B8C-F4CD253F7353}"/>
              </a:ext>
            </a:extLst>
          </p:cNvPr>
          <p:cNvSpPr txBox="1"/>
          <p:nvPr/>
        </p:nvSpPr>
        <p:spPr>
          <a:xfrm rot="20430441">
            <a:off x="992109" y="1228624"/>
            <a:ext cx="549040" cy="92333"/>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CHEMIN TORO</a:t>
            </a:r>
            <a:endParaRPr lang="fr-ca" sz="600" b="1" dirty="0">
              <a:solidFill>
                <a:schemeClr val="tx1"/>
              </a:solidFill>
            </a:endParaRPr>
          </a:p>
        </p:txBody>
      </p:sp>
      <p:sp>
        <p:nvSpPr>
          <p:cNvPr id="22" name="TextBox 21">
            <a:extLst>
              <a:ext uri="{FF2B5EF4-FFF2-40B4-BE49-F238E27FC236}">
                <a16:creationId xmlns:a16="http://schemas.microsoft.com/office/drawing/2014/main" id="{1B512472-FE69-CA49-7555-D2B7EA79BEAD}"/>
              </a:ext>
            </a:extLst>
          </p:cNvPr>
          <p:cNvSpPr txBox="1"/>
          <p:nvPr/>
        </p:nvSpPr>
        <p:spPr>
          <a:xfrm rot="20430441">
            <a:off x="588867" y="1962644"/>
            <a:ext cx="775259" cy="92333"/>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LE PAGE COURT</a:t>
            </a:r>
            <a:endParaRPr lang="fr-ca" sz="600" b="1" dirty="0">
              <a:solidFill>
                <a:schemeClr val="tx1"/>
              </a:solidFill>
            </a:endParaRPr>
          </a:p>
        </p:txBody>
      </p:sp>
      <p:sp>
        <p:nvSpPr>
          <p:cNvPr id="24" name="TextBox 23">
            <a:extLst>
              <a:ext uri="{FF2B5EF4-FFF2-40B4-BE49-F238E27FC236}">
                <a16:creationId xmlns:a16="http://schemas.microsoft.com/office/drawing/2014/main" id="{46801953-9149-F41B-6C27-BC343D84BA27}"/>
              </a:ext>
            </a:extLst>
          </p:cNvPr>
          <p:cNvSpPr txBox="1"/>
          <p:nvPr/>
        </p:nvSpPr>
        <p:spPr>
          <a:xfrm rot="20486557">
            <a:off x="1221959" y="2653996"/>
            <a:ext cx="1244605" cy="92333"/>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CRESCENT NORD ST REGIS</a:t>
            </a:r>
            <a:endParaRPr lang="fr-ca" sz="600" b="1" dirty="0">
              <a:solidFill>
                <a:schemeClr val="tx1"/>
              </a:solidFill>
            </a:endParaRPr>
          </a:p>
        </p:txBody>
      </p:sp>
      <p:sp>
        <p:nvSpPr>
          <p:cNvPr id="25" name="TextBox 24">
            <a:extLst>
              <a:ext uri="{FF2B5EF4-FFF2-40B4-BE49-F238E27FC236}">
                <a16:creationId xmlns:a16="http://schemas.microsoft.com/office/drawing/2014/main" id="{62EFB972-6CC9-63FA-0163-C84D2CC73E28}"/>
              </a:ext>
            </a:extLst>
          </p:cNvPr>
          <p:cNvSpPr txBox="1"/>
          <p:nvPr/>
        </p:nvSpPr>
        <p:spPr>
          <a:xfrm rot="20486557">
            <a:off x="1452312" y="3278059"/>
            <a:ext cx="922948" cy="92333"/>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CROISSANT ST REGIS</a:t>
            </a:r>
            <a:endParaRPr lang="fr-ca" sz="600" b="1" dirty="0">
              <a:solidFill>
                <a:schemeClr val="tx1"/>
              </a:solidFill>
            </a:endParaRPr>
          </a:p>
        </p:txBody>
      </p:sp>
      <p:sp>
        <p:nvSpPr>
          <p:cNvPr id="27" name="TextBox 26">
            <a:extLst>
              <a:ext uri="{FF2B5EF4-FFF2-40B4-BE49-F238E27FC236}">
                <a16:creationId xmlns:a16="http://schemas.microsoft.com/office/drawing/2014/main" id="{8BE3395F-6FE5-BAE4-5CD9-52EE3600183A}"/>
              </a:ext>
            </a:extLst>
          </p:cNvPr>
          <p:cNvSpPr txBox="1"/>
          <p:nvPr/>
        </p:nvSpPr>
        <p:spPr>
          <a:xfrm rot="3022571">
            <a:off x="1853796" y="3810938"/>
            <a:ext cx="246919" cy="99135"/>
          </a:xfrm>
          <a:prstGeom prst="rect">
            <a:avLst/>
          </a:prstGeom>
          <a:solidFill>
            <a:srgbClr val="E2E2E2"/>
          </a:solidFill>
        </p:spPr>
        <p:txBody>
          <a:bodyPr wrap="square" lIns="0" tIns="0" rIns="0" bIns="0" rtlCol="0">
            <a:spAutoFit/>
          </a:bodyPr>
          <a:lstStyle/>
          <a:p>
            <a:pPr algn="ctr" rtl="0"/>
            <a:endParaRPr lang="fr-ca" sz="400" b="1" dirty="0">
              <a:solidFill>
                <a:schemeClr val="tx1"/>
              </a:solidFill>
            </a:endParaRPr>
          </a:p>
        </p:txBody>
      </p:sp>
      <p:sp>
        <p:nvSpPr>
          <p:cNvPr id="26" name="TextBox 25">
            <a:extLst>
              <a:ext uri="{FF2B5EF4-FFF2-40B4-BE49-F238E27FC236}">
                <a16:creationId xmlns:a16="http://schemas.microsoft.com/office/drawing/2014/main" id="{C43ECE65-5FEF-A35F-526A-77FD62496E31}"/>
              </a:ext>
            </a:extLst>
          </p:cNvPr>
          <p:cNvSpPr txBox="1"/>
          <p:nvPr/>
        </p:nvSpPr>
        <p:spPr>
          <a:xfrm rot="4256593">
            <a:off x="1630861" y="3616716"/>
            <a:ext cx="456378" cy="90123"/>
          </a:xfrm>
          <a:prstGeom prst="rect">
            <a:avLst/>
          </a:prstGeom>
          <a:solidFill>
            <a:srgbClr val="E2E2E2"/>
          </a:solidFill>
        </p:spPr>
        <p:txBody>
          <a:bodyPr wrap="square" lIns="0" tIns="0" rIns="0" bIns="0" rtlCol="0">
            <a:spAutoFit/>
          </a:bodyPr>
          <a:lstStyle/>
          <a:p>
            <a:pPr algn="ctr" rtl="0"/>
            <a:r>
              <a:rPr lang="fr-ca" sz="400" b="1" i="0" u="none" baseline="0">
                <a:solidFill>
                  <a:schemeClr val="tx1"/>
                </a:solidFill>
              </a:rPr>
              <a:t>PORTILLON TOSCANE</a:t>
            </a:r>
            <a:endParaRPr lang="fr-ca" sz="400" b="1" dirty="0">
              <a:solidFill>
                <a:schemeClr val="tx1"/>
              </a:solidFill>
            </a:endParaRPr>
          </a:p>
        </p:txBody>
      </p:sp>
      <p:sp>
        <p:nvSpPr>
          <p:cNvPr id="28" name="TextBox 27">
            <a:extLst>
              <a:ext uri="{FF2B5EF4-FFF2-40B4-BE49-F238E27FC236}">
                <a16:creationId xmlns:a16="http://schemas.microsoft.com/office/drawing/2014/main" id="{89E6A460-0F64-1AFC-25A8-4E851DB586EC}"/>
              </a:ext>
            </a:extLst>
          </p:cNvPr>
          <p:cNvSpPr txBox="1"/>
          <p:nvPr/>
        </p:nvSpPr>
        <p:spPr>
          <a:xfrm rot="19183985">
            <a:off x="3183144" y="4026109"/>
            <a:ext cx="922948" cy="92333"/>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CHEMIN CARL HALL</a:t>
            </a:r>
            <a:endParaRPr lang="fr-ca" sz="600" b="1" dirty="0">
              <a:solidFill>
                <a:schemeClr val="tx1"/>
              </a:solidFill>
            </a:endParaRPr>
          </a:p>
        </p:txBody>
      </p:sp>
      <p:sp>
        <p:nvSpPr>
          <p:cNvPr id="29" name="TextBox 28">
            <a:extLst>
              <a:ext uri="{FF2B5EF4-FFF2-40B4-BE49-F238E27FC236}">
                <a16:creationId xmlns:a16="http://schemas.microsoft.com/office/drawing/2014/main" id="{326D6879-AA42-290F-25AF-DA39662FEFED}"/>
              </a:ext>
            </a:extLst>
          </p:cNvPr>
          <p:cNvSpPr txBox="1"/>
          <p:nvPr/>
        </p:nvSpPr>
        <p:spPr>
          <a:xfrm rot="20186049">
            <a:off x="5021011" y="4445065"/>
            <a:ext cx="639012" cy="92333"/>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RUE YUKON</a:t>
            </a:r>
            <a:endParaRPr lang="fr-ca" sz="600" b="1" dirty="0">
              <a:solidFill>
                <a:schemeClr val="tx1"/>
              </a:solidFill>
            </a:endParaRPr>
          </a:p>
        </p:txBody>
      </p:sp>
      <p:sp>
        <p:nvSpPr>
          <p:cNvPr id="30" name="TextBox 29">
            <a:extLst>
              <a:ext uri="{FF2B5EF4-FFF2-40B4-BE49-F238E27FC236}">
                <a16:creationId xmlns:a16="http://schemas.microsoft.com/office/drawing/2014/main" id="{D45B13B9-3DCE-556F-7EF1-B035F2A93411}"/>
              </a:ext>
            </a:extLst>
          </p:cNvPr>
          <p:cNvSpPr txBox="1"/>
          <p:nvPr/>
        </p:nvSpPr>
        <p:spPr>
          <a:xfrm rot="20988351">
            <a:off x="1241441" y="5487475"/>
            <a:ext cx="804559" cy="135185"/>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PROMENADE JOHN DRURY</a:t>
            </a:r>
            <a:endParaRPr lang="fr-ca" sz="600" b="1" dirty="0">
              <a:solidFill>
                <a:schemeClr val="tx1"/>
              </a:solidFill>
            </a:endParaRPr>
          </a:p>
        </p:txBody>
      </p:sp>
      <p:sp>
        <p:nvSpPr>
          <p:cNvPr id="31" name="TextBox 30">
            <a:extLst>
              <a:ext uri="{FF2B5EF4-FFF2-40B4-BE49-F238E27FC236}">
                <a16:creationId xmlns:a16="http://schemas.microsoft.com/office/drawing/2014/main" id="{0787AB51-A6E1-2BE4-ECB4-CADE9A521BA1}"/>
              </a:ext>
            </a:extLst>
          </p:cNvPr>
          <p:cNvSpPr txBox="1"/>
          <p:nvPr/>
        </p:nvSpPr>
        <p:spPr>
          <a:xfrm rot="5198411">
            <a:off x="1551744" y="4708014"/>
            <a:ext cx="1141827" cy="92333"/>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AVENUE SHEPPARD OUEST</a:t>
            </a:r>
            <a:endParaRPr lang="fr-ca" sz="600" b="1" dirty="0">
              <a:solidFill>
                <a:schemeClr val="tx1"/>
              </a:solidFill>
            </a:endParaRPr>
          </a:p>
        </p:txBody>
      </p:sp>
      <p:sp>
        <p:nvSpPr>
          <p:cNvPr id="32" name="TextBox 31">
            <a:extLst>
              <a:ext uri="{FF2B5EF4-FFF2-40B4-BE49-F238E27FC236}">
                <a16:creationId xmlns:a16="http://schemas.microsoft.com/office/drawing/2014/main" id="{928C7EEF-502B-0CA9-9D66-46EB1953391E}"/>
              </a:ext>
            </a:extLst>
          </p:cNvPr>
          <p:cNvSpPr txBox="1"/>
          <p:nvPr/>
        </p:nvSpPr>
        <p:spPr>
          <a:xfrm rot="4744038">
            <a:off x="403830" y="4520155"/>
            <a:ext cx="907715" cy="92333"/>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RUE KEELE</a:t>
            </a:r>
            <a:endParaRPr lang="fr-ca" sz="600" b="1" dirty="0">
              <a:solidFill>
                <a:schemeClr val="tx1"/>
              </a:solidFill>
            </a:endParaRPr>
          </a:p>
        </p:txBody>
      </p:sp>
      <p:sp>
        <p:nvSpPr>
          <p:cNvPr id="33" name="TextBox 32">
            <a:extLst>
              <a:ext uri="{FF2B5EF4-FFF2-40B4-BE49-F238E27FC236}">
                <a16:creationId xmlns:a16="http://schemas.microsoft.com/office/drawing/2014/main" id="{A058A4D7-65CB-3742-7475-D48BAB7056F0}"/>
              </a:ext>
            </a:extLst>
          </p:cNvPr>
          <p:cNvSpPr txBox="1"/>
          <p:nvPr/>
        </p:nvSpPr>
        <p:spPr>
          <a:xfrm rot="19545816">
            <a:off x="4210930" y="2001407"/>
            <a:ext cx="465350" cy="92333"/>
          </a:xfrm>
          <a:prstGeom prst="rect">
            <a:avLst/>
          </a:prstGeom>
          <a:solidFill>
            <a:srgbClr val="E2E2E2"/>
          </a:solidFill>
        </p:spPr>
        <p:txBody>
          <a:bodyPr wrap="square" lIns="0" tIns="0" rIns="0" bIns="0" rtlCol="0">
            <a:spAutoFit/>
          </a:bodyPr>
          <a:lstStyle/>
          <a:p>
            <a:pPr algn="ctr" rtl="0"/>
            <a:endParaRPr lang="fr-ca" sz="600" b="1" dirty="0">
              <a:solidFill>
                <a:schemeClr val="tx1"/>
              </a:solidFill>
            </a:endParaRPr>
          </a:p>
        </p:txBody>
      </p:sp>
      <p:sp>
        <p:nvSpPr>
          <p:cNvPr id="34" name="TextBox 33">
            <a:extLst>
              <a:ext uri="{FF2B5EF4-FFF2-40B4-BE49-F238E27FC236}">
                <a16:creationId xmlns:a16="http://schemas.microsoft.com/office/drawing/2014/main" id="{9186C5EA-2944-C4B6-9E66-643948C51B06}"/>
              </a:ext>
            </a:extLst>
          </p:cNvPr>
          <p:cNvSpPr txBox="1"/>
          <p:nvPr/>
        </p:nvSpPr>
        <p:spPr>
          <a:xfrm rot="20486557">
            <a:off x="4904225" y="2534177"/>
            <a:ext cx="767518" cy="92333"/>
          </a:xfrm>
          <a:prstGeom prst="rect">
            <a:avLst/>
          </a:prstGeom>
          <a:solidFill>
            <a:srgbClr val="E2E2E2"/>
          </a:solidFill>
        </p:spPr>
        <p:txBody>
          <a:bodyPr wrap="square" lIns="0" tIns="0" rIns="0" bIns="0" rtlCol="0">
            <a:spAutoFit/>
          </a:bodyPr>
          <a:lstStyle/>
          <a:p>
            <a:pPr algn="ctr" rtl="0"/>
            <a:r>
              <a:rPr lang="fr-ca" sz="600" b="1" i="0" u="none" baseline="0" dirty="0">
                <a:solidFill>
                  <a:schemeClr val="tx1"/>
                </a:solidFill>
              </a:rPr>
              <a:t>CHEMIN RIMROCK</a:t>
            </a:r>
            <a:endParaRPr lang="fr-ca" sz="600" b="1" dirty="0">
              <a:solidFill>
                <a:schemeClr val="tx1"/>
              </a:solidFill>
            </a:endParaRPr>
          </a:p>
        </p:txBody>
      </p:sp>
      <p:sp>
        <p:nvSpPr>
          <p:cNvPr id="23" name="TextBox 22">
            <a:extLst>
              <a:ext uri="{FF2B5EF4-FFF2-40B4-BE49-F238E27FC236}">
                <a16:creationId xmlns:a16="http://schemas.microsoft.com/office/drawing/2014/main" id="{8366A3E7-8E4D-0525-9983-E450233B302F}"/>
              </a:ext>
            </a:extLst>
          </p:cNvPr>
          <p:cNvSpPr txBox="1"/>
          <p:nvPr/>
        </p:nvSpPr>
        <p:spPr>
          <a:xfrm rot="20486557">
            <a:off x="4120182" y="1924528"/>
            <a:ext cx="1093052" cy="92333"/>
          </a:xfrm>
          <a:prstGeom prst="rect">
            <a:avLst/>
          </a:prstGeom>
          <a:solidFill>
            <a:srgbClr val="E2E2E2"/>
          </a:solidFill>
        </p:spPr>
        <p:txBody>
          <a:bodyPr wrap="square" lIns="0" tIns="0" rIns="0" bIns="0" rtlCol="0">
            <a:spAutoFit/>
          </a:bodyPr>
          <a:lstStyle/>
          <a:p>
            <a:pPr algn="ctr" rtl="0"/>
            <a:r>
              <a:rPr lang="fr-ca" sz="600" b="1" i="0" u="none" baseline="0" dirty="0">
                <a:solidFill>
                  <a:schemeClr val="tx1"/>
                </a:solidFill>
              </a:rPr>
              <a:t>PROMENADE STEEPROCK</a:t>
            </a:r>
            <a:endParaRPr lang="fr-ca" sz="600" b="1" dirty="0">
              <a:solidFill>
                <a:schemeClr val="tx1"/>
              </a:solidFill>
            </a:endParaRPr>
          </a:p>
        </p:txBody>
      </p:sp>
      <p:sp>
        <p:nvSpPr>
          <p:cNvPr id="35" name="TextBox 34">
            <a:extLst>
              <a:ext uri="{FF2B5EF4-FFF2-40B4-BE49-F238E27FC236}">
                <a16:creationId xmlns:a16="http://schemas.microsoft.com/office/drawing/2014/main" id="{AD2D7AB6-480F-375C-248F-9132F97FB900}"/>
              </a:ext>
            </a:extLst>
          </p:cNvPr>
          <p:cNvSpPr txBox="1"/>
          <p:nvPr/>
        </p:nvSpPr>
        <p:spPr>
          <a:xfrm rot="4059513">
            <a:off x="4389257" y="2581676"/>
            <a:ext cx="911778" cy="92333"/>
          </a:xfrm>
          <a:prstGeom prst="rect">
            <a:avLst/>
          </a:prstGeom>
          <a:solidFill>
            <a:srgbClr val="E2E2E2"/>
          </a:solidFill>
        </p:spPr>
        <p:txBody>
          <a:bodyPr wrap="square" lIns="0" tIns="0" rIns="0" bIns="0" rtlCol="0">
            <a:spAutoFit/>
          </a:bodyPr>
          <a:lstStyle/>
          <a:p>
            <a:pPr algn="ctr" rtl="0"/>
            <a:r>
              <a:rPr lang="fr-ca" sz="600" b="1" i="0" u="none" baseline="0" dirty="0">
                <a:solidFill>
                  <a:schemeClr val="tx1"/>
                </a:solidFill>
              </a:rPr>
              <a:t>CHEMIN WHITEHORSE</a:t>
            </a:r>
            <a:endParaRPr lang="fr-ca" sz="600" b="1" dirty="0">
              <a:solidFill>
                <a:schemeClr val="tx1"/>
              </a:solidFill>
            </a:endParaRPr>
          </a:p>
        </p:txBody>
      </p:sp>
      <p:sp>
        <p:nvSpPr>
          <p:cNvPr id="38" name="TextBox 37">
            <a:extLst>
              <a:ext uri="{FF2B5EF4-FFF2-40B4-BE49-F238E27FC236}">
                <a16:creationId xmlns:a16="http://schemas.microsoft.com/office/drawing/2014/main" id="{D8DA3EC8-C745-F425-17BB-987CCC097E55}"/>
              </a:ext>
            </a:extLst>
          </p:cNvPr>
          <p:cNvSpPr txBox="1"/>
          <p:nvPr/>
        </p:nvSpPr>
        <p:spPr>
          <a:xfrm rot="2920327">
            <a:off x="3752767" y="2332145"/>
            <a:ext cx="339563" cy="92333"/>
          </a:xfrm>
          <a:prstGeom prst="rect">
            <a:avLst/>
          </a:prstGeom>
          <a:solidFill>
            <a:srgbClr val="E2E2E2"/>
          </a:solidFill>
        </p:spPr>
        <p:txBody>
          <a:bodyPr wrap="square" lIns="0" tIns="0" rIns="0" bIns="0" rtlCol="0">
            <a:spAutoFit/>
          </a:bodyPr>
          <a:lstStyle/>
          <a:p>
            <a:pPr algn="ctr" rtl="0"/>
            <a:endParaRPr lang="fr-ca" sz="600" b="1" dirty="0">
              <a:solidFill>
                <a:schemeClr val="tx1"/>
              </a:solidFill>
            </a:endParaRPr>
          </a:p>
        </p:txBody>
      </p:sp>
      <p:sp>
        <p:nvSpPr>
          <p:cNvPr id="36" name="TextBox 35">
            <a:extLst>
              <a:ext uri="{FF2B5EF4-FFF2-40B4-BE49-F238E27FC236}">
                <a16:creationId xmlns:a16="http://schemas.microsoft.com/office/drawing/2014/main" id="{C47D5E4D-CF9D-B333-5C55-4557EF08AAA3}"/>
              </a:ext>
            </a:extLst>
          </p:cNvPr>
          <p:cNvSpPr txBox="1"/>
          <p:nvPr/>
        </p:nvSpPr>
        <p:spPr>
          <a:xfrm rot="4059513">
            <a:off x="3759454" y="2709661"/>
            <a:ext cx="695754" cy="92333"/>
          </a:xfrm>
          <a:prstGeom prst="rect">
            <a:avLst/>
          </a:prstGeom>
          <a:solidFill>
            <a:srgbClr val="E2E2E2"/>
          </a:solidFill>
        </p:spPr>
        <p:txBody>
          <a:bodyPr wrap="square" lIns="0" tIns="0" rIns="0" bIns="0" rtlCol="0">
            <a:spAutoFit/>
          </a:bodyPr>
          <a:lstStyle/>
          <a:p>
            <a:pPr algn="ctr" rtl="0"/>
            <a:r>
              <a:rPr lang="fr-ca" sz="600" b="1" i="0" u="none" baseline="0" dirty="0">
                <a:solidFill>
                  <a:schemeClr val="tx1"/>
                </a:solidFill>
              </a:rPr>
              <a:t>CHESSWOOD</a:t>
            </a:r>
            <a:endParaRPr lang="fr-ca" sz="600" b="1" dirty="0">
              <a:solidFill>
                <a:schemeClr val="tx1"/>
              </a:solidFill>
            </a:endParaRPr>
          </a:p>
        </p:txBody>
      </p:sp>
      <p:sp>
        <p:nvSpPr>
          <p:cNvPr id="39" name="TextBox 38">
            <a:extLst>
              <a:ext uri="{FF2B5EF4-FFF2-40B4-BE49-F238E27FC236}">
                <a16:creationId xmlns:a16="http://schemas.microsoft.com/office/drawing/2014/main" id="{351D3F4C-B6BE-F4FC-14D5-EC44F8792410}"/>
              </a:ext>
            </a:extLst>
          </p:cNvPr>
          <p:cNvSpPr txBox="1"/>
          <p:nvPr/>
        </p:nvSpPr>
        <p:spPr>
          <a:xfrm rot="20593646">
            <a:off x="982627" y="2426208"/>
            <a:ext cx="939280" cy="92333"/>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CHEMIN ASHWARREN</a:t>
            </a:r>
            <a:endParaRPr lang="fr-ca" sz="600" b="1" dirty="0">
              <a:solidFill>
                <a:schemeClr val="tx1"/>
              </a:solidFill>
            </a:endParaRPr>
          </a:p>
        </p:txBody>
      </p:sp>
      <p:sp>
        <p:nvSpPr>
          <p:cNvPr id="40" name="TextBox 39">
            <a:extLst>
              <a:ext uri="{FF2B5EF4-FFF2-40B4-BE49-F238E27FC236}">
                <a16:creationId xmlns:a16="http://schemas.microsoft.com/office/drawing/2014/main" id="{238BCD9E-5D7E-3805-C85E-61D17745F252}"/>
              </a:ext>
            </a:extLst>
          </p:cNvPr>
          <p:cNvSpPr txBox="1"/>
          <p:nvPr/>
        </p:nvSpPr>
        <p:spPr>
          <a:xfrm rot="4291843">
            <a:off x="1145094" y="1628109"/>
            <a:ext cx="677011" cy="92333"/>
          </a:xfrm>
          <a:prstGeom prst="rect">
            <a:avLst/>
          </a:prstGeom>
          <a:solidFill>
            <a:srgbClr val="E2E2E2"/>
          </a:solidFill>
        </p:spPr>
        <p:txBody>
          <a:bodyPr wrap="square" lIns="0" tIns="0" rIns="0" bIns="0" rtlCol="0">
            <a:spAutoFit/>
          </a:bodyPr>
          <a:lstStyle/>
          <a:p>
            <a:pPr algn="ctr" rtl="0"/>
            <a:r>
              <a:rPr lang="fr-ca" sz="600" b="1" i="0" u="none" baseline="0" dirty="0">
                <a:solidFill>
                  <a:schemeClr val="tx1"/>
                </a:solidFill>
              </a:rPr>
              <a:t>CHEMIN CÉRAMIQUE</a:t>
            </a:r>
            <a:endParaRPr lang="fr-ca" sz="600" b="1" dirty="0">
              <a:solidFill>
                <a:schemeClr val="tx1"/>
              </a:solidFill>
            </a:endParaRPr>
          </a:p>
        </p:txBody>
      </p:sp>
      <p:sp>
        <p:nvSpPr>
          <p:cNvPr id="41" name="TextBox 40">
            <a:extLst>
              <a:ext uri="{FF2B5EF4-FFF2-40B4-BE49-F238E27FC236}">
                <a16:creationId xmlns:a16="http://schemas.microsoft.com/office/drawing/2014/main" id="{F368F4B6-D6F7-8CD2-1A86-9B16E719646C}"/>
              </a:ext>
            </a:extLst>
          </p:cNvPr>
          <p:cNvSpPr txBox="1"/>
          <p:nvPr/>
        </p:nvSpPr>
        <p:spPr>
          <a:xfrm rot="4816395">
            <a:off x="2122298" y="2817137"/>
            <a:ext cx="998853" cy="92333"/>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RUE BAKERSFIELD</a:t>
            </a:r>
            <a:endParaRPr lang="fr-ca" sz="600" b="1" dirty="0">
              <a:solidFill>
                <a:schemeClr val="tx1"/>
              </a:solidFill>
            </a:endParaRPr>
          </a:p>
        </p:txBody>
      </p:sp>
      <p:sp>
        <p:nvSpPr>
          <p:cNvPr id="47" name="TextBox 46">
            <a:extLst>
              <a:ext uri="{FF2B5EF4-FFF2-40B4-BE49-F238E27FC236}">
                <a16:creationId xmlns:a16="http://schemas.microsoft.com/office/drawing/2014/main" id="{0C17C1B4-CCB6-8B7B-196C-4DFED14D99DD}"/>
              </a:ext>
            </a:extLst>
          </p:cNvPr>
          <p:cNvSpPr txBox="1"/>
          <p:nvPr/>
        </p:nvSpPr>
        <p:spPr>
          <a:xfrm rot="20367279">
            <a:off x="3267020" y="1473667"/>
            <a:ext cx="372179" cy="92333"/>
          </a:xfrm>
          <a:prstGeom prst="rect">
            <a:avLst/>
          </a:prstGeom>
          <a:solidFill>
            <a:srgbClr val="E2E2E2"/>
          </a:solidFill>
        </p:spPr>
        <p:txBody>
          <a:bodyPr wrap="square" lIns="0" tIns="0" rIns="0" bIns="0" rtlCol="0">
            <a:spAutoFit/>
          </a:bodyPr>
          <a:lstStyle/>
          <a:p>
            <a:pPr algn="ctr" rtl="0"/>
            <a:endParaRPr lang="fr-ca" sz="600" b="1" dirty="0">
              <a:solidFill>
                <a:schemeClr val="tx1"/>
              </a:solidFill>
            </a:endParaRPr>
          </a:p>
        </p:txBody>
      </p:sp>
      <p:sp>
        <p:nvSpPr>
          <p:cNvPr id="48" name="TextBox 47">
            <a:extLst>
              <a:ext uri="{FF2B5EF4-FFF2-40B4-BE49-F238E27FC236}">
                <a16:creationId xmlns:a16="http://schemas.microsoft.com/office/drawing/2014/main" id="{69703E06-F36C-DC24-9C0D-FF5712F541DF}"/>
              </a:ext>
            </a:extLst>
          </p:cNvPr>
          <p:cNvSpPr txBox="1"/>
          <p:nvPr/>
        </p:nvSpPr>
        <p:spPr>
          <a:xfrm rot="18410941">
            <a:off x="3572610" y="1240691"/>
            <a:ext cx="372179" cy="92333"/>
          </a:xfrm>
          <a:prstGeom prst="rect">
            <a:avLst/>
          </a:prstGeom>
          <a:solidFill>
            <a:srgbClr val="E2E2E2"/>
          </a:solidFill>
        </p:spPr>
        <p:txBody>
          <a:bodyPr wrap="square" lIns="0" tIns="0" rIns="0" bIns="0" rtlCol="0">
            <a:spAutoFit/>
          </a:bodyPr>
          <a:lstStyle/>
          <a:p>
            <a:pPr algn="ctr" rtl="0"/>
            <a:endParaRPr lang="fr-ca" sz="600" b="1" dirty="0">
              <a:solidFill>
                <a:schemeClr val="tx1"/>
              </a:solidFill>
            </a:endParaRPr>
          </a:p>
        </p:txBody>
      </p:sp>
      <p:sp>
        <p:nvSpPr>
          <p:cNvPr id="46" name="TextBox 45">
            <a:extLst>
              <a:ext uri="{FF2B5EF4-FFF2-40B4-BE49-F238E27FC236}">
                <a16:creationId xmlns:a16="http://schemas.microsoft.com/office/drawing/2014/main" id="{DDEFADE3-8F5B-FFFB-1D86-BC854B7353C0}"/>
              </a:ext>
            </a:extLst>
          </p:cNvPr>
          <p:cNvSpPr txBox="1"/>
          <p:nvPr/>
        </p:nvSpPr>
        <p:spPr>
          <a:xfrm rot="19300586">
            <a:off x="3137657" y="1262314"/>
            <a:ext cx="914922" cy="92333"/>
          </a:xfrm>
          <a:prstGeom prst="rect">
            <a:avLst/>
          </a:prstGeom>
          <a:solidFill>
            <a:srgbClr val="E2E2E2"/>
          </a:solidFill>
        </p:spPr>
        <p:txBody>
          <a:bodyPr wrap="square" lIns="0" tIns="0" rIns="0" bIns="0" rtlCol="0">
            <a:spAutoFit/>
          </a:bodyPr>
          <a:lstStyle/>
          <a:p>
            <a:pPr algn="ctr" rtl="0"/>
            <a:r>
              <a:rPr lang="fr-ca" sz="600" b="1" i="0" u="none" baseline="0">
                <a:solidFill>
                  <a:schemeClr val="tx1"/>
                </a:solidFill>
              </a:rPr>
              <a:t>CROISSANT VANLEY</a:t>
            </a:r>
            <a:endParaRPr lang="fr-ca" sz="600" b="1" dirty="0">
              <a:solidFill>
                <a:schemeClr val="tx1"/>
              </a:solidFill>
            </a:endParaRPr>
          </a:p>
        </p:txBody>
      </p:sp>
      <p:sp>
        <p:nvSpPr>
          <p:cNvPr id="19" name="TextBox 18">
            <a:extLst>
              <a:ext uri="{FF2B5EF4-FFF2-40B4-BE49-F238E27FC236}">
                <a16:creationId xmlns:a16="http://schemas.microsoft.com/office/drawing/2014/main" id="{FFCF9BB1-736D-755A-21AF-C82E5C9DF1F3}"/>
              </a:ext>
            </a:extLst>
          </p:cNvPr>
          <p:cNvSpPr txBox="1"/>
          <p:nvPr/>
        </p:nvSpPr>
        <p:spPr>
          <a:xfrm rot="2727494">
            <a:off x="3527572" y="2235256"/>
            <a:ext cx="577580" cy="92333"/>
          </a:xfrm>
          <a:prstGeom prst="rect">
            <a:avLst/>
          </a:prstGeom>
          <a:solidFill>
            <a:srgbClr val="E2E2E2"/>
          </a:solidFill>
        </p:spPr>
        <p:txBody>
          <a:bodyPr wrap="square" lIns="0" tIns="0" rIns="0" bIns="0" rtlCol="0">
            <a:spAutoFit/>
          </a:bodyPr>
          <a:lstStyle/>
          <a:p>
            <a:pPr algn="ctr" rtl="0"/>
            <a:r>
              <a:rPr lang="fr-ca" sz="600" b="1" i="0" u="none" baseline="0" dirty="0">
                <a:solidFill>
                  <a:schemeClr val="tx1"/>
                </a:solidFill>
              </a:rPr>
              <a:t>PROMENADE</a:t>
            </a:r>
            <a:endParaRPr lang="fr-ca" sz="600"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CONSTRUCTION</a:t>
            </a:r>
          </a:p>
        </p:txBody>
      </p:sp>
      <p:pic>
        <p:nvPicPr>
          <p:cNvPr id="3" name="object 3"/>
          <p:cNvPicPr/>
          <p:nvPr/>
        </p:nvPicPr>
        <p:blipFill>
          <a:blip r:embed="rId2" cstate="print"/>
          <a:stretch>
            <a:fillRect/>
          </a:stretch>
        </p:blipFill>
        <p:spPr>
          <a:xfrm>
            <a:off x="266700" y="1368552"/>
            <a:ext cx="11580354" cy="4381492"/>
          </a:xfrm>
          <a:prstGeom prst="rect">
            <a:avLst/>
          </a:prstGeom>
        </p:spPr>
      </p:pic>
      <p:sp>
        <p:nvSpPr>
          <p:cNvPr id="4" name="object 4"/>
          <p:cNvSpPr txBox="1"/>
          <p:nvPr/>
        </p:nvSpPr>
        <p:spPr>
          <a:xfrm>
            <a:off x="485218" y="901284"/>
            <a:ext cx="7591981" cy="299720"/>
          </a:xfrm>
          <a:prstGeom prst="rect">
            <a:avLst/>
          </a:prstGeom>
        </p:spPr>
        <p:txBody>
          <a:bodyPr vert="horz" wrap="square" lIns="0" tIns="12700" rIns="0" bIns="0" rtlCol="0">
            <a:spAutoFit/>
          </a:bodyPr>
          <a:lstStyle/>
          <a:p>
            <a:pPr marL="12700" rtl="0">
              <a:lnSpc>
                <a:spcPct val="100000"/>
              </a:lnSpc>
              <a:spcBef>
                <a:spcPts val="100"/>
              </a:spcBef>
            </a:pPr>
            <a:r>
              <a:rPr lang="fr-ca" sz="1800" b="1" i="0" u="none" baseline="0" dirty="0">
                <a:solidFill>
                  <a:srgbClr val="181818"/>
                </a:solidFill>
                <a:latin typeface="Calibri"/>
                <a:ea typeface="Calibri"/>
                <a:cs typeface="Calibri"/>
              </a:rPr>
              <a:t>Comment le mur antibruit sera-t-il construit?</a:t>
            </a:r>
            <a:endParaRPr sz="1800" dirty="0">
              <a:latin typeface="Calibri"/>
              <a:cs typeface="Calibri"/>
            </a:endParaRPr>
          </a:p>
        </p:txBody>
      </p:sp>
      <p:sp>
        <p:nvSpPr>
          <p:cNvPr id="8" name="object 8"/>
          <p:cNvSpPr txBox="1">
            <a:spLocks noGrp="1"/>
          </p:cNvSpPr>
          <p:nvPr>
            <p:ph type="sldNum" sz="quarter" idx="7"/>
          </p:nvPr>
        </p:nvSpPr>
        <p:spPr>
          <a:xfrm>
            <a:off x="436200" y="6277336"/>
            <a:ext cx="208915" cy="141705"/>
          </a:xfrm>
          <a:prstGeom prst="rect">
            <a:avLst/>
          </a:prstGeom>
        </p:spPr>
        <p:txBody>
          <a:bodyPr vert="horz" wrap="square" lIns="0" tIns="3175" rIns="0" bIns="0" rtlCol="0">
            <a:spAutoFit/>
          </a:bodyPr>
          <a:lstStyle/>
          <a:p>
            <a:pPr marL="38100" algn="l" rtl="0">
              <a:lnSpc>
                <a:spcPct val="100000"/>
              </a:lnSpc>
              <a:spcBef>
                <a:spcPts val="25"/>
              </a:spcBef>
            </a:pPr>
            <a:fld id="{81D60167-4931-47E6-BA6A-407CBD079E47}" type="slidenum">
              <a:rPr/>
              <a:t>17</a:t>
            </a:fld>
            <a:endParaRPr dirty="0"/>
          </a:p>
        </p:txBody>
      </p:sp>
      <p:sp>
        <p:nvSpPr>
          <p:cNvPr id="5" name="object 5"/>
          <p:cNvSpPr txBox="1"/>
          <p:nvPr/>
        </p:nvSpPr>
        <p:spPr>
          <a:xfrm>
            <a:off x="3436902" y="5832643"/>
            <a:ext cx="2963898" cy="289823"/>
          </a:xfrm>
          <a:prstGeom prst="rect">
            <a:avLst/>
          </a:prstGeom>
        </p:spPr>
        <p:txBody>
          <a:bodyPr vert="horz" wrap="square" lIns="0" tIns="12700" rIns="0" bIns="0" rtlCol="0">
            <a:spAutoFit/>
          </a:bodyPr>
          <a:lstStyle/>
          <a:p>
            <a:pPr marL="266700" indent="-254000" rtl="0">
              <a:lnSpc>
                <a:spcPct val="100000"/>
              </a:lnSpc>
              <a:spcBef>
                <a:spcPts val="100"/>
              </a:spcBef>
            </a:pPr>
            <a:r>
              <a:rPr lang="fr-ca" sz="1800" b="1" i="0" u="none" baseline="0" dirty="0">
                <a:solidFill>
                  <a:srgbClr val="181818"/>
                </a:solidFill>
                <a:latin typeface="Calibri"/>
                <a:ea typeface="Calibri"/>
                <a:cs typeface="Calibri"/>
              </a:rPr>
              <a:t>2. Emplacement des panneaux</a:t>
            </a:r>
            <a:endParaRPr sz="1800" dirty="0">
              <a:latin typeface="Calibri"/>
              <a:cs typeface="Calibri"/>
            </a:endParaRPr>
          </a:p>
        </p:txBody>
      </p:sp>
      <p:sp>
        <p:nvSpPr>
          <p:cNvPr id="6" name="object 6"/>
          <p:cNvSpPr txBox="1"/>
          <p:nvPr/>
        </p:nvSpPr>
        <p:spPr>
          <a:xfrm>
            <a:off x="345774" y="5800411"/>
            <a:ext cx="2854626" cy="299720"/>
          </a:xfrm>
          <a:prstGeom prst="rect">
            <a:avLst/>
          </a:prstGeom>
        </p:spPr>
        <p:txBody>
          <a:bodyPr vert="horz" wrap="square" lIns="0" tIns="12700" rIns="0" bIns="0" rtlCol="0">
            <a:spAutoFit/>
          </a:bodyPr>
          <a:lstStyle/>
          <a:p>
            <a:pPr marL="12700" rtl="0">
              <a:lnSpc>
                <a:spcPct val="100000"/>
              </a:lnSpc>
              <a:spcBef>
                <a:spcPts val="100"/>
              </a:spcBef>
            </a:pPr>
            <a:r>
              <a:rPr lang="fr-ca" sz="1800" b="1" i="0" u="none" baseline="0" dirty="0">
                <a:solidFill>
                  <a:srgbClr val="181818"/>
                </a:solidFill>
                <a:latin typeface="Calibri"/>
                <a:ea typeface="Calibri"/>
                <a:cs typeface="Calibri"/>
              </a:rPr>
              <a:t>1. Installation de poteau</a:t>
            </a:r>
            <a:endParaRPr sz="1800" dirty="0">
              <a:latin typeface="Calibri"/>
              <a:cs typeface="Calibri"/>
            </a:endParaRPr>
          </a:p>
        </p:txBody>
      </p:sp>
      <p:sp>
        <p:nvSpPr>
          <p:cNvPr id="7" name="object 7"/>
          <p:cNvSpPr txBox="1"/>
          <p:nvPr/>
        </p:nvSpPr>
        <p:spPr>
          <a:xfrm>
            <a:off x="6553200" y="5832643"/>
            <a:ext cx="3669029" cy="299720"/>
          </a:xfrm>
          <a:prstGeom prst="rect">
            <a:avLst/>
          </a:prstGeom>
        </p:spPr>
        <p:txBody>
          <a:bodyPr vert="horz" wrap="square" lIns="0" tIns="12700" rIns="0" bIns="0" rtlCol="0">
            <a:spAutoFit/>
          </a:bodyPr>
          <a:lstStyle/>
          <a:p>
            <a:pPr marL="12700" rtl="0">
              <a:lnSpc>
                <a:spcPct val="100000"/>
              </a:lnSpc>
              <a:spcBef>
                <a:spcPts val="100"/>
              </a:spcBef>
            </a:pPr>
            <a:r>
              <a:rPr lang="fr-ca" sz="1800" b="1" i="0" u="none" baseline="0" dirty="0">
                <a:solidFill>
                  <a:srgbClr val="181818"/>
                </a:solidFill>
                <a:latin typeface="Calibri"/>
                <a:ea typeface="Calibri"/>
                <a:cs typeface="Calibri"/>
              </a:rPr>
              <a:t>3 &amp; 4. Construction d’un mur antibruit</a:t>
            </a:r>
            <a:endParaRPr sz="18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005100" y="3391662"/>
            <a:ext cx="10096408" cy="2792741"/>
          </a:xfrm>
          <a:prstGeom prst="rect">
            <a:avLst/>
          </a:prstGeom>
        </p:spPr>
      </p:pic>
      <p:sp>
        <p:nvSpPr>
          <p:cNvPr id="4" name="object 4"/>
          <p:cNvSpPr txBox="1"/>
          <p:nvPr/>
        </p:nvSpPr>
        <p:spPr>
          <a:xfrm>
            <a:off x="543943" y="753110"/>
            <a:ext cx="10939780" cy="2494915"/>
          </a:xfrm>
          <a:prstGeom prst="rect">
            <a:avLst/>
          </a:prstGeom>
        </p:spPr>
        <p:txBody>
          <a:bodyPr vert="horz" wrap="square" lIns="0" tIns="12700" rIns="0" bIns="0" rtlCol="0">
            <a:spAutoFit/>
          </a:bodyPr>
          <a:lstStyle/>
          <a:p>
            <a:pPr marL="12700" rtl="0">
              <a:lnSpc>
                <a:spcPct val="100000"/>
              </a:lnSpc>
              <a:spcBef>
                <a:spcPts val="100"/>
              </a:spcBef>
            </a:pPr>
            <a:r>
              <a:rPr lang="fr-ca" sz="1800" b="1" i="0" u="none" baseline="0" dirty="0">
                <a:solidFill>
                  <a:srgbClr val="181818"/>
                </a:solidFill>
                <a:latin typeface="Calibri"/>
                <a:ea typeface="Calibri"/>
                <a:cs typeface="Calibri"/>
              </a:rPr>
              <a:t>Quelles activités auront lieu pendant les travaux de construction?</a:t>
            </a:r>
            <a:endParaRPr sz="1800" dirty="0">
              <a:latin typeface="Calibri"/>
              <a:cs typeface="Calibri"/>
            </a:endParaRPr>
          </a:p>
          <a:p>
            <a:pPr marL="297815" indent="-285115" rtl="0">
              <a:lnSpc>
                <a:spcPct val="100000"/>
              </a:lnSpc>
              <a:spcBef>
                <a:spcPts val="1440"/>
              </a:spcBef>
              <a:buFont typeface="Arial"/>
              <a:buChar char="•"/>
              <a:tabLst>
                <a:tab pos="297815" algn="l"/>
              </a:tabLst>
            </a:pPr>
            <a:r>
              <a:rPr lang="fr-ca" sz="1600" b="0" i="0" u="none" baseline="0" dirty="0">
                <a:solidFill>
                  <a:srgbClr val="181818"/>
                </a:solidFill>
                <a:latin typeface="Calibri"/>
                <a:ea typeface="Calibri"/>
                <a:cs typeface="Calibri"/>
              </a:rPr>
              <a:t>Gestion de la végétation morte et envahissante dans le corridor et sur les voies d’accès.</a:t>
            </a:r>
            <a:endParaRPr sz="1600" dirty="0">
              <a:latin typeface="Calibri"/>
              <a:cs typeface="Calibri"/>
            </a:endParaRPr>
          </a:p>
          <a:p>
            <a:pPr marL="755650" marR="5080" lvl="1" indent="-286385" rtl="0">
              <a:lnSpc>
                <a:spcPct val="120000"/>
              </a:lnSpc>
              <a:spcBef>
                <a:spcPts val="600"/>
              </a:spcBef>
              <a:buFont typeface="Arial"/>
              <a:buChar char="•"/>
              <a:tabLst>
                <a:tab pos="755650" algn="l"/>
              </a:tabLst>
            </a:pPr>
            <a:r>
              <a:rPr lang="fr-ca" sz="1600" b="0" i="0" u="none" baseline="0" dirty="0">
                <a:solidFill>
                  <a:srgbClr val="181818"/>
                </a:solidFill>
                <a:latin typeface="Calibri"/>
                <a:ea typeface="Calibri"/>
                <a:cs typeface="Calibri"/>
              </a:rPr>
              <a:t>Certains arbres privés ont besoin d’effeuillage ou d’abattage. Les arbres supprimés seront compensés conformément aux lignes directrices/règlements sur la végétation de la Ville de Toronto et de </a:t>
            </a:r>
            <a:r>
              <a:rPr lang="fr-ca" sz="1600" b="0" i="0" u="none" baseline="0" dirty="0" err="1">
                <a:solidFill>
                  <a:srgbClr val="181818"/>
                </a:solidFill>
                <a:latin typeface="Calibri"/>
                <a:ea typeface="Calibri"/>
                <a:cs typeface="Calibri"/>
              </a:rPr>
              <a:t>Metrolinx</a:t>
            </a:r>
            <a:r>
              <a:rPr lang="fr-ca" sz="1600" b="0" i="0" u="none" baseline="0" dirty="0">
                <a:solidFill>
                  <a:srgbClr val="181818"/>
                </a:solidFill>
                <a:latin typeface="Calibri"/>
                <a:ea typeface="Calibri"/>
                <a:cs typeface="Calibri"/>
              </a:rPr>
              <a:t>.</a:t>
            </a:r>
            <a:endParaRPr sz="1600" dirty="0">
              <a:latin typeface="Calibri"/>
              <a:cs typeface="Calibri"/>
            </a:endParaRPr>
          </a:p>
          <a:p>
            <a:pPr marL="755650" lvl="1" indent="-285750" rtl="0">
              <a:lnSpc>
                <a:spcPct val="100000"/>
              </a:lnSpc>
              <a:spcBef>
                <a:spcPts val="985"/>
              </a:spcBef>
              <a:buFont typeface="Arial"/>
              <a:buChar char="•"/>
              <a:tabLst>
                <a:tab pos="755650" algn="l"/>
              </a:tabLst>
            </a:pPr>
            <a:r>
              <a:rPr lang="fr-ca" sz="1600" b="0" i="0" u="none" baseline="0" dirty="0" err="1">
                <a:solidFill>
                  <a:srgbClr val="181818"/>
                </a:solidFill>
                <a:latin typeface="Calibri"/>
                <a:ea typeface="Calibri"/>
                <a:cs typeface="Calibri"/>
              </a:rPr>
              <a:t>Metrolinx</a:t>
            </a:r>
            <a:r>
              <a:rPr lang="fr-ca" sz="1600" b="0" i="0" u="none" baseline="0" dirty="0">
                <a:solidFill>
                  <a:srgbClr val="181818"/>
                </a:solidFill>
                <a:latin typeface="Calibri"/>
                <a:ea typeface="Calibri"/>
                <a:cs typeface="Calibri"/>
              </a:rPr>
              <a:t> contactera directement tous les propriétaires de biens touchés lorsque des abattages d’arbres privés seront nécessaires.</a:t>
            </a:r>
            <a:endParaRPr sz="1600" dirty="0">
              <a:latin typeface="Calibri"/>
              <a:cs typeface="Calibri"/>
            </a:endParaRPr>
          </a:p>
          <a:p>
            <a:pPr marL="298450" indent="-285750" rtl="0">
              <a:lnSpc>
                <a:spcPct val="100000"/>
              </a:lnSpc>
              <a:spcBef>
                <a:spcPts val="985"/>
              </a:spcBef>
              <a:buFont typeface="Arial"/>
              <a:buChar char="•"/>
              <a:tabLst>
                <a:tab pos="298450" algn="l"/>
              </a:tabLst>
            </a:pPr>
            <a:r>
              <a:rPr lang="fr-ca" sz="1600" b="0" i="0" u="none" baseline="0" dirty="0">
                <a:solidFill>
                  <a:srgbClr val="181818"/>
                </a:solidFill>
                <a:latin typeface="Calibri"/>
                <a:ea typeface="Calibri"/>
                <a:cs typeface="Calibri"/>
              </a:rPr>
              <a:t>Nivellement du sol et préparation à l’installation de murs de soutènement et d’autres infrastructures.</a:t>
            </a:r>
            <a:endParaRPr sz="1600" dirty="0">
              <a:latin typeface="Calibri"/>
              <a:cs typeface="Calibri"/>
            </a:endParaRPr>
          </a:p>
          <a:p>
            <a:pPr marL="298450" indent="-285750" rtl="0">
              <a:lnSpc>
                <a:spcPct val="100000"/>
              </a:lnSpc>
              <a:spcBef>
                <a:spcPts val="985"/>
              </a:spcBef>
              <a:buFont typeface="Arial"/>
              <a:buChar char="•"/>
              <a:tabLst>
                <a:tab pos="298450" algn="l"/>
              </a:tabLst>
            </a:pPr>
            <a:r>
              <a:rPr lang="fr-ca" sz="1600" b="0" i="0" u="none" baseline="0" dirty="0">
                <a:solidFill>
                  <a:srgbClr val="181818"/>
                </a:solidFill>
                <a:latin typeface="Calibri"/>
                <a:ea typeface="Calibri"/>
                <a:cs typeface="Calibri"/>
              </a:rPr>
              <a:t>Installation de poteaux et de panneaux d’ouvrage antibruit.</a:t>
            </a:r>
            <a:endParaRPr sz="1600" dirty="0">
              <a:latin typeface="Calibri"/>
              <a:cs typeface="Calibri"/>
            </a:endParaRPr>
          </a:p>
        </p:txBody>
      </p:sp>
      <p:sp>
        <p:nvSpPr>
          <p:cNvPr id="5" name="object 5"/>
          <p:cNvSpPr txBox="1">
            <a:spLocks noGrp="1"/>
          </p:cNvSpPr>
          <p:nvPr>
            <p:ph type="sldNum" sz="quarter" idx="7"/>
          </p:nvPr>
        </p:nvSpPr>
        <p:spPr>
          <a:xfrm>
            <a:off x="436200" y="6277336"/>
            <a:ext cx="208915" cy="141705"/>
          </a:xfrm>
          <a:prstGeom prst="rect">
            <a:avLst/>
          </a:prstGeom>
        </p:spPr>
        <p:txBody>
          <a:bodyPr vert="horz" wrap="square" lIns="0" tIns="3175" rIns="0" bIns="0" rtlCol="0">
            <a:spAutoFit/>
          </a:bodyPr>
          <a:lstStyle/>
          <a:p>
            <a:pPr marL="38100" algn="l" rtl="0">
              <a:lnSpc>
                <a:spcPct val="100000"/>
              </a:lnSpc>
              <a:spcBef>
                <a:spcPts val="25"/>
              </a:spcBef>
            </a:pPr>
            <a:fld id="{81D60167-4931-47E6-BA6A-407CBD079E47}" type="slidenum">
              <a:rPr/>
              <a:t>18</a:t>
            </a:fld>
            <a:endParaRPr dirty="0"/>
          </a:p>
        </p:txBody>
      </p:sp>
      <p:sp>
        <p:nvSpPr>
          <p:cNvPr id="9" name="object 2">
            <a:extLst>
              <a:ext uri="{FF2B5EF4-FFF2-40B4-BE49-F238E27FC236}">
                <a16:creationId xmlns:a16="http://schemas.microsoft.com/office/drawing/2014/main" id="{B1993993-8F6F-92B8-1DFB-A8851FBCF18C}"/>
              </a:ext>
            </a:extLst>
          </p:cNvPr>
          <p:cNvSpPr txBox="1">
            <a:spLocks noGrp="1"/>
          </p:cNvSpPr>
          <p:nvPr>
            <p:ph type="title"/>
          </p:nvPr>
        </p:nvSpPr>
        <p:spPr>
          <a:xfrm>
            <a:off x="452503" y="394916"/>
            <a:ext cx="5047615" cy="361315"/>
          </a:xfrm>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CONSTRUCTION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3468" y="756231"/>
            <a:ext cx="11105132" cy="2013372"/>
          </a:xfrm>
          <a:prstGeom prst="rect">
            <a:avLst/>
          </a:prstGeom>
        </p:spPr>
        <p:txBody>
          <a:bodyPr vert="horz" wrap="square" lIns="0" tIns="12700" rIns="0" bIns="0" rtlCol="0">
            <a:spAutoFit/>
          </a:bodyPr>
          <a:lstStyle/>
          <a:p>
            <a:pPr marL="12700" rtl="0">
              <a:lnSpc>
                <a:spcPct val="100000"/>
              </a:lnSpc>
              <a:spcBef>
                <a:spcPts val="100"/>
              </a:spcBef>
            </a:pPr>
            <a:r>
              <a:rPr lang="fr-ca" sz="1800" b="1" i="0" u="none" baseline="0" dirty="0">
                <a:solidFill>
                  <a:srgbClr val="181818"/>
                </a:solidFill>
                <a:latin typeface="Calibri"/>
                <a:ea typeface="Calibri"/>
                <a:cs typeface="Calibri"/>
              </a:rPr>
              <a:t>Quelles activités auront lieu pendant les travaux de construction?</a:t>
            </a:r>
            <a:endParaRPr sz="1800" dirty="0">
              <a:latin typeface="Calibri"/>
              <a:cs typeface="Calibri"/>
            </a:endParaRPr>
          </a:p>
          <a:p>
            <a:pPr rtl="0">
              <a:lnSpc>
                <a:spcPct val="100000"/>
              </a:lnSpc>
              <a:spcBef>
                <a:spcPts val="635"/>
              </a:spcBef>
            </a:pPr>
            <a:endParaRPr sz="1800" dirty="0">
              <a:latin typeface="Calibri"/>
              <a:cs typeface="Calibri"/>
            </a:endParaRPr>
          </a:p>
          <a:p>
            <a:pPr marL="297815" indent="-285115" rtl="0">
              <a:lnSpc>
                <a:spcPct val="100000"/>
              </a:lnSpc>
              <a:buFont typeface="Arial"/>
              <a:buChar char="•"/>
              <a:tabLst>
                <a:tab pos="297815" algn="l"/>
              </a:tabLst>
            </a:pPr>
            <a:r>
              <a:rPr lang="fr-ca" sz="1600" b="0" i="0" u="none" baseline="0" dirty="0">
                <a:solidFill>
                  <a:srgbClr val="181818"/>
                </a:solidFill>
                <a:latin typeface="Calibri"/>
                <a:ea typeface="Calibri"/>
                <a:cs typeface="Calibri"/>
              </a:rPr>
              <a:t>Livraison et placement de matériau en gravier dans le corridor ferroviaire.</a:t>
            </a:r>
            <a:endParaRPr sz="1600" dirty="0">
              <a:latin typeface="Calibri"/>
              <a:cs typeface="Calibri"/>
            </a:endParaRPr>
          </a:p>
          <a:p>
            <a:pPr marL="297815" indent="-285115" rtl="0">
              <a:lnSpc>
                <a:spcPct val="100000"/>
              </a:lnSpc>
              <a:spcBef>
                <a:spcPts val="960"/>
              </a:spcBef>
              <a:buFont typeface="Arial"/>
              <a:buChar char="•"/>
              <a:tabLst>
                <a:tab pos="297815" algn="l"/>
              </a:tabLst>
            </a:pPr>
            <a:r>
              <a:rPr lang="fr-ca" sz="1600" b="0" i="0" u="none" baseline="0" dirty="0">
                <a:solidFill>
                  <a:srgbClr val="181818"/>
                </a:solidFill>
                <a:latin typeface="Calibri"/>
                <a:ea typeface="Calibri"/>
                <a:cs typeface="Calibri"/>
              </a:rPr>
              <a:t>Relocalisation des services publics et modernisation de l’infrastructure de drainage, y compris les travaux de ponceau et d’égout.</a:t>
            </a:r>
            <a:endParaRPr sz="1600" dirty="0">
              <a:latin typeface="Calibri"/>
              <a:cs typeface="Calibri"/>
            </a:endParaRPr>
          </a:p>
          <a:p>
            <a:pPr marL="298450" indent="-285750" rtl="0">
              <a:lnSpc>
                <a:spcPct val="100000"/>
              </a:lnSpc>
              <a:spcBef>
                <a:spcPts val="960"/>
              </a:spcBef>
              <a:buFont typeface="Arial"/>
              <a:buChar char="•"/>
              <a:tabLst>
                <a:tab pos="298450" algn="l"/>
              </a:tabLst>
            </a:pPr>
            <a:r>
              <a:rPr lang="fr-ca" sz="1600" b="0" i="0" u="none" baseline="0" dirty="0">
                <a:solidFill>
                  <a:srgbClr val="181818"/>
                </a:solidFill>
                <a:latin typeface="Calibri"/>
                <a:ea typeface="Calibri"/>
                <a:cs typeface="Calibri"/>
              </a:rPr>
              <a:t>Installation des clôtures de sécurité.</a:t>
            </a:r>
            <a:endParaRPr sz="1600" dirty="0">
              <a:latin typeface="Calibri"/>
              <a:cs typeface="Calibri"/>
            </a:endParaRPr>
          </a:p>
          <a:p>
            <a:pPr marL="298450" indent="-285750" rtl="0">
              <a:lnSpc>
                <a:spcPct val="100000"/>
              </a:lnSpc>
              <a:spcBef>
                <a:spcPts val="960"/>
              </a:spcBef>
              <a:buFont typeface="Arial"/>
              <a:buChar char="•"/>
              <a:tabLst>
                <a:tab pos="298450" algn="l"/>
              </a:tabLst>
            </a:pPr>
            <a:r>
              <a:rPr lang="fr-ca" sz="1600" b="0" i="0" u="none" baseline="0" dirty="0">
                <a:solidFill>
                  <a:srgbClr val="181818"/>
                </a:solidFill>
                <a:latin typeface="Calibri"/>
                <a:ea typeface="Calibri"/>
                <a:cs typeface="Calibri"/>
              </a:rPr>
              <a:t>Replantation de la couverture végétale sur les sols perturbés.</a:t>
            </a:r>
            <a:endParaRPr sz="1600" dirty="0">
              <a:latin typeface="Calibri"/>
              <a:cs typeface="Calibri"/>
            </a:endParaRPr>
          </a:p>
        </p:txBody>
      </p:sp>
      <p:pic>
        <p:nvPicPr>
          <p:cNvPr id="4" name="object 4"/>
          <p:cNvPicPr/>
          <p:nvPr/>
        </p:nvPicPr>
        <p:blipFill>
          <a:blip r:embed="rId2" cstate="print"/>
          <a:stretch>
            <a:fillRect/>
          </a:stretch>
        </p:blipFill>
        <p:spPr>
          <a:xfrm>
            <a:off x="1086060" y="2950464"/>
            <a:ext cx="10264795" cy="3233153"/>
          </a:xfrm>
          <a:prstGeom prst="rect">
            <a:avLst/>
          </a:prstGeom>
        </p:spPr>
      </p:pic>
      <p:sp>
        <p:nvSpPr>
          <p:cNvPr id="5" name="object 5"/>
          <p:cNvSpPr txBox="1">
            <a:spLocks noGrp="1"/>
          </p:cNvSpPr>
          <p:nvPr>
            <p:ph type="sldNum" sz="quarter" idx="7"/>
          </p:nvPr>
        </p:nvSpPr>
        <p:spPr>
          <a:xfrm>
            <a:off x="436200" y="6277336"/>
            <a:ext cx="208915" cy="141705"/>
          </a:xfrm>
          <a:prstGeom prst="rect">
            <a:avLst/>
          </a:prstGeom>
        </p:spPr>
        <p:txBody>
          <a:bodyPr vert="horz" wrap="square" lIns="0" tIns="3175" rIns="0" bIns="0" rtlCol="0">
            <a:spAutoFit/>
          </a:bodyPr>
          <a:lstStyle/>
          <a:p>
            <a:pPr marL="38100" algn="l" rtl="0">
              <a:lnSpc>
                <a:spcPct val="100000"/>
              </a:lnSpc>
              <a:spcBef>
                <a:spcPts val="25"/>
              </a:spcBef>
            </a:pPr>
            <a:fld id="{81D60167-4931-47E6-BA6A-407CBD079E47}" type="slidenum">
              <a:rPr/>
              <a:t>19</a:t>
            </a:fld>
            <a:endParaRPr dirty="0"/>
          </a:p>
        </p:txBody>
      </p:sp>
      <p:sp>
        <p:nvSpPr>
          <p:cNvPr id="8" name="object 2">
            <a:extLst>
              <a:ext uri="{FF2B5EF4-FFF2-40B4-BE49-F238E27FC236}">
                <a16:creationId xmlns:a16="http://schemas.microsoft.com/office/drawing/2014/main" id="{3E78657F-2417-43A5-7964-CB33B6A7D0E8}"/>
              </a:ext>
            </a:extLst>
          </p:cNvPr>
          <p:cNvSpPr txBox="1">
            <a:spLocks noGrp="1"/>
          </p:cNvSpPr>
          <p:nvPr>
            <p:ph type="title"/>
          </p:nvPr>
        </p:nvSpPr>
        <p:spPr>
          <a:xfrm>
            <a:off x="452503" y="394916"/>
            <a:ext cx="5047615" cy="361315"/>
          </a:xfrm>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CONSTRUCTION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2502" y="394916"/>
            <a:ext cx="5948297" cy="361315"/>
          </a:xfrm>
          <a:prstGeom prst="rect">
            <a:avLst/>
          </a:prstGeom>
        </p:spPr>
        <p:txBody>
          <a:bodyPr vert="horz" wrap="square" lIns="0" tIns="12700" rIns="0" bIns="0" rtlCol="0">
            <a:spAutoFit/>
          </a:bodyPr>
          <a:lstStyle/>
          <a:p>
            <a:pPr marL="12700" rtl="0">
              <a:lnSpc>
                <a:spcPct val="100000"/>
              </a:lnSpc>
              <a:spcBef>
                <a:spcPts val="100"/>
              </a:spcBef>
            </a:pPr>
            <a:r>
              <a:rPr lang="fr-ca" sz="2200" b="1" i="0" u="none" baseline="0" dirty="0">
                <a:solidFill>
                  <a:srgbClr val="181818"/>
                </a:solidFill>
                <a:latin typeface="AvenirNext LT Pro Bold"/>
                <a:ea typeface="AvenirNext LT Pro Bold"/>
                <a:cs typeface="AvenirNext LT Pro Bold"/>
              </a:rPr>
              <a:t>L’AVENIR DU GO TRANSIT</a:t>
            </a:r>
            <a:endParaRPr sz="2200" dirty="0">
              <a:latin typeface="AvenirNext LT Pro Bold"/>
              <a:cs typeface="AvenirNext LT Pro Bold"/>
            </a:endParaRPr>
          </a:p>
        </p:txBody>
      </p:sp>
      <p:sp>
        <p:nvSpPr>
          <p:cNvPr id="3" name="object 3"/>
          <p:cNvSpPr txBox="1"/>
          <p:nvPr/>
        </p:nvSpPr>
        <p:spPr>
          <a:xfrm>
            <a:off x="461600" y="6268002"/>
            <a:ext cx="83820" cy="151323"/>
          </a:xfrm>
          <a:prstGeom prst="rect">
            <a:avLst/>
          </a:prstGeom>
        </p:spPr>
        <p:txBody>
          <a:bodyPr vert="horz" wrap="square" lIns="0" tIns="12700" rIns="0" bIns="0" rtlCol="0">
            <a:spAutoFit/>
          </a:bodyPr>
          <a:lstStyle/>
          <a:p>
            <a:pPr marL="12700" rtl="0">
              <a:lnSpc>
                <a:spcPct val="100000"/>
              </a:lnSpc>
              <a:spcBef>
                <a:spcPts val="100"/>
              </a:spcBef>
            </a:pPr>
            <a:r>
              <a:rPr lang="fr-ca" sz="900" b="0" i="0" u="none" baseline="0">
                <a:solidFill>
                  <a:srgbClr val="181818"/>
                </a:solidFill>
                <a:latin typeface="Calibri"/>
                <a:ea typeface="Calibri"/>
                <a:cs typeface="Calibri"/>
              </a:rPr>
              <a:t>2</a:t>
            </a:r>
            <a:endParaRPr sz="900">
              <a:latin typeface="Calibri"/>
              <a:cs typeface="Calibri"/>
            </a:endParaRPr>
          </a:p>
        </p:txBody>
      </p:sp>
      <p:sp>
        <p:nvSpPr>
          <p:cNvPr id="4" name="object 4"/>
          <p:cNvSpPr/>
          <p:nvPr/>
        </p:nvSpPr>
        <p:spPr>
          <a:xfrm>
            <a:off x="464819" y="2520692"/>
            <a:ext cx="11489055" cy="3499107"/>
          </a:xfrm>
          <a:custGeom>
            <a:avLst/>
            <a:gdLst/>
            <a:ahLst/>
            <a:cxnLst/>
            <a:rect l="l" t="t" r="r" b="b"/>
            <a:pathLst>
              <a:path w="11489055" h="3237229">
                <a:moveTo>
                  <a:pt x="10949165" y="0"/>
                </a:moveTo>
                <a:lnTo>
                  <a:pt x="539508" y="0"/>
                </a:lnTo>
                <a:lnTo>
                  <a:pt x="490401" y="2204"/>
                </a:lnTo>
                <a:lnTo>
                  <a:pt x="442530" y="8692"/>
                </a:lnTo>
                <a:lnTo>
                  <a:pt x="396084" y="19271"/>
                </a:lnTo>
                <a:lnTo>
                  <a:pt x="351254" y="33752"/>
                </a:lnTo>
                <a:lnTo>
                  <a:pt x="308231" y="51944"/>
                </a:lnTo>
                <a:lnTo>
                  <a:pt x="267206" y="73657"/>
                </a:lnTo>
                <a:lnTo>
                  <a:pt x="228368" y="98700"/>
                </a:lnTo>
                <a:lnTo>
                  <a:pt x="191908" y="126884"/>
                </a:lnTo>
                <a:lnTo>
                  <a:pt x="158016" y="158016"/>
                </a:lnTo>
                <a:lnTo>
                  <a:pt x="126884" y="191908"/>
                </a:lnTo>
                <a:lnTo>
                  <a:pt x="98700" y="228368"/>
                </a:lnTo>
                <a:lnTo>
                  <a:pt x="73657" y="267206"/>
                </a:lnTo>
                <a:lnTo>
                  <a:pt x="51944" y="308231"/>
                </a:lnTo>
                <a:lnTo>
                  <a:pt x="33752" y="351254"/>
                </a:lnTo>
                <a:lnTo>
                  <a:pt x="19271" y="396084"/>
                </a:lnTo>
                <a:lnTo>
                  <a:pt x="8692" y="442530"/>
                </a:lnTo>
                <a:lnTo>
                  <a:pt x="2204" y="490401"/>
                </a:lnTo>
                <a:lnTo>
                  <a:pt x="0" y="539508"/>
                </a:lnTo>
                <a:lnTo>
                  <a:pt x="0" y="2697467"/>
                </a:lnTo>
                <a:lnTo>
                  <a:pt x="2204" y="2746574"/>
                </a:lnTo>
                <a:lnTo>
                  <a:pt x="8692" y="2794445"/>
                </a:lnTo>
                <a:lnTo>
                  <a:pt x="19271" y="2840891"/>
                </a:lnTo>
                <a:lnTo>
                  <a:pt x="33752" y="2885721"/>
                </a:lnTo>
                <a:lnTo>
                  <a:pt x="51944" y="2928744"/>
                </a:lnTo>
                <a:lnTo>
                  <a:pt x="73657" y="2969769"/>
                </a:lnTo>
                <a:lnTo>
                  <a:pt x="98700" y="3008607"/>
                </a:lnTo>
                <a:lnTo>
                  <a:pt x="126884" y="3045067"/>
                </a:lnTo>
                <a:lnTo>
                  <a:pt x="158016" y="3078959"/>
                </a:lnTo>
                <a:lnTo>
                  <a:pt x="191908" y="3110091"/>
                </a:lnTo>
                <a:lnTo>
                  <a:pt x="228368" y="3138275"/>
                </a:lnTo>
                <a:lnTo>
                  <a:pt x="267206" y="3163318"/>
                </a:lnTo>
                <a:lnTo>
                  <a:pt x="308231" y="3185031"/>
                </a:lnTo>
                <a:lnTo>
                  <a:pt x="351254" y="3203223"/>
                </a:lnTo>
                <a:lnTo>
                  <a:pt x="396084" y="3217704"/>
                </a:lnTo>
                <a:lnTo>
                  <a:pt x="442530" y="3228283"/>
                </a:lnTo>
                <a:lnTo>
                  <a:pt x="490401" y="3234771"/>
                </a:lnTo>
                <a:lnTo>
                  <a:pt x="539508" y="3236976"/>
                </a:lnTo>
                <a:lnTo>
                  <a:pt x="10949165" y="3236976"/>
                </a:lnTo>
                <a:lnTo>
                  <a:pt x="10998272" y="3234771"/>
                </a:lnTo>
                <a:lnTo>
                  <a:pt x="11046143" y="3228283"/>
                </a:lnTo>
                <a:lnTo>
                  <a:pt x="11092589" y="3217704"/>
                </a:lnTo>
                <a:lnTo>
                  <a:pt x="11137419" y="3203223"/>
                </a:lnTo>
                <a:lnTo>
                  <a:pt x="11180442" y="3185031"/>
                </a:lnTo>
                <a:lnTo>
                  <a:pt x="11221467" y="3163318"/>
                </a:lnTo>
                <a:lnTo>
                  <a:pt x="11260305" y="3138275"/>
                </a:lnTo>
                <a:lnTo>
                  <a:pt x="11296765" y="3110091"/>
                </a:lnTo>
                <a:lnTo>
                  <a:pt x="11330657" y="3078959"/>
                </a:lnTo>
                <a:lnTo>
                  <a:pt x="11361789" y="3045067"/>
                </a:lnTo>
                <a:lnTo>
                  <a:pt x="11389973" y="3008607"/>
                </a:lnTo>
                <a:lnTo>
                  <a:pt x="11415016" y="2969769"/>
                </a:lnTo>
                <a:lnTo>
                  <a:pt x="11436729" y="2928744"/>
                </a:lnTo>
                <a:lnTo>
                  <a:pt x="11454921" y="2885721"/>
                </a:lnTo>
                <a:lnTo>
                  <a:pt x="11469402" y="2840891"/>
                </a:lnTo>
                <a:lnTo>
                  <a:pt x="11479981" y="2794445"/>
                </a:lnTo>
                <a:lnTo>
                  <a:pt x="11486469" y="2746574"/>
                </a:lnTo>
                <a:lnTo>
                  <a:pt x="11488674" y="2697467"/>
                </a:lnTo>
                <a:lnTo>
                  <a:pt x="11488674" y="539508"/>
                </a:lnTo>
                <a:lnTo>
                  <a:pt x="11486469" y="490401"/>
                </a:lnTo>
                <a:lnTo>
                  <a:pt x="11479981" y="442530"/>
                </a:lnTo>
                <a:lnTo>
                  <a:pt x="11469402" y="396084"/>
                </a:lnTo>
                <a:lnTo>
                  <a:pt x="11454921" y="351254"/>
                </a:lnTo>
                <a:lnTo>
                  <a:pt x="11436729" y="308231"/>
                </a:lnTo>
                <a:lnTo>
                  <a:pt x="11415016" y="267206"/>
                </a:lnTo>
                <a:lnTo>
                  <a:pt x="11389973" y="228368"/>
                </a:lnTo>
                <a:lnTo>
                  <a:pt x="11361789" y="191908"/>
                </a:lnTo>
                <a:lnTo>
                  <a:pt x="11330657" y="158016"/>
                </a:lnTo>
                <a:lnTo>
                  <a:pt x="11296765" y="126884"/>
                </a:lnTo>
                <a:lnTo>
                  <a:pt x="11260305" y="98700"/>
                </a:lnTo>
                <a:lnTo>
                  <a:pt x="11221467" y="73657"/>
                </a:lnTo>
                <a:lnTo>
                  <a:pt x="11180442" y="51944"/>
                </a:lnTo>
                <a:lnTo>
                  <a:pt x="11137419" y="33752"/>
                </a:lnTo>
                <a:lnTo>
                  <a:pt x="11092589" y="19271"/>
                </a:lnTo>
                <a:lnTo>
                  <a:pt x="11046143" y="8692"/>
                </a:lnTo>
                <a:lnTo>
                  <a:pt x="10998272" y="2204"/>
                </a:lnTo>
                <a:lnTo>
                  <a:pt x="10949165" y="0"/>
                </a:lnTo>
                <a:close/>
              </a:path>
            </a:pathLst>
          </a:custGeom>
          <a:solidFill>
            <a:srgbClr val="B7DD79">
              <a:alpha val="74900"/>
            </a:srgbClr>
          </a:solidFill>
        </p:spPr>
        <p:txBody>
          <a:bodyPr wrap="square" lIns="0" tIns="0" rIns="0" bIns="0" rtlCol="0"/>
          <a:lstStyle/>
          <a:p>
            <a:endParaRPr/>
          </a:p>
        </p:txBody>
      </p:sp>
      <p:sp>
        <p:nvSpPr>
          <p:cNvPr id="5" name="object 5"/>
          <p:cNvSpPr txBox="1"/>
          <p:nvPr/>
        </p:nvSpPr>
        <p:spPr>
          <a:xfrm>
            <a:off x="1401318" y="2699461"/>
            <a:ext cx="2381907" cy="751488"/>
          </a:xfrm>
          <a:prstGeom prst="rect">
            <a:avLst/>
          </a:prstGeom>
        </p:spPr>
        <p:txBody>
          <a:bodyPr vert="horz" wrap="square" lIns="0" tIns="12700" rIns="0" bIns="0" rtlCol="0">
            <a:spAutoFit/>
          </a:bodyPr>
          <a:lstStyle/>
          <a:p>
            <a:pPr marR="5080" algn="ctr" rtl="0">
              <a:lnSpc>
                <a:spcPct val="100000"/>
              </a:lnSpc>
              <a:spcBef>
                <a:spcPts val="100"/>
              </a:spcBef>
            </a:pPr>
            <a:r>
              <a:rPr lang="fr-ca" sz="2400" b="1" i="0" u="none" baseline="0" dirty="0">
                <a:solidFill>
                  <a:srgbClr val="181818"/>
                </a:solidFill>
                <a:latin typeface="AvenirNext LT Pro Bold"/>
                <a:ea typeface="AvenirNext LT Pro Bold"/>
                <a:cs typeface="AvenirNext LT Pro Bold"/>
              </a:rPr>
              <a:t>Moins de temps d’attente</a:t>
            </a:r>
            <a:endParaRPr sz="2400" dirty="0">
              <a:latin typeface="AvenirNext LT Pro Bold"/>
              <a:cs typeface="AvenirNext LT Pro Bold"/>
            </a:endParaRPr>
          </a:p>
        </p:txBody>
      </p:sp>
      <p:sp>
        <p:nvSpPr>
          <p:cNvPr id="6" name="object 6"/>
          <p:cNvSpPr txBox="1">
            <a:spLocks noGrp="1"/>
          </p:cNvSpPr>
          <p:nvPr>
            <p:ph type="title"/>
          </p:nvPr>
        </p:nvSpPr>
        <p:spPr>
          <a:xfrm>
            <a:off x="2101260" y="1215143"/>
            <a:ext cx="8490540" cy="874598"/>
          </a:xfrm>
          <a:prstGeom prst="rect">
            <a:avLst/>
          </a:prstGeom>
        </p:spPr>
        <p:txBody>
          <a:bodyPr vert="horz" wrap="square" lIns="0" tIns="12700" rIns="0" bIns="0" rtlCol="0">
            <a:spAutoFit/>
          </a:bodyPr>
          <a:lstStyle/>
          <a:p>
            <a:pPr marR="5080" algn="ctr" rtl="0">
              <a:lnSpc>
                <a:spcPct val="100000"/>
              </a:lnSpc>
              <a:spcBef>
                <a:spcPts val="100"/>
              </a:spcBef>
            </a:pPr>
            <a:r>
              <a:rPr lang="fr-ca" sz="2800" b="0" i="0" u="none" baseline="0" dirty="0">
                <a:latin typeface="AvenirNext LT Pro Regular"/>
                <a:ea typeface="AvenirNext LT Pro Regular"/>
                <a:cs typeface="AvenirNext LT Pro Regular"/>
              </a:rPr>
              <a:t>Un réseau de transport en commun fréquent et rapide pour plus de collectivités.</a:t>
            </a:r>
            <a:endParaRPr sz="2800" dirty="0">
              <a:latin typeface="AvenirNext LT Pro Regular"/>
              <a:cs typeface="AvenirNext LT Pro Regular"/>
            </a:endParaRPr>
          </a:p>
        </p:txBody>
      </p:sp>
      <p:sp>
        <p:nvSpPr>
          <p:cNvPr id="7" name="object 7"/>
          <p:cNvSpPr txBox="1"/>
          <p:nvPr/>
        </p:nvSpPr>
        <p:spPr>
          <a:xfrm>
            <a:off x="8577462" y="2702458"/>
            <a:ext cx="2166737" cy="756920"/>
          </a:xfrm>
          <a:prstGeom prst="rect">
            <a:avLst/>
          </a:prstGeom>
        </p:spPr>
        <p:txBody>
          <a:bodyPr vert="horz" wrap="square" lIns="0" tIns="12700" rIns="0" bIns="0" rtlCol="0">
            <a:spAutoFit/>
          </a:bodyPr>
          <a:lstStyle/>
          <a:p>
            <a:pPr marR="5080" algn="ctr" rtl="0">
              <a:lnSpc>
                <a:spcPct val="100000"/>
              </a:lnSpc>
              <a:spcBef>
                <a:spcPts val="100"/>
              </a:spcBef>
            </a:pPr>
            <a:r>
              <a:rPr lang="fr-ca" sz="2400" b="1" i="0" u="none" baseline="0" dirty="0">
                <a:solidFill>
                  <a:srgbClr val="181818"/>
                </a:solidFill>
                <a:latin typeface="AvenirNext LT Pro Bold"/>
                <a:ea typeface="AvenirNext LT Pro Bold"/>
                <a:cs typeface="AvenirNext LT Pro Bold"/>
              </a:rPr>
              <a:t>Plus de zones de croissance</a:t>
            </a:r>
            <a:endParaRPr sz="2400" dirty="0">
              <a:latin typeface="AvenirNext LT Pro Bold"/>
              <a:cs typeface="AvenirNext LT Pro Bold"/>
            </a:endParaRPr>
          </a:p>
        </p:txBody>
      </p:sp>
      <p:grpSp>
        <p:nvGrpSpPr>
          <p:cNvPr id="8" name="object 8"/>
          <p:cNvGrpSpPr/>
          <p:nvPr/>
        </p:nvGrpSpPr>
        <p:grpSpPr>
          <a:xfrm>
            <a:off x="1401318" y="4018026"/>
            <a:ext cx="9951720" cy="1142365"/>
            <a:chOff x="1401318" y="4018026"/>
            <a:chExt cx="9951720" cy="1142365"/>
          </a:xfrm>
        </p:grpSpPr>
        <p:pic>
          <p:nvPicPr>
            <p:cNvPr id="9" name="object 9"/>
            <p:cNvPicPr/>
            <p:nvPr/>
          </p:nvPicPr>
          <p:blipFill>
            <a:blip r:embed="rId2" cstate="print"/>
            <a:stretch>
              <a:fillRect/>
            </a:stretch>
          </p:blipFill>
          <p:spPr>
            <a:xfrm>
              <a:off x="3083814" y="4139184"/>
              <a:ext cx="1950719" cy="889253"/>
            </a:xfrm>
            <a:prstGeom prst="rect">
              <a:avLst/>
            </a:prstGeom>
          </p:spPr>
        </p:pic>
        <p:pic>
          <p:nvPicPr>
            <p:cNvPr id="10" name="object 10"/>
            <p:cNvPicPr/>
            <p:nvPr/>
          </p:nvPicPr>
          <p:blipFill>
            <a:blip r:embed="rId3" cstate="print"/>
            <a:stretch>
              <a:fillRect/>
            </a:stretch>
          </p:blipFill>
          <p:spPr>
            <a:xfrm>
              <a:off x="1401318" y="4079747"/>
              <a:ext cx="922019" cy="928877"/>
            </a:xfrm>
            <a:prstGeom prst="rect">
              <a:avLst/>
            </a:prstGeom>
          </p:spPr>
        </p:pic>
        <p:pic>
          <p:nvPicPr>
            <p:cNvPr id="11" name="object 11"/>
            <p:cNvPicPr/>
            <p:nvPr/>
          </p:nvPicPr>
          <p:blipFill>
            <a:blip r:embed="rId4" cstate="print"/>
            <a:stretch>
              <a:fillRect/>
            </a:stretch>
          </p:blipFill>
          <p:spPr>
            <a:xfrm>
              <a:off x="5433822" y="4086606"/>
              <a:ext cx="1728977" cy="957833"/>
            </a:xfrm>
            <a:prstGeom prst="rect">
              <a:avLst/>
            </a:prstGeom>
          </p:spPr>
        </p:pic>
        <p:pic>
          <p:nvPicPr>
            <p:cNvPr id="12" name="object 12"/>
            <p:cNvPicPr/>
            <p:nvPr/>
          </p:nvPicPr>
          <p:blipFill>
            <a:blip r:embed="rId5" cstate="print"/>
            <a:stretch>
              <a:fillRect/>
            </a:stretch>
          </p:blipFill>
          <p:spPr>
            <a:xfrm>
              <a:off x="7492745" y="4132326"/>
              <a:ext cx="1989581" cy="922019"/>
            </a:xfrm>
            <a:prstGeom prst="rect">
              <a:avLst/>
            </a:prstGeom>
          </p:spPr>
        </p:pic>
        <p:pic>
          <p:nvPicPr>
            <p:cNvPr id="13" name="object 13"/>
            <p:cNvPicPr/>
            <p:nvPr/>
          </p:nvPicPr>
          <p:blipFill>
            <a:blip r:embed="rId6" cstate="print"/>
            <a:stretch>
              <a:fillRect/>
            </a:stretch>
          </p:blipFill>
          <p:spPr>
            <a:xfrm>
              <a:off x="9925811" y="4018026"/>
              <a:ext cx="1427225" cy="1142237"/>
            </a:xfrm>
            <a:prstGeom prst="rect">
              <a:avLst/>
            </a:prstGeom>
          </p:spPr>
        </p:pic>
      </p:grpSp>
      <p:sp>
        <p:nvSpPr>
          <p:cNvPr id="14" name="object 14"/>
          <p:cNvSpPr txBox="1"/>
          <p:nvPr/>
        </p:nvSpPr>
        <p:spPr>
          <a:xfrm>
            <a:off x="2906312" y="5180076"/>
            <a:ext cx="1961629" cy="751488"/>
          </a:xfrm>
          <a:prstGeom prst="rect">
            <a:avLst/>
          </a:prstGeom>
        </p:spPr>
        <p:txBody>
          <a:bodyPr vert="horz" wrap="square" lIns="0" tIns="12700" rIns="0" bIns="0" rtlCol="0">
            <a:spAutoFit/>
          </a:bodyPr>
          <a:lstStyle/>
          <a:p>
            <a:pPr marR="5080" indent="11113" algn="ctr" rtl="0">
              <a:lnSpc>
                <a:spcPct val="100000"/>
              </a:lnSpc>
              <a:spcBef>
                <a:spcPts val="100"/>
              </a:spcBef>
            </a:pPr>
            <a:r>
              <a:rPr lang="fr-ca" sz="1600" b="1" i="0" u="none" baseline="0" dirty="0">
                <a:solidFill>
                  <a:srgbClr val="181818"/>
                </a:solidFill>
                <a:latin typeface="AvenirNext LT Pro Bold"/>
                <a:ea typeface="AvenirNext LT Pro Bold"/>
                <a:cs typeface="AvenirNext LT Pro Bold"/>
              </a:rPr>
              <a:t>Une flotte plus rapide et plus efficace</a:t>
            </a:r>
            <a:endParaRPr sz="1600" dirty="0">
              <a:latin typeface="AvenirNext LT Pro Bold"/>
              <a:cs typeface="AvenirNext LT Pro Bold"/>
            </a:endParaRPr>
          </a:p>
        </p:txBody>
      </p:sp>
      <p:sp>
        <p:nvSpPr>
          <p:cNvPr id="15" name="object 15"/>
          <p:cNvSpPr txBox="1"/>
          <p:nvPr/>
        </p:nvSpPr>
        <p:spPr>
          <a:xfrm>
            <a:off x="769784" y="5160263"/>
            <a:ext cx="2038820" cy="751488"/>
          </a:xfrm>
          <a:prstGeom prst="rect">
            <a:avLst/>
          </a:prstGeom>
        </p:spPr>
        <p:txBody>
          <a:bodyPr vert="horz" wrap="square" lIns="0" tIns="12700" rIns="0" bIns="0" rtlCol="0">
            <a:spAutoFit/>
          </a:bodyPr>
          <a:lstStyle/>
          <a:p>
            <a:pPr marL="12700" marR="5080" indent="-12700" algn="ctr" rtl="0">
              <a:lnSpc>
                <a:spcPct val="100000"/>
              </a:lnSpc>
              <a:spcBef>
                <a:spcPts val="100"/>
              </a:spcBef>
            </a:pPr>
            <a:r>
              <a:rPr lang="fr-ca" sz="1600" b="1" i="0" u="none" baseline="0" dirty="0">
                <a:solidFill>
                  <a:srgbClr val="181818"/>
                </a:solidFill>
                <a:latin typeface="AvenirNext LT Pro Bold"/>
                <a:ea typeface="AvenirNext LT Pro Bold"/>
                <a:cs typeface="AvenirNext LT Pro Bold"/>
              </a:rPr>
              <a:t>Trains toutes les 15 minutes ou moins</a:t>
            </a:r>
            <a:endParaRPr sz="1600" dirty="0">
              <a:latin typeface="AvenirNext LT Pro Bold"/>
              <a:cs typeface="AvenirNext LT Pro Bold"/>
            </a:endParaRPr>
          </a:p>
        </p:txBody>
      </p:sp>
      <p:sp>
        <p:nvSpPr>
          <p:cNvPr id="16" name="object 16"/>
          <p:cNvSpPr txBox="1"/>
          <p:nvPr/>
        </p:nvSpPr>
        <p:spPr>
          <a:xfrm>
            <a:off x="5209241" y="5107536"/>
            <a:ext cx="2187519" cy="751488"/>
          </a:xfrm>
          <a:prstGeom prst="rect">
            <a:avLst/>
          </a:prstGeom>
        </p:spPr>
        <p:txBody>
          <a:bodyPr vert="horz" wrap="square" lIns="0" tIns="12700" rIns="0" bIns="0" rtlCol="0">
            <a:spAutoFit/>
          </a:bodyPr>
          <a:lstStyle/>
          <a:p>
            <a:pPr marR="5080" indent="12700" algn="ctr" rtl="0">
              <a:lnSpc>
                <a:spcPct val="100000"/>
              </a:lnSpc>
              <a:spcBef>
                <a:spcPts val="100"/>
              </a:spcBef>
            </a:pPr>
            <a:r>
              <a:rPr lang="fr-ca" sz="1600" b="1" i="0" u="none" baseline="0" dirty="0">
                <a:solidFill>
                  <a:srgbClr val="181818"/>
                </a:solidFill>
                <a:latin typeface="AvenirNext LT Pro Bold"/>
                <a:ea typeface="AvenirNext LT Pro Bold"/>
                <a:cs typeface="AvenirNext LT Pro Bold"/>
              </a:rPr>
              <a:t>Service disponible toute la journée, tous les jours</a:t>
            </a:r>
            <a:endParaRPr sz="1600" dirty="0">
              <a:latin typeface="AvenirNext LT Pro Bold"/>
              <a:cs typeface="AvenirNext LT Pro Bold"/>
            </a:endParaRPr>
          </a:p>
        </p:txBody>
      </p:sp>
      <p:sp>
        <p:nvSpPr>
          <p:cNvPr id="17" name="object 17"/>
          <p:cNvSpPr txBox="1"/>
          <p:nvPr/>
        </p:nvSpPr>
        <p:spPr>
          <a:xfrm>
            <a:off x="7738060" y="5131659"/>
            <a:ext cx="1497330" cy="513715"/>
          </a:xfrm>
          <a:prstGeom prst="rect">
            <a:avLst/>
          </a:prstGeom>
        </p:spPr>
        <p:txBody>
          <a:bodyPr vert="horz" wrap="square" lIns="0" tIns="12700" rIns="0" bIns="0" rtlCol="0">
            <a:spAutoFit/>
          </a:bodyPr>
          <a:lstStyle/>
          <a:p>
            <a:pPr marR="5080" algn="ctr" rtl="0">
              <a:lnSpc>
                <a:spcPct val="100000"/>
              </a:lnSpc>
              <a:spcBef>
                <a:spcPts val="100"/>
              </a:spcBef>
            </a:pPr>
            <a:r>
              <a:rPr lang="fr-ca" sz="1600" b="1" i="0" u="none" baseline="0">
                <a:solidFill>
                  <a:srgbClr val="181818"/>
                </a:solidFill>
                <a:latin typeface="AvenirNext LT Pro Bold"/>
                <a:ea typeface="AvenirNext LT Pro Bold"/>
                <a:cs typeface="AvenirNext LT Pro Bold"/>
              </a:rPr>
              <a:t>Service dans les deux directions</a:t>
            </a:r>
            <a:endParaRPr sz="1600" dirty="0">
              <a:latin typeface="AvenirNext LT Pro Bold"/>
              <a:cs typeface="AvenirNext LT Pro Bold"/>
            </a:endParaRPr>
          </a:p>
        </p:txBody>
      </p:sp>
      <p:sp>
        <p:nvSpPr>
          <p:cNvPr id="18" name="object 18"/>
          <p:cNvSpPr txBox="1"/>
          <p:nvPr/>
        </p:nvSpPr>
        <p:spPr>
          <a:xfrm>
            <a:off x="9762820" y="5130667"/>
            <a:ext cx="1849755" cy="513715"/>
          </a:xfrm>
          <a:prstGeom prst="rect">
            <a:avLst/>
          </a:prstGeom>
        </p:spPr>
        <p:txBody>
          <a:bodyPr vert="horz" wrap="square" lIns="0" tIns="12700" rIns="0" bIns="0" rtlCol="0">
            <a:spAutoFit/>
          </a:bodyPr>
          <a:lstStyle/>
          <a:p>
            <a:pPr marL="12700" marR="5080" indent="-12700" algn="ctr" rtl="0">
              <a:lnSpc>
                <a:spcPct val="100000"/>
              </a:lnSpc>
              <a:spcBef>
                <a:spcPts val="100"/>
              </a:spcBef>
            </a:pPr>
            <a:r>
              <a:rPr lang="fr-ca" sz="1600" b="1" i="0" u="none" baseline="0">
                <a:solidFill>
                  <a:srgbClr val="181818"/>
                </a:solidFill>
                <a:latin typeface="AvenirNext LT Pro Bold"/>
                <a:ea typeface="AvenirNext LT Pro Bold"/>
                <a:cs typeface="AvenirNext LT Pro Bold"/>
              </a:rPr>
              <a:t>Nouvelles gares plus accessibles</a:t>
            </a:r>
            <a:endParaRPr sz="1600" dirty="0">
              <a:latin typeface="AvenirNext LT Pro Bold"/>
              <a:cs typeface="AvenirNext LT Pro Bold"/>
            </a:endParaRPr>
          </a:p>
        </p:txBody>
      </p:sp>
      <p:sp>
        <p:nvSpPr>
          <p:cNvPr id="19" name="object 19"/>
          <p:cNvSpPr txBox="1"/>
          <p:nvPr/>
        </p:nvSpPr>
        <p:spPr>
          <a:xfrm>
            <a:off x="4867942" y="2702459"/>
            <a:ext cx="2624804" cy="751488"/>
          </a:xfrm>
          <a:prstGeom prst="rect">
            <a:avLst/>
          </a:prstGeom>
        </p:spPr>
        <p:txBody>
          <a:bodyPr vert="horz" wrap="square" lIns="0" tIns="12700" rIns="0" bIns="0" rtlCol="0">
            <a:spAutoFit/>
          </a:bodyPr>
          <a:lstStyle/>
          <a:p>
            <a:pPr marR="5080" indent="11113" algn="ctr" rtl="0">
              <a:lnSpc>
                <a:spcPct val="100000"/>
              </a:lnSpc>
              <a:spcBef>
                <a:spcPts val="100"/>
              </a:spcBef>
            </a:pPr>
            <a:r>
              <a:rPr lang="fr-ca" sz="2400" b="1" i="0" u="none" baseline="0" dirty="0">
                <a:solidFill>
                  <a:srgbClr val="181818"/>
                </a:solidFill>
                <a:latin typeface="AvenirNext LT Pro Bold"/>
                <a:ea typeface="AvenirNext LT Pro Bold"/>
                <a:cs typeface="AvenirNext LT Pro Bold"/>
              </a:rPr>
              <a:t>Moins de temps de déplacement</a:t>
            </a:r>
            <a:endParaRPr sz="2400" dirty="0">
              <a:latin typeface="AvenirNext LT Pro Bold"/>
              <a:cs typeface="AvenirNext LT Pro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p:nvPr/>
        </p:nvSpPr>
        <p:spPr>
          <a:xfrm>
            <a:off x="434549" y="838200"/>
            <a:ext cx="10690651" cy="4598695"/>
          </a:xfrm>
          <a:prstGeom prst="rect">
            <a:avLst/>
          </a:prstGeom>
        </p:spPr>
        <p:txBody>
          <a:bodyPr vert="horz" wrap="square" lIns="0" tIns="12700" rIns="0" bIns="0" rtlCol="0">
            <a:spAutoFit/>
          </a:bodyPr>
          <a:lstStyle/>
          <a:p>
            <a:pPr marL="121920" rtl="0">
              <a:lnSpc>
                <a:spcPct val="100000"/>
              </a:lnSpc>
              <a:spcBef>
                <a:spcPts val="100"/>
              </a:spcBef>
            </a:pPr>
            <a:r>
              <a:rPr lang="fr-ca" sz="1800" b="1" i="0" u="none" baseline="0" dirty="0">
                <a:solidFill>
                  <a:srgbClr val="181818"/>
                </a:solidFill>
                <a:latin typeface="Calibri"/>
                <a:ea typeface="Calibri"/>
                <a:cs typeface="Calibri"/>
              </a:rPr>
              <a:t>À quoi doit-on s’attendre pendant les travaux de construction?</a:t>
            </a:r>
            <a:endParaRPr sz="1800" dirty="0">
              <a:latin typeface="Calibri"/>
              <a:cs typeface="Calibri"/>
            </a:endParaRPr>
          </a:p>
          <a:p>
            <a:pPr marL="121920" rtl="0">
              <a:lnSpc>
                <a:spcPct val="100000"/>
              </a:lnSpc>
              <a:spcBef>
                <a:spcPts val="1920"/>
              </a:spcBef>
            </a:pPr>
            <a:r>
              <a:rPr lang="fr-ca" sz="1800" b="1" i="0" u="none" baseline="0" dirty="0">
                <a:solidFill>
                  <a:srgbClr val="181818"/>
                </a:solidFill>
                <a:latin typeface="Calibri"/>
                <a:ea typeface="Calibri"/>
                <a:cs typeface="Calibri"/>
              </a:rPr>
              <a:t>Circulation routière :</a:t>
            </a:r>
            <a:endParaRPr sz="1800" dirty="0">
              <a:latin typeface="Calibri"/>
              <a:cs typeface="Calibri"/>
            </a:endParaRPr>
          </a:p>
          <a:p>
            <a:pPr marL="864869" indent="-285750" rtl="0">
              <a:lnSpc>
                <a:spcPct val="100000"/>
              </a:lnSpc>
              <a:spcBef>
                <a:spcPts val="240"/>
              </a:spcBef>
              <a:buFont typeface="Arial"/>
              <a:buChar char="•"/>
              <a:tabLst>
                <a:tab pos="864869" algn="l"/>
              </a:tabLst>
            </a:pPr>
            <a:r>
              <a:rPr lang="fr-ca" sz="1600" b="0" i="0" u="none" baseline="0" dirty="0">
                <a:solidFill>
                  <a:srgbClr val="181818"/>
                </a:solidFill>
                <a:latin typeface="Calibri"/>
                <a:ea typeface="Calibri"/>
                <a:cs typeface="Calibri"/>
              </a:rPr>
              <a:t>Tous les travaux de construction se dérouleront dans le corridor ferroviaire, avec des points d’accès désignés pour le personnel de construction.</a:t>
            </a:r>
            <a:endParaRPr sz="1600" dirty="0">
              <a:latin typeface="Calibri"/>
              <a:cs typeface="Calibri"/>
            </a:endParaRPr>
          </a:p>
          <a:p>
            <a:pPr marL="864869" indent="-285750" rtl="0">
              <a:lnSpc>
                <a:spcPct val="100000"/>
              </a:lnSpc>
              <a:spcBef>
                <a:spcPts val="385"/>
              </a:spcBef>
              <a:buFont typeface="Arial"/>
              <a:buChar char="•"/>
              <a:tabLst>
                <a:tab pos="864869" algn="l"/>
              </a:tabLst>
            </a:pPr>
            <a:r>
              <a:rPr lang="fr-ca" sz="1600" b="0" i="0" u="none" baseline="0" dirty="0">
                <a:solidFill>
                  <a:srgbClr val="181818"/>
                </a:solidFill>
                <a:latin typeface="Calibri"/>
                <a:ea typeface="Calibri"/>
                <a:cs typeface="Calibri"/>
              </a:rPr>
              <a:t>Il devrait y avoir </a:t>
            </a:r>
            <a:r>
              <a:rPr lang="fr-CA" sz="1600" b="0" i="0" u="none" baseline="0" dirty="0">
                <a:solidFill>
                  <a:srgbClr val="181818"/>
                </a:solidFill>
                <a:latin typeface="Calibri"/>
                <a:ea typeface="Calibri"/>
                <a:cs typeface="Calibri"/>
              </a:rPr>
              <a:t>une incidence minimale</a:t>
            </a:r>
            <a:r>
              <a:rPr lang="fr-ca" sz="1600" b="0" i="0" u="none" baseline="0" dirty="0">
                <a:solidFill>
                  <a:srgbClr val="181818"/>
                </a:solidFill>
                <a:latin typeface="Calibri"/>
                <a:ea typeface="Calibri"/>
                <a:cs typeface="Calibri"/>
              </a:rPr>
              <a:t> sur la circulation.</a:t>
            </a:r>
            <a:endParaRPr sz="1600" dirty="0">
              <a:latin typeface="Calibri"/>
              <a:cs typeface="Calibri"/>
            </a:endParaRPr>
          </a:p>
          <a:p>
            <a:pPr rtl="0">
              <a:lnSpc>
                <a:spcPct val="100000"/>
              </a:lnSpc>
            </a:pPr>
            <a:endParaRPr sz="1600" dirty="0">
              <a:latin typeface="Calibri"/>
              <a:cs typeface="Calibri"/>
            </a:endParaRPr>
          </a:p>
          <a:p>
            <a:pPr rtl="0">
              <a:lnSpc>
                <a:spcPct val="100000"/>
              </a:lnSpc>
              <a:spcBef>
                <a:spcPts val="345"/>
              </a:spcBef>
            </a:pPr>
            <a:endParaRPr sz="1600" dirty="0">
              <a:latin typeface="Calibri"/>
              <a:cs typeface="Calibri"/>
            </a:endParaRPr>
          </a:p>
          <a:p>
            <a:pPr marL="12700" rtl="0">
              <a:lnSpc>
                <a:spcPct val="100000"/>
              </a:lnSpc>
            </a:pPr>
            <a:r>
              <a:rPr lang="fr-ca" sz="1800" b="1" i="0" u="none" baseline="0" dirty="0">
                <a:solidFill>
                  <a:srgbClr val="181818"/>
                </a:solidFill>
                <a:latin typeface="Calibri"/>
                <a:ea typeface="Calibri"/>
                <a:cs typeface="Calibri"/>
              </a:rPr>
              <a:t>Points d’accès</a:t>
            </a:r>
            <a:endParaRPr sz="1800" dirty="0">
              <a:latin typeface="Calibri"/>
              <a:cs typeface="Calibri"/>
            </a:endParaRPr>
          </a:p>
          <a:p>
            <a:pPr marL="503555" marR="6799580" rtl="0">
              <a:lnSpc>
                <a:spcPts val="4220"/>
              </a:lnSpc>
              <a:spcBef>
                <a:spcPts val="115"/>
              </a:spcBef>
            </a:pPr>
            <a:r>
              <a:rPr lang="fr-ca" sz="1800" b="0" i="0" u="none" baseline="0" dirty="0">
                <a:solidFill>
                  <a:srgbClr val="181818"/>
                </a:solidFill>
                <a:latin typeface="Calibri"/>
                <a:ea typeface="Calibri"/>
                <a:cs typeface="Calibri"/>
              </a:rPr>
              <a:t>Avenue Keith </a:t>
            </a:r>
          </a:p>
          <a:p>
            <a:pPr marL="503555" marR="6799580" rtl="0">
              <a:lnSpc>
                <a:spcPts val="4220"/>
              </a:lnSpc>
              <a:spcBef>
                <a:spcPts val="115"/>
              </a:spcBef>
            </a:pPr>
            <a:r>
              <a:rPr lang="fr-ca" sz="1800" b="0" i="0" u="none" baseline="0" dirty="0">
                <a:solidFill>
                  <a:srgbClr val="181818"/>
                </a:solidFill>
                <a:latin typeface="Calibri"/>
                <a:ea typeface="Calibri"/>
                <a:cs typeface="Calibri"/>
              </a:rPr>
              <a:t>Avenue </a:t>
            </a:r>
            <a:r>
              <a:rPr lang="fr-ca" sz="1800" b="0" i="0" u="none" baseline="0" dirty="0" err="1">
                <a:solidFill>
                  <a:srgbClr val="181818"/>
                </a:solidFill>
                <a:latin typeface="Calibri"/>
                <a:ea typeface="Calibri"/>
                <a:cs typeface="Calibri"/>
              </a:rPr>
              <a:t>Bronoco</a:t>
            </a:r>
            <a:endParaRPr sz="1800" dirty="0">
              <a:latin typeface="Calibri"/>
              <a:cs typeface="Calibri"/>
            </a:endParaRPr>
          </a:p>
          <a:p>
            <a:pPr marL="503555" rtl="0">
              <a:lnSpc>
                <a:spcPct val="100000"/>
              </a:lnSpc>
              <a:spcBef>
                <a:spcPts val="1600"/>
              </a:spcBef>
            </a:pPr>
            <a:r>
              <a:rPr lang="fr-ca" sz="1800" b="0" i="0" u="none" baseline="0" dirty="0">
                <a:solidFill>
                  <a:srgbClr val="181818"/>
                </a:solidFill>
                <a:latin typeface="Calibri"/>
                <a:ea typeface="Calibri"/>
                <a:cs typeface="Calibri"/>
              </a:rPr>
              <a:t>Avenue Norman</a:t>
            </a:r>
            <a:endParaRPr sz="1800" dirty="0">
              <a:latin typeface="Calibri"/>
              <a:cs typeface="Calibri"/>
            </a:endParaRPr>
          </a:p>
          <a:p>
            <a:pPr rtl="0">
              <a:lnSpc>
                <a:spcPct val="100000"/>
              </a:lnSpc>
              <a:spcBef>
                <a:spcPts val="185"/>
              </a:spcBef>
            </a:pPr>
            <a:endParaRPr sz="1800" dirty="0">
              <a:latin typeface="Calibri"/>
              <a:cs typeface="Calibri"/>
            </a:endParaRPr>
          </a:p>
          <a:p>
            <a:pPr marL="503555" rtl="0">
              <a:lnSpc>
                <a:spcPct val="100000"/>
              </a:lnSpc>
            </a:pPr>
            <a:r>
              <a:rPr lang="fr-ca" dirty="0">
                <a:solidFill>
                  <a:srgbClr val="181818"/>
                </a:solidFill>
                <a:latin typeface="Calibri"/>
                <a:ea typeface="Calibri"/>
                <a:cs typeface="Calibri"/>
              </a:rPr>
              <a:t>C</a:t>
            </a:r>
            <a:r>
              <a:rPr lang="fr-ca" sz="1800" b="0" i="0" u="none" baseline="0" dirty="0">
                <a:solidFill>
                  <a:srgbClr val="181818"/>
                </a:solidFill>
                <a:latin typeface="Calibri"/>
                <a:ea typeface="Calibri"/>
                <a:cs typeface="Calibri"/>
              </a:rPr>
              <a:t>hemin Caledonia</a:t>
            </a:r>
            <a:endParaRPr sz="1800" dirty="0">
              <a:latin typeface="Calibri"/>
              <a:cs typeface="Calibri"/>
            </a:endParaRPr>
          </a:p>
        </p:txBody>
      </p:sp>
      <p:grpSp>
        <p:nvGrpSpPr>
          <p:cNvPr id="3" name="object 3"/>
          <p:cNvGrpSpPr/>
          <p:nvPr/>
        </p:nvGrpSpPr>
        <p:grpSpPr>
          <a:xfrm>
            <a:off x="413893" y="3411474"/>
            <a:ext cx="385445" cy="346710"/>
            <a:chOff x="413893" y="3256153"/>
            <a:chExt cx="385445" cy="346710"/>
          </a:xfrm>
        </p:grpSpPr>
        <p:sp>
          <p:nvSpPr>
            <p:cNvPr id="4" name="object 4"/>
            <p:cNvSpPr/>
            <p:nvPr/>
          </p:nvSpPr>
          <p:spPr>
            <a:xfrm>
              <a:off x="420243" y="3262503"/>
              <a:ext cx="372745" cy="334010"/>
            </a:xfrm>
            <a:custGeom>
              <a:avLst/>
              <a:gdLst/>
              <a:ahLst/>
              <a:cxnLst/>
              <a:rect l="l" t="t" r="r" b="b"/>
              <a:pathLst>
                <a:path w="372745" h="334010">
                  <a:moveTo>
                    <a:pt x="186309" y="0"/>
                  </a:moveTo>
                  <a:lnTo>
                    <a:pt x="142328" y="127482"/>
                  </a:lnTo>
                  <a:lnTo>
                    <a:pt x="0" y="127482"/>
                  </a:lnTo>
                  <a:lnTo>
                    <a:pt x="115150" y="206273"/>
                  </a:lnTo>
                  <a:lnTo>
                    <a:pt x="71158" y="333756"/>
                  </a:lnTo>
                  <a:lnTo>
                    <a:pt x="186309" y="254965"/>
                  </a:lnTo>
                  <a:lnTo>
                    <a:pt x="301459" y="333756"/>
                  </a:lnTo>
                  <a:lnTo>
                    <a:pt x="257467" y="206273"/>
                  </a:lnTo>
                  <a:lnTo>
                    <a:pt x="372618" y="127482"/>
                  </a:lnTo>
                  <a:lnTo>
                    <a:pt x="230289" y="127482"/>
                  </a:lnTo>
                  <a:lnTo>
                    <a:pt x="186309" y="0"/>
                  </a:lnTo>
                  <a:close/>
                </a:path>
              </a:pathLst>
            </a:custGeom>
            <a:solidFill>
              <a:srgbClr val="FFC000"/>
            </a:solidFill>
          </p:spPr>
          <p:txBody>
            <a:bodyPr wrap="square" lIns="0" tIns="0" rIns="0" bIns="0" rtlCol="0"/>
            <a:lstStyle/>
            <a:p>
              <a:endParaRPr/>
            </a:p>
          </p:txBody>
        </p:sp>
        <p:sp>
          <p:nvSpPr>
            <p:cNvPr id="5" name="object 5"/>
            <p:cNvSpPr/>
            <p:nvPr/>
          </p:nvSpPr>
          <p:spPr>
            <a:xfrm>
              <a:off x="420243" y="3262503"/>
              <a:ext cx="372745" cy="334010"/>
            </a:xfrm>
            <a:custGeom>
              <a:avLst/>
              <a:gdLst/>
              <a:ahLst/>
              <a:cxnLst/>
              <a:rect l="l" t="t" r="r" b="b"/>
              <a:pathLst>
                <a:path w="372745" h="334010">
                  <a:moveTo>
                    <a:pt x="0" y="127482"/>
                  </a:moveTo>
                  <a:lnTo>
                    <a:pt x="142328" y="127482"/>
                  </a:lnTo>
                  <a:lnTo>
                    <a:pt x="186309" y="0"/>
                  </a:lnTo>
                  <a:lnTo>
                    <a:pt x="230289" y="127482"/>
                  </a:lnTo>
                  <a:lnTo>
                    <a:pt x="372618" y="127482"/>
                  </a:lnTo>
                  <a:lnTo>
                    <a:pt x="257467" y="206273"/>
                  </a:lnTo>
                  <a:lnTo>
                    <a:pt x="301459" y="333756"/>
                  </a:lnTo>
                  <a:lnTo>
                    <a:pt x="186309" y="254965"/>
                  </a:lnTo>
                  <a:lnTo>
                    <a:pt x="71158" y="333756"/>
                  </a:lnTo>
                  <a:lnTo>
                    <a:pt x="115150" y="206273"/>
                  </a:lnTo>
                  <a:lnTo>
                    <a:pt x="0" y="127482"/>
                  </a:lnTo>
                  <a:close/>
                </a:path>
              </a:pathLst>
            </a:custGeom>
            <a:ln w="12699">
              <a:solidFill>
                <a:srgbClr val="090909"/>
              </a:solidFill>
            </a:ln>
          </p:spPr>
          <p:txBody>
            <a:bodyPr wrap="square" lIns="0" tIns="0" rIns="0" bIns="0" rtlCol="0"/>
            <a:lstStyle/>
            <a:p>
              <a:endParaRPr/>
            </a:p>
          </p:txBody>
        </p:sp>
      </p:grpSp>
      <p:grpSp>
        <p:nvGrpSpPr>
          <p:cNvPr id="6" name="object 6"/>
          <p:cNvGrpSpPr/>
          <p:nvPr/>
        </p:nvGrpSpPr>
        <p:grpSpPr>
          <a:xfrm>
            <a:off x="3200400" y="2529169"/>
            <a:ext cx="7084059" cy="3782060"/>
            <a:chOff x="2865882" y="2574798"/>
            <a:chExt cx="7084059" cy="3782060"/>
          </a:xfrm>
        </p:grpSpPr>
        <p:pic>
          <p:nvPicPr>
            <p:cNvPr id="7" name="object 7"/>
            <p:cNvPicPr/>
            <p:nvPr/>
          </p:nvPicPr>
          <p:blipFill>
            <a:blip r:embed="rId2" cstate="print"/>
            <a:stretch>
              <a:fillRect/>
            </a:stretch>
          </p:blipFill>
          <p:spPr>
            <a:xfrm>
              <a:off x="2865882" y="2574798"/>
              <a:ext cx="7083550" cy="3781793"/>
            </a:xfrm>
            <a:prstGeom prst="rect">
              <a:avLst/>
            </a:prstGeom>
          </p:spPr>
        </p:pic>
        <p:sp>
          <p:nvSpPr>
            <p:cNvPr id="8" name="object 8"/>
            <p:cNvSpPr/>
            <p:nvPr/>
          </p:nvSpPr>
          <p:spPr>
            <a:xfrm>
              <a:off x="6715126" y="5449441"/>
              <a:ext cx="447040" cy="400050"/>
            </a:xfrm>
            <a:custGeom>
              <a:avLst/>
              <a:gdLst/>
              <a:ahLst/>
              <a:cxnLst/>
              <a:rect l="l" t="t" r="r" b="b"/>
              <a:pathLst>
                <a:path w="447040" h="400050">
                  <a:moveTo>
                    <a:pt x="223265" y="0"/>
                  </a:moveTo>
                  <a:lnTo>
                    <a:pt x="170561" y="152806"/>
                  </a:lnTo>
                  <a:lnTo>
                    <a:pt x="0" y="152806"/>
                  </a:lnTo>
                  <a:lnTo>
                    <a:pt x="137985" y="247243"/>
                  </a:lnTo>
                  <a:lnTo>
                    <a:pt x="85280" y="400049"/>
                  </a:lnTo>
                  <a:lnTo>
                    <a:pt x="223265" y="305612"/>
                  </a:lnTo>
                  <a:lnTo>
                    <a:pt x="361251" y="400049"/>
                  </a:lnTo>
                  <a:lnTo>
                    <a:pt x="308546" y="247243"/>
                  </a:lnTo>
                  <a:lnTo>
                    <a:pt x="446531" y="152806"/>
                  </a:lnTo>
                  <a:lnTo>
                    <a:pt x="275971" y="152806"/>
                  </a:lnTo>
                  <a:lnTo>
                    <a:pt x="223265" y="0"/>
                  </a:lnTo>
                  <a:close/>
                </a:path>
              </a:pathLst>
            </a:custGeom>
            <a:solidFill>
              <a:srgbClr val="CC5499"/>
            </a:solidFill>
          </p:spPr>
          <p:txBody>
            <a:bodyPr wrap="square" lIns="0" tIns="0" rIns="0" bIns="0" rtlCol="0"/>
            <a:lstStyle/>
            <a:p>
              <a:endParaRPr/>
            </a:p>
          </p:txBody>
        </p:sp>
        <p:sp>
          <p:nvSpPr>
            <p:cNvPr id="9" name="object 9"/>
            <p:cNvSpPr/>
            <p:nvPr/>
          </p:nvSpPr>
          <p:spPr>
            <a:xfrm>
              <a:off x="6715126" y="5449441"/>
              <a:ext cx="447040" cy="400050"/>
            </a:xfrm>
            <a:custGeom>
              <a:avLst/>
              <a:gdLst/>
              <a:ahLst/>
              <a:cxnLst/>
              <a:rect l="l" t="t" r="r" b="b"/>
              <a:pathLst>
                <a:path w="447040" h="400050">
                  <a:moveTo>
                    <a:pt x="0" y="152806"/>
                  </a:moveTo>
                  <a:lnTo>
                    <a:pt x="170561" y="152806"/>
                  </a:lnTo>
                  <a:lnTo>
                    <a:pt x="223265" y="0"/>
                  </a:lnTo>
                  <a:lnTo>
                    <a:pt x="275971" y="152806"/>
                  </a:lnTo>
                  <a:lnTo>
                    <a:pt x="446531" y="152806"/>
                  </a:lnTo>
                  <a:lnTo>
                    <a:pt x="308546" y="247243"/>
                  </a:lnTo>
                  <a:lnTo>
                    <a:pt x="361251" y="400049"/>
                  </a:lnTo>
                  <a:lnTo>
                    <a:pt x="223265" y="305612"/>
                  </a:lnTo>
                  <a:lnTo>
                    <a:pt x="85280" y="400049"/>
                  </a:lnTo>
                  <a:lnTo>
                    <a:pt x="137985" y="247243"/>
                  </a:lnTo>
                  <a:lnTo>
                    <a:pt x="0" y="152806"/>
                  </a:lnTo>
                  <a:close/>
                </a:path>
              </a:pathLst>
            </a:custGeom>
            <a:ln w="12700">
              <a:solidFill>
                <a:srgbClr val="090909"/>
              </a:solidFill>
            </a:ln>
          </p:spPr>
          <p:txBody>
            <a:bodyPr wrap="square" lIns="0" tIns="0" rIns="0" bIns="0" rtlCol="0"/>
            <a:lstStyle/>
            <a:p>
              <a:endParaRPr/>
            </a:p>
          </p:txBody>
        </p:sp>
        <p:sp>
          <p:nvSpPr>
            <p:cNvPr id="10" name="object 10"/>
            <p:cNvSpPr/>
            <p:nvPr/>
          </p:nvSpPr>
          <p:spPr>
            <a:xfrm>
              <a:off x="5781675" y="3049903"/>
              <a:ext cx="447040" cy="400050"/>
            </a:xfrm>
            <a:custGeom>
              <a:avLst/>
              <a:gdLst/>
              <a:ahLst/>
              <a:cxnLst/>
              <a:rect l="l" t="t" r="r" b="b"/>
              <a:pathLst>
                <a:path w="447039" h="400050">
                  <a:moveTo>
                    <a:pt x="223265" y="0"/>
                  </a:moveTo>
                  <a:lnTo>
                    <a:pt x="170561" y="152806"/>
                  </a:lnTo>
                  <a:lnTo>
                    <a:pt x="0" y="152806"/>
                  </a:lnTo>
                  <a:lnTo>
                    <a:pt x="137985" y="247243"/>
                  </a:lnTo>
                  <a:lnTo>
                    <a:pt x="85280" y="400049"/>
                  </a:lnTo>
                  <a:lnTo>
                    <a:pt x="223265" y="305612"/>
                  </a:lnTo>
                  <a:lnTo>
                    <a:pt x="361251" y="400049"/>
                  </a:lnTo>
                  <a:lnTo>
                    <a:pt x="308546" y="247243"/>
                  </a:lnTo>
                  <a:lnTo>
                    <a:pt x="446531" y="152806"/>
                  </a:lnTo>
                  <a:lnTo>
                    <a:pt x="275971" y="152806"/>
                  </a:lnTo>
                  <a:lnTo>
                    <a:pt x="223265" y="0"/>
                  </a:lnTo>
                  <a:close/>
                </a:path>
              </a:pathLst>
            </a:custGeom>
            <a:solidFill>
              <a:srgbClr val="FFC000"/>
            </a:solidFill>
          </p:spPr>
          <p:txBody>
            <a:bodyPr wrap="square" lIns="0" tIns="0" rIns="0" bIns="0" rtlCol="0"/>
            <a:lstStyle/>
            <a:p>
              <a:endParaRPr/>
            </a:p>
          </p:txBody>
        </p:sp>
        <p:sp>
          <p:nvSpPr>
            <p:cNvPr id="11" name="object 11"/>
            <p:cNvSpPr/>
            <p:nvPr/>
          </p:nvSpPr>
          <p:spPr>
            <a:xfrm>
              <a:off x="5781675" y="3049903"/>
              <a:ext cx="447040" cy="400050"/>
            </a:xfrm>
            <a:custGeom>
              <a:avLst/>
              <a:gdLst/>
              <a:ahLst/>
              <a:cxnLst/>
              <a:rect l="l" t="t" r="r" b="b"/>
              <a:pathLst>
                <a:path w="447039" h="400050">
                  <a:moveTo>
                    <a:pt x="0" y="152806"/>
                  </a:moveTo>
                  <a:lnTo>
                    <a:pt x="170561" y="152806"/>
                  </a:lnTo>
                  <a:lnTo>
                    <a:pt x="223265" y="0"/>
                  </a:lnTo>
                  <a:lnTo>
                    <a:pt x="275971" y="152806"/>
                  </a:lnTo>
                  <a:lnTo>
                    <a:pt x="446531" y="152806"/>
                  </a:lnTo>
                  <a:lnTo>
                    <a:pt x="308546" y="247243"/>
                  </a:lnTo>
                  <a:lnTo>
                    <a:pt x="361251" y="400049"/>
                  </a:lnTo>
                  <a:lnTo>
                    <a:pt x="223265" y="305612"/>
                  </a:lnTo>
                  <a:lnTo>
                    <a:pt x="85280" y="400049"/>
                  </a:lnTo>
                  <a:lnTo>
                    <a:pt x="137985" y="247243"/>
                  </a:lnTo>
                  <a:lnTo>
                    <a:pt x="0" y="152806"/>
                  </a:lnTo>
                  <a:close/>
                </a:path>
              </a:pathLst>
            </a:custGeom>
            <a:ln w="12700">
              <a:solidFill>
                <a:srgbClr val="090909"/>
              </a:solidFill>
            </a:ln>
          </p:spPr>
          <p:txBody>
            <a:bodyPr wrap="square" lIns="0" tIns="0" rIns="0" bIns="0" rtlCol="0"/>
            <a:lstStyle/>
            <a:p>
              <a:endParaRPr/>
            </a:p>
          </p:txBody>
        </p:sp>
        <p:sp>
          <p:nvSpPr>
            <p:cNvPr id="12" name="object 12"/>
            <p:cNvSpPr/>
            <p:nvPr/>
          </p:nvSpPr>
          <p:spPr>
            <a:xfrm>
              <a:off x="5934075" y="3725035"/>
              <a:ext cx="447040" cy="400050"/>
            </a:xfrm>
            <a:custGeom>
              <a:avLst/>
              <a:gdLst/>
              <a:ahLst/>
              <a:cxnLst/>
              <a:rect l="l" t="t" r="r" b="b"/>
              <a:pathLst>
                <a:path w="447039" h="400050">
                  <a:moveTo>
                    <a:pt x="223265" y="0"/>
                  </a:moveTo>
                  <a:lnTo>
                    <a:pt x="170561" y="152806"/>
                  </a:lnTo>
                  <a:lnTo>
                    <a:pt x="0" y="152806"/>
                  </a:lnTo>
                  <a:lnTo>
                    <a:pt x="137985" y="247243"/>
                  </a:lnTo>
                  <a:lnTo>
                    <a:pt x="85280" y="400050"/>
                  </a:lnTo>
                  <a:lnTo>
                    <a:pt x="223265" y="305612"/>
                  </a:lnTo>
                  <a:lnTo>
                    <a:pt x="361251" y="400050"/>
                  </a:lnTo>
                  <a:lnTo>
                    <a:pt x="308546" y="247243"/>
                  </a:lnTo>
                  <a:lnTo>
                    <a:pt x="446531" y="152806"/>
                  </a:lnTo>
                  <a:lnTo>
                    <a:pt x="275971" y="152806"/>
                  </a:lnTo>
                  <a:lnTo>
                    <a:pt x="223265" y="0"/>
                  </a:lnTo>
                  <a:close/>
                </a:path>
              </a:pathLst>
            </a:custGeom>
            <a:solidFill>
              <a:srgbClr val="B7DD79"/>
            </a:solidFill>
          </p:spPr>
          <p:txBody>
            <a:bodyPr wrap="square" lIns="0" tIns="0" rIns="0" bIns="0" rtlCol="0"/>
            <a:lstStyle/>
            <a:p>
              <a:endParaRPr/>
            </a:p>
          </p:txBody>
        </p:sp>
        <p:sp>
          <p:nvSpPr>
            <p:cNvPr id="13" name="object 13"/>
            <p:cNvSpPr/>
            <p:nvPr/>
          </p:nvSpPr>
          <p:spPr>
            <a:xfrm>
              <a:off x="5934075" y="3725035"/>
              <a:ext cx="447040" cy="400050"/>
            </a:xfrm>
            <a:custGeom>
              <a:avLst/>
              <a:gdLst/>
              <a:ahLst/>
              <a:cxnLst/>
              <a:rect l="l" t="t" r="r" b="b"/>
              <a:pathLst>
                <a:path w="447039" h="400050">
                  <a:moveTo>
                    <a:pt x="0" y="152806"/>
                  </a:moveTo>
                  <a:lnTo>
                    <a:pt x="170561" y="152806"/>
                  </a:lnTo>
                  <a:lnTo>
                    <a:pt x="223265" y="0"/>
                  </a:lnTo>
                  <a:lnTo>
                    <a:pt x="275971" y="152806"/>
                  </a:lnTo>
                  <a:lnTo>
                    <a:pt x="446531" y="152806"/>
                  </a:lnTo>
                  <a:lnTo>
                    <a:pt x="308546" y="247243"/>
                  </a:lnTo>
                  <a:lnTo>
                    <a:pt x="361251" y="400050"/>
                  </a:lnTo>
                  <a:lnTo>
                    <a:pt x="223265" y="305612"/>
                  </a:lnTo>
                  <a:lnTo>
                    <a:pt x="85280" y="400050"/>
                  </a:lnTo>
                  <a:lnTo>
                    <a:pt x="137985" y="247243"/>
                  </a:lnTo>
                  <a:lnTo>
                    <a:pt x="0" y="152806"/>
                  </a:lnTo>
                  <a:close/>
                </a:path>
              </a:pathLst>
            </a:custGeom>
            <a:ln w="12700">
              <a:solidFill>
                <a:srgbClr val="090909"/>
              </a:solidFill>
            </a:ln>
          </p:spPr>
          <p:txBody>
            <a:bodyPr wrap="square" lIns="0" tIns="0" rIns="0" bIns="0" rtlCol="0"/>
            <a:lstStyle/>
            <a:p>
              <a:endParaRPr/>
            </a:p>
          </p:txBody>
        </p:sp>
        <p:sp>
          <p:nvSpPr>
            <p:cNvPr id="14" name="object 14"/>
            <p:cNvSpPr/>
            <p:nvPr/>
          </p:nvSpPr>
          <p:spPr>
            <a:xfrm>
              <a:off x="6491859" y="5087491"/>
              <a:ext cx="447040" cy="400050"/>
            </a:xfrm>
            <a:custGeom>
              <a:avLst/>
              <a:gdLst/>
              <a:ahLst/>
              <a:cxnLst/>
              <a:rect l="l" t="t" r="r" b="b"/>
              <a:pathLst>
                <a:path w="447040" h="400050">
                  <a:moveTo>
                    <a:pt x="223265" y="0"/>
                  </a:moveTo>
                  <a:lnTo>
                    <a:pt x="170561" y="152806"/>
                  </a:lnTo>
                  <a:lnTo>
                    <a:pt x="0" y="152806"/>
                  </a:lnTo>
                  <a:lnTo>
                    <a:pt x="137985" y="247243"/>
                  </a:lnTo>
                  <a:lnTo>
                    <a:pt x="85280" y="400049"/>
                  </a:lnTo>
                  <a:lnTo>
                    <a:pt x="223265" y="305612"/>
                  </a:lnTo>
                  <a:lnTo>
                    <a:pt x="361251" y="400049"/>
                  </a:lnTo>
                  <a:lnTo>
                    <a:pt x="308546" y="247243"/>
                  </a:lnTo>
                  <a:lnTo>
                    <a:pt x="446531" y="152806"/>
                  </a:lnTo>
                  <a:lnTo>
                    <a:pt x="275971" y="152806"/>
                  </a:lnTo>
                  <a:lnTo>
                    <a:pt x="223265" y="0"/>
                  </a:lnTo>
                  <a:close/>
                </a:path>
              </a:pathLst>
            </a:custGeom>
            <a:solidFill>
              <a:srgbClr val="8FD5BC"/>
            </a:solidFill>
          </p:spPr>
          <p:txBody>
            <a:bodyPr wrap="square" lIns="0" tIns="0" rIns="0" bIns="0" rtlCol="0"/>
            <a:lstStyle/>
            <a:p>
              <a:endParaRPr/>
            </a:p>
          </p:txBody>
        </p:sp>
        <p:sp>
          <p:nvSpPr>
            <p:cNvPr id="15" name="object 15"/>
            <p:cNvSpPr/>
            <p:nvPr/>
          </p:nvSpPr>
          <p:spPr>
            <a:xfrm>
              <a:off x="6491859" y="5087491"/>
              <a:ext cx="447040" cy="400050"/>
            </a:xfrm>
            <a:custGeom>
              <a:avLst/>
              <a:gdLst/>
              <a:ahLst/>
              <a:cxnLst/>
              <a:rect l="l" t="t" r="r" b="b"/>
              <a:pathLst>
                <a:path w="447040" h="400050">
                  <a:moveTo>
                    <a:pt x="0" y="152806"/>
                  </a:moveTo>
                  <a:lnTo>
                    <a:pt x="170561" y="152806"/>
                  </a:lnTo>
                  <a:lnTo>
                    <a:pt x="223265" y="0"/>
                  </a:lnTo>
                  <a:lnTo>
                    <a:pt x="275971" y="152806"/>
                  </a:lnTo>
                  <a:lnTo>
                    <a:pt x="446531" y="152806"/>
                  </a:lnTo>
                  <a:lnTo>
                    <a:pt x="308546" y="247243"/>
                  </a:lnTo>
                  <a:lnTo>
                    <a:pt x="361251" y="400049"/>
                  </a:lnTo>
                  <a:lnTo>
                    <a:pt x="223265" y="305612"/>
                  </a:lnTo>
                  <a:lnTo>
                    <a:pt x="85280" y="400049"/>
                  </a:lnTo>
                  <a:lnTo>
                    <a:pt x="137985" y="247243"/>
                  </a:lnTo>
                  <a:lnTo>
                    <a:pt x="0" y="152806"/>
                  </a:lnTo>
                  <a:close/>
                </a:path>
              </a:pathLst>
            </a:custGeom>
            <a:ln w="12700">
              <a:solidFill>
                <a:srgbClr val="090909"/>
              </a:solidFill>
            </a:ln>
          </p:spPr>
          <p:txBody>
            <a:bodyPr wrap="square" lIns="0" tIns="0" rIns="0" bIns="0" rtlCol="0"/>
            <a:lstStyle/>
            <a:p>
              <a:endParaRPr/>
            </a:p>
          </p:txBody>
        </p:sp>
      </p:grpSp>
      <p:grpSp>
        <p:nvGrpSpPr>
          <p:cNvPr id="16" name="object 16"/>
          <p:cNvGrpSpPr/>
          <p:nvPr/>
        </p:nvGrpSpPr>
        <p:grpSpPr>
          <a:xfrm>
            <a:off x="413893" y="3947923"/>
            <a:ext cx="385445" cy="346710"/>
            <a:chOff x="413893" y="3792602"/>
            <a:chExt cx="385445" cy="346710"/>
          </a:xfrm>
        </p:grpSpPr>
        <p:sp>
          <p:nvSpPr>
            <p:cNvPr id="17" name="object 17"/>
            <p:cNvSpPr/>
            <p:nvPr/>
          </p:nvSpPr>
          <p:spPr>
            <a:xfrm>
              <a:off x="420243" y="3798950"/>
              <a:ext cx="372745" cy="334010"/>
            </a:xfrm>
            <a:custGeom>
              <a:avLst/>
              <a:gdLst/>
              <a:ahLst/>
              <a:cxnLst/>
              <a:rect l="l" t="t" r="r" b="b"/>
              <a:pathLst>
                <a:path w="372745" h="334010">
                  <a:moveTo>
                    <a:pt x="186309" y="0"/>
                  </a:moveTo>
                  <a:lnTo>
                    <a:pt x="142328" y="127482"/>
                  </a:lnTo>
                  <a:lnTo>
                    <a:pt x="0" y="127482"/>
                  </a:lnTo>
                  <a:lnTo>
                    <a:pt x="115150" y="206273"/>
                  </a:lnTo>
                  <a:lnTo>
                    <a:pt x="71158" y="333756"/>
                  </a:lnTo>
                  <a:lnTo>
                    <a:pt x="186309" y="254965"/>
                  </a:lnTo>
                  <a:lnTo>
                    <a:pt x="301459" y="333756"/>
                  </a:lnTo>
                  <a:lnTo>
                    <a:pt x="257467" y="206273"/>
                  </a:lnTo>
                  <a:lnTo>
                    <a:pt x="372618" y="127482"/>
                  </a:lnTo>
                  <a:lnTo>
                    <a:pt x="230289" y="127482"/>
                  </a:lnTo>
                  <a:lnTo>
                    <a:pt x="186309" y="0"/>
                  </a:lnTo>
                  <a:close/>
                </a:path>
              </a:pathLst>
            </a:custGeom>
            <a:solidFill>
              <a:srgbClr val="B7DD79"/>
            </a:solidFill>
          </p:spPr>
          <p:txBody>
            <a:bodyPr wrap="square" lIns="0" tIns="0" rIns="0" bIns="0" rtlCol="0"/>
            <a:lstStyle/>
            <a:p>
              <a:endParaRPr/>
            </a:p>
          </p:txBody>
        </p:sp>
        <p:sp>
          <p:nvSpPr>
            <p:cNvPr id="18" name="object 18"/>
            <p:cNvSpPr/>
            <p:nvPr/>
          </p:nvSpPr>
          <p:spPr>
            <a:xfrm>
              <a:off x="420243" y="3798952"/>
              <a:ext cx="372745" cy="334010"/>
            </a:xfrm>
            <a:custGeom>
              <a:avLst/>
              <a:gdLst/>
              <a:ahLst/>
              <a:cxnLst/>
              <a:rect l="l" t="t" r="r" b="b"/>
              <a:pathLst>
                <a:path w="372745" h="334010">
                  <a:moveTo>
                    <a:pt x="0" y="127482"/>
                  </a:moveTo>
                  <a:lnTo>
                    <a:pt x="142328" y="127482"/>
                  </a:lnTo>
                  <a:lnTo>
                    <a:pt x="186309" y="0"/>
                  </a:lnTo>
                  <a:lnTo>
                    <a:pt x="230289" y="127482"/>
                  </a:lnTo>
                  <a:lnTo>
                    <a:pt x="372618" y="127482"/>
                  </a:lnTo>
                  <a:lnTo>
                    <a:pt x="257467" y="206273"/>
                  </a:lnTo>
                  <a:lnTo>
                    <a:pt x="301459" y="333756"/>
                  </a:lnTo>
                  <a:lnTo>
                    <a:pt x="186309" y="254965"/>
                  </a:lnTo>
                  <a:lnTo>
                    <a:pt x="71158" y="333756"/>
                  </a:lnTo>
                  <a:lnTo>
                    <a:pt x="115150" y="206273"/>
                  </a:lnTo>
                  <a:lnTo>
                    <a:pt x="0" y="127482"/>
                  </a:lnTo>
                  <a:close/>
                </a:path>
              </a:pathLst>
            </a:custGeom>
            <a:ln w="12699">
              <a:solidFill>
                <a:srgbClr val="090909"/>
              </a:solidFill>
            </a:ln>
          </p:spPr>
          <p:txBody>
            <a:bodyPr wrap="square" lIns="0" tIns="0" rIns="0" bIns="0" rtlCol="0"/>
            <a:lstStyle/>
            <a:p>
              <a:endParaRPr/>
            </a:p>
          </p:txBody>
        </p:sp>
      </p:grpSp>
      <p:grpSp>
        <p:nvGrpSpPr>
          <p:cNvPr id="19" name="object 19"/>
          <p:cNvGrpSpPr/>
          <p:nvPr/>
        </p:nvGrpSpPr>
        <p:grpSpPr>
          <a:xfrm>
            <a:off x="413893" y="4486655"/>
            <a:ext cx="385445" cy="346710"/>
            <a:chOff x="413893" y="4331334"/>
            <a:chExt cx="385445" cy="346710"/>
          </a:xfrm>
        </p:grpSpPr>
        <p:sp>
          <p:nvSpPr>
            <p:cNvPr id="20" name="object 20"/>
            <p:cNvSpPr/>
            <p:nvPr/>
          </p:nvSpPr>
          <p:spPr>
            <a:xfrm>
              <a:off x="420243" y="4337684"/>
              <a:ext cx="372745" cy="334010"/>
            </a:xfrm>
            <a:custGeom>
              <a:avLst/>
              <a:gdLst/>
              <a:ahLst/>
              <a:cxnLst/>
              <a:rect l="l" t="t" r="r" b="b"/>
              <a:pathLst>
                <a:path w="372745" h="334010">
                  <a:moveTo>
                    <a:pt x="186309" y="0"/>
                  </a:moveTo>
                  <a:lnTo>
                    <a:pt x="142328" y="127482"/>
                  </a:lnTo>
                  <a:lnTo>
                    <a:pt x="0" y="127482"/>
                  </a:lnTo>
                  <a:lnTo>
                    <a:pt x="115150" y="206273"/>
                  </a:lnTo>
                  <a:lnTo>
                    <a:pt x="71158" y="333756"/>
                  </a:lnTo>
                  <a:lnTo>
                    <a:pt x="186309" y="254965"/>
                  </a:lnTo>
                  <a:lnTo>
                    <a:pt x="301459" y="333756"/>
                  </a:lnTo>
                  <a:lnTo>
                    <a:pt x="257467" y="206273"/>
                  </a:lnTo>
                  <a:lnTo>
                    <a:pt x="372618" y="127482"/>
                  </a:lnTo>
                  <a:lnTo>
                    <a:pt x="230289" y="127482"/>
                  </a:lnTo>
                  <a:lnTo>
                    <a:pt x="186309" y="0"/>
                  </a:lnTo>
                  <a:close/>
                </a:path>
              </a:pathLst>
            </a:custGeom>
            <a:solidFill>
              <a:srgbClr val="8FD5BC"/>
            </a:solidFill>
          </p:spPr>
          <p:txBody>
            <a:bodyPr wrap="square" lIns="0" tIns="0" rIns="0" bIns="0" rtlCol="0"/>
            <a:lstStyle/>
            <a:p>
              <a:endParaRPr/>
            </a:p>
          </p:txBody>
        </p:sp>
        <p:sp>
          <p:nvSpPr>
            <p:cNvPr id="21" name="object 21"/>
            <p:cNvSpPr/>
            <p:nvPr/>
          </p:nvSpPr>
          <p:spPr>
            <a:xfrm>
              <a:off x="420243" y="4337684"/>
              <a:ext cx="372745" cy="334010"/>
            </a:xfrm>
            <a:custGeom>
              <a:avLst/>
              <a:gdLst/>
              <a:ahLst/>
              <a:cxnLst/>
              <a:rect l="l" t="t" r="r" b="b"/>
              <a:pathLst>
                <a:path w="372745" h="334010">
                  <a:moveTo>
                    <a:pt x="0" y="127482"/>
                  </a:moveTo>
                  <a:lnTo>
                    <a:pt x="142328" y="127482"/>
                  </a:lnTo>
                  <a:lnTo>
                    <a:pt x="186309" y="0"/>
                  </a:lnTo>
                  <a:lnTo>
                    <a:pt x="230289" y="127482"/>
                  </a:lnTo>
                  <a:lnTo>
                    <a:pt x="372618" y="127482"/>
                  </a:lnTo>
                  <a:lnTo>
                    <a:pt x="257467" y="206273"/>
                  </a:lnTo>
                  <a:lnTo>
                    <a:pt x="301459" y="333756"/>
                  </a:lnTo>
                  <a:lnTo>
                    <a:pt x="186309" y="254965"/>
                  </a:lnTo>
                  <a:lnTo>
                    <a:pt x="71158" y="333756"/>
                  </a:lnTo>
                  <a:lnTo>
                    <a:pt x="115150" y="206273"/>
                  </a:lnTo>
                  <a:lnTo>
                    <a:pt x="0" y="127482"/>
                  </a:lnTo>
                  <a:close/>
                </a:path>
              </a:pathLst>
            </a:custGeom>
            <a:ln w="12699">
              <a:solidFill>
                <a:srgbClr val="090909"/>
              </a:solidFill>
            </a:ln>
          </p:spPr>
          <p:txBody>
            <a:bodyPr wrap="square" lIns="0" tIns="0" rIns="0" bIns="0" rtlCol="0"/>
            <a:lstStyle/>
            <a:p>
              <a:endParaRPr/>
            </a:p>
          </p:txBody>
        </p:sp>
      </p:grpSp>
      <p:grpSp>
        <p:nvGrpSpPr>
          <p:cNvPr id="22" name="object 22"/>
          <p:cNvGrpSpPr/>
          <p:nvPr/>
        </p:nvGrpSpPr>
        <p:grpSpPr>
          <a:xfrm>
            <a:off x="413893" y="5063490"/>
            <a:ext cx="385445" cy="346710"/>
            <a:chOff x="413893" y="4908169"/>
            <a:chExt cx="385445" cy="346710"/>
          </a:xfrm>
        </p:grpSpPr>
        <p:sp>
          <p:nvSpPr>
            <p:cNvPr id="23" name="object 23"/>
            <p:cNvSpPr/>
            <p:nvPr/>
          </p:nvSpPr>
          <p:spPr>
            <a:xfrm>
              <a:off x="420243" y="4914519"/>
              <a:ext cx="372745" cy="334010"/>
            </a:xfrm>
            <a:custGeom>
              <a:avLst/>
              <a:gdLst/>
              <a:ahLst/>
              <a:cxnLst/>
              <a:rect l="l" t="t" r="r" b="b"/>
              <a:pathLst>
                <a:path w="372745" h="334010">
                  <a:moveTo>
                    <a:pt x="186309" y="0"/>
                  </a:moveTo>
                  <a:lnTo>
                    <a:pt x="142328" y="127482"/>
                  </a:lnTo>
                  <a:lnTo>
                    <a:pt x="0" y="127482"/>
                  </a:lnTo>
                  <a:lnTo>
                    <a:pt x="115150" y="206273"/>
                  </a:lnTo>
                  <a:lnTo>
                    <a:pt x="71158" y="333755"/>
                  </a:lnTo>
                  <a:lnTo>
                    <a:pt x="186309" y="254965"/>
                  </a:lnTo>
                  <a:lnTo>
                    <a:pt x="301459" y="333755"/>
                  </a:lnTo>
                  <a:lnTo>
                    <a:pt x="257467" y="206273"/>
                  </a:lnTo>
                  <a:lnTo>
                    <a:pt x="372618" y="127482"/>
                  </a:lnTo>
                  <a:lnTo>
                    <a:pt x="230289" y="127482"/>
                  </a:lnTo>
                  <a:lnTo>
                    <a:pt x="186309" y="0"/>
                  </a:lnTo>
                  <a:close/>
                </a:path>
              </a:pathLst>
            </a:custGeom>
            <a:solidFill>
              <a:srgbClr val="CC5499"/>
            </a:solidFill>
          </p:spPr>
          <p:txBody>
            <a:bodyPr wrap="square" lIns="0" tIns="0" rIns="0" bIns="0" rtlCol="0"/>
            <a:lstStyle/>
            <a:p>
              <a:endParaRPr/>
            </a:p>
          </p:txBody>
        </p:sp>
        <p:sp>
          <p:nvSpPr>
            <p:cNvPr id="24" name="object 24"/>
            <p:cNvSpPr/>
            <p:nvPr/>
          </p:nvSpPr>
          <p:spPr>
            <a:xfrm>
              <a:off x="420243" y="4914519"/>
              <a:ext cx="372745" cy="334010"/>
            </a:xfrm>
            <a:custGeom>
              <a:avLst/>
              <a:gdLst/>
              <a:ahLst/>
              <a:cxnLst/>
              <a:rect l="l" t="t" r="r" b="b"/>
              <a:pathLst>
                <a:path w="372745" h="334010">
                  <a:moveTo>
                    <a:pt x="0" y="127482"/>
                  </a:moveTo>
                  <a:lnTo>
                    <a:pt x="142328" y="127482"/>
                  </a:lnTo>
                  <a:lnTo>
                    <a:pt x="186309" y="0"/>
                  </a:lnTo>
                  <a:lnTo>
                    <a:pt x="230289" y="127482"/>
                  </a:lnTo>
                  <a:lnTo>
                    <a:pt x="372618" y="127482"/>
                  </a:lnTo>
                  <a:lnTo>
                    <a:pt x="257467" y="206273"/>
                  </a:lnTo>
                  <a:lnTo>
                    <a:pt x="301459" y="333755"/>
                  </a:lnTo>
                  <a:lnTo>
                    <a:pt x="186309" y="254965"/>
                  </a:lnTo>
                  <a:lnTo>
                    <a:pt x="71158" y="333755"/>
                  </a:lnTo>
                  <a:lnTo>
                    <a:pt x="115150" y="206273"/>
                  </a:lnTo>
                  <a:lnTo>
                    <a:pt x="0" y="127482"/>
                  </a:lnTo>
                  <a:close/>
                </a:path>
              </a:pathLst>
            </a:custGeom>
            <a:ln w="12699">
              <a:solidFill>
                <a:srgbClr val="090909"/>
              </a:solidFill>
            </a:ln>
          </p:spPr>
          <p:txBody>
            <a:bodyPr wrap="square" lIns="0" tIns="0" rIns="0" bIns="0" rtlCol="0"/>
            <a:lstStyle/>
            <a:p>
              <a:endParaRPr/>
            </a:p>
          </p:txBody>
        </p:sp>
      </p:grpSp>
      <p:sp>
        <p:nvSpPr>
          <p:cNvPr id="26" name="object 26"/>
          <p:cNvSpPr txBox="1">
            <a:spLocks noGrp="1"/>
          </p:cNvSpPr>
          <p:nvPr>
            <p:ph type="sldNum" sz="quarter" idx="7"/>
          </p:nvPr>
        </p:nvSpPr>
        <p:spPr>
          <a:xfrm>
            <a:off x="436200" y="6277336"/>
            <a:ext cx="208915" cy="141705"/>
          </a:xfrm>
          <a:prstGeom prst="rect">
            <a:avLst/>
          </a:prstGeom>
        </p:spPr>
        <p:txBody>
          <a:bodyPr vert="horz" wrap="square" lIns="0" tIns="3175" rIns="0" bIns="0" rtlCol="0">
            <a:spAutoFit/>
          </a:bodyPr>
          <a:lstStyle/>
          <a:p>
            <a:pPr marL="38100" algn="l" rtl="0">
              <a:lnSpc>
                <a:spcPct val="100000"/>
              </a:lnSpc>
              <a:spcBef>
                <a:spcPts val="25"/>
              </a:spcBef>
            </a:pPr>
            <a:fld id="{81D60167-4931-47E6-BA6A-407CBD079E47}" type="slidenum">
              <a:rPr/>
              <a:t>20</a:t>
            </a:fld>
            <a:endParaRPr dirty="0"/>
          </a:p>
        </p:txBody>
      </p:sp>
      <p:sp>
        <p:nvSpPr>
          <p:cNvPr id="28" name="TextBox 27">
            <a:extLst>
              <a:ext uri="{FF2B5EF4-FFF2-40B4-BE49-F238E27FC236}">
                <a16:creationId xmlns:a16="http://schemas.microsoft.com/office/drawing/2014/main" id="{C4EDFF40-F062-0AF2-F3B6-1C305F62BDAB}"/>
              </a:ext>
            </a:extLst>
          </p:cNvPr>
          <p:cNvSpPr txBox="1"/>
          <p:nvPr/>
        </p:nvSpPr>
        <p:spPr>
          <a:xfrm rot="3652939">
            <a:off x="3265242" y="2723498"/>
            <a:ext cx="550582" cy="123111"/>
          </a:xfrm>
          <a:prstGeom prst="rect">
            <a:avLst/>
          </a:prstGeom>
          <a:solidFill>
            <a:srgbClr val="F4F4F4"/>
          </a:solidFill>
        </p:spPr>
        <p:txBody>
          <a:bodyPr wrap="square" lIns="0" tIns="0" rIns="0" bIns="0" rtlCol="0">
            <a:spAutoFit/>
          </a:bodyPr>
          <a:lstStyle/>
          <a:p>
            <a:pPr algn="ctr" rtl="0"/>
            <a:endParaRPr lang="fr-ca" sz="800" b="1" dirty="0">
              <a:solidFill>
                <a:schemeClr val="tx1"/>
              </a:solidFill>
            </a:endParaRPr>
          </a:p>
        </p:txBody>
      </p:sp>
      <p:sp>
        <p:nvSpPr>
          <p:cNvPr id="27" name="TextBox 26">
            <a:extLst>
              <a:ext uri="{FF2B5EF4-FFF2-40B4-BE49-F238E27FC236}">
                <a16:creationId xmlns:a16="http://schemas.microsoft.com/office/drawing/2014/main" id="{E47EDC95-651E-0609-5D86-357C3F46F5C0}"/>
              </a:ext>
            </a:extLst>
          </p:cNvPr>
          <p:cNvSpPr txBox="1"/>
          <p:nvPr/>
        </p:nvSpPr>
        <p:spPr>
          <a:xfrm rot="4223819">
            <a:off x="2884377" y="3178934"/>
            <a:ext cx="1638170" cy="123111"/>
          </a:xfrm>
          <a:prstGeom prst="rect">
            <a:avLst/>
          </a:prstGeom>
          <a:solidFill>
            <a:srgbClr val="F4F4F4"/>
          </a:solidFill>
        </p:spPr>
        <p:txBody>
          <a:bodyPr wrap="square" lIns="0" tIns="0" rIns="0" bIns="0" rtlCol="0">
            <a:spAutoFit/>
          </a:bodyPr>
          <a:lstStyle/>
          <a:p>
            <a:pPr algn="ctr" rtl="0"/>
            <a:r>
              <a:rPr lang="fr-ca" sz="800" b="1" i="0" u="none" baseline="0" dirty="0">
                <a:solidFill>
                  <a:schemeClr val="tx1"/>
                </a:solidFill>
              </a:rPr>
              <a:t>PROMENADE BLACK CREEK :</a:t>
            </a:r>
            <a:endParaRPr lang="fr-ca" sz="800" b="1" dirty="0">
              <a:solidFill>
                <a:schemeClr val="tx1"/>
              </a:solidFill>
            </a:endParaRPr>
          </a:p>
        </p:txBody>
      </p:sp>
      <p:sp>
        <p:nvSpPr>
          <p:cNvPr id="29" name="TextBox 28">
            <a:extLst>
              <a:ext uri="{FF2B5EF4-FFF2-40B4-BE49-F238E27FC236}">
                <a16:creationId xmlns:a16="http://schemas.microsoft.com/office/drawing/2014/main" id="{19F806B3-4C90-4726-342E-DEAD12BFC9D9}"/>
              </a:ext>
            </a:extLst>
          </p:cNvPr>
          <p:cNvSpPr txBox="1"/>
          <p:nvPr/>
        </p:nvSpPr>
        <p:spPr>
          <a:xfrm rot="4223819">
            <a:off x="4643238" y="3906989"/>
            <a:ext cx="791497" cy="123111"/>
          </a:xfrm>
          <a:prstGeom prst="rect">
            <a:avLst/>
          </a:prstGeom>
          <a:solidFill>
            <a:srgbClr val="F4F4F4"/>
          </a:solidFill>
        </p:spPr>
        <p:txBody>
          <a:bodyPr wrap="square" lIns="0" tIns="0" rIns="0" bIns="0" rtlCol="0">
            <a:spAutoFit/>
          </a:bodyPr>
          <a:lstStyle/>
          <a:p>
            <a:pPr algn="ctr" rtl="0"/>
            <a:r>
              <a:rPr lang="fr-ca" sz="800" b="1" i="0" u="none" baseline="0">
                <a:solidFill>
                  <a:schemeClr val="tx1"/>
                </a:solidFill>
              </a:rPr>
              <a:t>RUE KEELE</a:t>
            </a:r>
            <a:endParaRPr lang="fr-ca" sz="800" b="1" dirty="0">
              <a:solidFill>
                <a:schemeClr val="tx1"/>
              </a:solidFill>
            </a:endParaRPr>
          </a:p>
        </p:txBody>
      </p:sp>
      <p:sp>
        <p:nvSpPr>
          <p:cNvPr id="30" name="TextBox 29">
            <a:extLst>
              <a:ext uri="{FF2B5EF4-FFF2-40B4-BE49-F238E27FC236}">
                <a16:creationId xmlns:a16="http://schemas.microsoft.com/office/drawing/2014/main" id="{7BB67314-1A19-BD9F-10FA-1ED502A9C771}"/>
              </a:ext>
            </a:extLst>
          </p:cNvPr>
          <p:cNvSpPr txBox="1"/>
          <p:nvPr/>
        </p:nvSpPr>
        <p:spPr>
          <a:xfrm rot="4223819">
            <a:off x="4292528" y="4100622"/>
            <a:ext cx="981104" cy="123111"/>
          </a:xfrm>
          <a:prstGeom prst="rect">
            <a:avLst/>
          </a:prstGeom>
          <a:solidFill>
            <a:srgbClr val="F4F4F4"/>
          </a:solidFill>
        </p:spPr>
        <p:txBody>
          <a:bodyPr wrap="square" lIns="0" tIns="0" rIns="0" bIns="0" rtlCol="0">
            <a:spAutoFit/>
          </a:bodyPr>
          <a:lstStyle/>
          <a:p>
            <a:pPr algn="ctr" rtl="0"/>
            <a:r>
              <a:rPr lang="fr-ca" sz="800" b="1" i="0" u="none" baseline="0">
                <a:solidFill>
                  <a:schemeClr val="tx1"/>
                </a:solidFill>
              </a:rPr>
              <a:t>AVENUE BICKNELL</a:t>
            </a:r>
            <a:endParaRPr lang="fr-ca" sz="800" b="1" dirty="0">
              <a:solidFill>
                <a:schemeClr val="tx1"/>
              </a:solidFill>
            </a:endParaRPr>
          </a:p>
        </p:txBody>
      </p:sp>
      <p:sp>
        <p:nvSpPr>
          <p:cNvPr id="31" name="TextBox 30">
            <a:extLst>
              <a:ext uri="{FF2B5EF4-FFF2-40B4-BE49-F238E27FC236}">
                <a16:creationId xmlns:a16="http://schemas.microsoft.com/office/drawing/2014/main" id="{180A0161-0BD8-8815-EF29-D61338E044F6}"/>
              </a:ext>
            </a:extLst>
          </p:cNvPr>
          <p:cNvSpPr txBox="1"/>
          <p:nvPr/>
        </p:nvSpPr>
        <p:spPr>
          <a:xfrm rot="4223819">
            <a:off x="6115738" y="3584189"/>
            <a:ext cx="1175979" cy="123111"/>
          </a:xfrm>
          <a:prstGeom prst="rect">
            <a:avLst/>
          </a:prstGeom>
          <a:solidFill>
            <a:srgbClr val="F4F4F4"/>
          </a:solidFill>
        </p:spPr>
        <p:txBody>
          <a:bodyPr wrap="square" lIns="0" tIns="0" rIns="0" bIns="0" rtlCol="0">
            <a:spAutoFit/>
          </a:bodyPr>
          <a:lstStyle/>
          <a:p>
            <a:pPr algn="ctr" rtl="0"/>
            <a:r>
              <a:rPr lang="fr-ca" sz="800" b="1" i="0" u="none" baseline="0" dirty="0">
                <a:solidFill>
                  <a:schemeClr val="tx1"/>
                </a:solidFill>
              </a:rPr>
              <a:t>CHEMIN CALEDONIA</a:t>
            </a:r>
            <a:endParaRPr lang="fr-ca" sz="800" b="1" dirty="0">
              <a:solidFill>
                <a:schemeClr val="tx1"/>
              </a:solidFill>
            </a:endParaRPr>
          </a:p>
        </p:txBody>
      </p:sp>
      <p:sp>
        <p:nvSpPr>
          <p:cNvPr id="32" name="TextBox 31">
            <a:extLst>
              <a:ext uri="{FF2B5EF4-FFF2-40B4-BE49-F238E27FC236}">
                <a16:creationId xmlns:a16="http://schemas.microsoft.com/office/drawing/2014/main" id="{618091B8-0132-4329-FA8E-2EC4DA4A4ADC}"/>
              </a:ext>
            </a:extLst>
          </p:cNvPr>
          <p:cNvSpPr txBox="1"/>
          <p:nvPr/>
        </p:nvSpPr>
        <p:spPr>
          <a:xfrm rot="4490330">
            <a:off x="8815327" y="3692377"/>
            <a:ext cx="1066187" cy="123111"/>
          </a:xfrm>
          <a:prstGeom prst="rect">
            <a:avLst/>
          </a:prstGeom>
          <a:solidFill>
            <a:srgbClr val="F4F4F4"/>
          </a:solidFill>
        </p:spPr>
        <p:txBody>
          <a:bodyPr wrap="square" lIns="0" tIns="0" rIns="0" bIns="0" rtlCol="0">
            <a:spAutoFit/>
          </a:bodyPr>
          <a:lstStyle/>
          <a:p>
            <a:pPr algn="ctr" rtl="0"/>
            <a:r>
              <a:rPr lang="fr-ca" sz="800" b="1" i="0" u="none" baseline="0">
                <a:solidFill>
                  <a:schemeClr val="tx1"/>
                </a:solidFill>
              </a:rPr>
              <a:t>AVENUE OAKWOOD</a:t>
            </a:r>
            <a:endParaRPr lang="fr-ca" sz="800" b="1" dirty="0">
              <a:solidFill>
                <a:schemeClr val="tx1"/>
              </a:solidFill>
            </a:endParaRPr>
          </a:p>
        </p:txBody>
      </p:sp>
      <p:sp>
        <p:nvSpPr>
          <p:cNvPr id="33" name="TextBox 32">
            <a:extLst>
              <a:ext uri="{FF2B5EF4-FFF2-40B4-BE49-F238E27FC236}">
                <a16:creationId xmlns:a16="http://schemas.microsoft.com/office/drawing/2014/main" id="{59873850-16C5-889F-D4A8-6B134283654A}"/>
              </a:ext>
            </a:extLst>
          </p:cNvPr>
          <p:cNvSpPr txBox="1"/>
          <p:nvPr/>
        </p:nvSpPr>
        <p:spPr>
          <a:xfrm rot="4383672">
            <a:off x="8141074" y="4610137"/>
            <a:ext cx="981104" cy="123111"/>
          </a:xfrm>
          <a:prstGeom prst="rect">
            <a:avLst/>
          </a:prstGeom>
          <a:solidFill>
            <a:srgbClr val="F4F4F4"/>
          </a:solidFill>
        </p:spPr>
        <p:txBody>
          <a:bodyPr wrap="square" lIns="0" tIns="0" rIns="0" bIns="0" rtlCol="0">
            <a:spAutoFit/>
          </a:bodyPr>
          <a:lstStyle/>
          <a:p>
            <a:pPr algn="ctr" rtl="0"/>
            <a:r>
              <a:rPr lang="fr-ca" sz="800" b="1" i="0" u="none" baseline="0">
                <a:solidFill>
                  <a:schemeClr val="tx1"/>
                </a:solidFill>
              </a:rPr>
              <a:t>RUE DUFFERIN</a:t>
            </a:r>
            <a:endParaRPr lang="fr-ca" sz="800" b="1" dirty="0">
              <a:solidFill>
                <a:schemeClr val="tx1"/>
              </a:solidFill>
            </a:endParaRPr>
          </a:p>
        </p:txBody>
      </p:sp>
      <p:sp>
        <p:nvSpPr>
          <p:cNvPr id="34" name="TextBox 33">
            <a:extLst>
              <a:ext uri="{FF2B5EF4-FFF2-40B4-BE49-F238E27FC236}">
                <a16:creationId xmlns:a16="http://schemas.microsoft.com/office/drawing/2014/main" id="{0161E82F-6A2E-68B5-9192-F9E2F72555FF}"/>
              </a:ext>
            </a:extLst>
          </p:cNvPr>
          <p:cNvSpPr txBox="1"/>
          <p:nvPr/>
        </p:nvSpPr>
        <p:spPr>
          <a:xfrm rot="20426953">
            <a:off x="4064461" y="3128636"/>
            <a:ext cx="1375972" cy="123111"/>
          </a:xfrm>
          <a:prstGeom prst="rect">
            <a:avLst/>
          </a:prstGeom>
          <a:solidFill>
            <a:srgbClr val="F4F4F4"/>
          </a:solidFill>
        </p:spPr>
        <p:txBody>
          <a:bodyPr wrap="square" lIns="0" tIns="0" rIns="0" bIns="0" rtlCol="0">
            <a:spAutoFit/>
          </a:bodyPr>
          <a:lstStyle/>
          <a:p>
            <a:pPr algn="ctr" rtl="0"/>
            <a:r>
              <a:rPr lang="fr-ca" sz="800" b="1" i="0" u="none" baseline="0" dirty="0">
                <a:solidFill>
                  <a:schemeClr val="tx1"/>
                </a:solidFill>
              </a:rPr>
              <a:t>AVENUE EGLINTON </a:t>
            </a:r>
            <a:r>
              <a:rPr lang="fr-ca" sz="800" b="1" dirty="0">
                <a:solidFill>
                  <a:schemeClr val="tx1"/>
                </a:solidFill>
              </a:rPr>
              <a:t>W</a:t>
            </a:r>
            <a:r>
              <a:rPr lang="fr-ca" sz="800" b="1" i="0" u="none" baseline="0" dirty="0">
                <a:solidFill>
                  <a:schemeClr val="tx1"/>
                </a:solidFill>
              </a:rPr>
              <a:t>EST</a:t>
            </a:r>
            <a:endParaRPr lang="fr-ca" sz="800" b="1" dirty="0">
              <a:solidFill>
                <a:schemeClr val="tx1"/>
              </a:solidFill>
            </a:endParaRPr>
          </a:p>
        </p:txBody>
      </p:sp>
      <p:sp>
        <p:nvSpPr>
          <p:cNvPr id="35" name="TextBox 34">
            <a:extLst>
              <a:ext uri="{FF2B5EF4-FFF2-40B4-BE49-F238E27FC236}">
                <a16:creationId xmlns:a16="http://schemas.microsoft.com/office/drawing/2014/main" id="{BED11B30-DB0B-AA5D-E202-A29E3F301D10}"/>
              </a:ext>
            </a:extLst>
          </p:cNvPr>
          <p:cNvSpPr txBox="1"/>
          <p:nvPr/>
        </p:nvSpPr>
        <p:spPr>
          <a:xfrm rot="20426953">
            <a:off x="6954581" y="4199142"/>
            <a:ext cx="980697" cy="123111"/>
          </a:xfrm>
          <a:prstGeom prst="rect">
            <a:avLst/>
          </a:prstGeom>
          <a:solidFill>
            <a:srgbClr val="F4F4F4"/>
          </a:solidFill>
        </p:spPr>
        <p:txBody>
          <a:bodyPr wrap="square" lIns="0" tIns="0" rIns="0" bIns="0" rtlCol="0">
            <a:spAutoFit/>
          </a:bodyPr>
          <a:lstStyle/>
          <a:p>
            <a:pPr algn="ctr" rtl="0"/>
            <a:r>
              <a:rPr lang="fr-ca" sz="800" b="1" i="0" u="none" baseline="0">
                <a:solidFill>
                  <a:schemeClr val="tx1"/>
                </a:solidFill>
              </a:rPr>
              <a:t>CHEMIN ROGERS</a:t>
            </a:r>
            <a:endParaRPr lang="fr-ca" sz="800" b="1" dirty="0">
              <a:solidFill>
                <a:schemeClr val="tx1"/>
              </a:solidFill>
            </a:endParaRPr>
          </a:p>
        </p:txBody>
      </p:sp>
      <p:sp>
        <p:nvSpPr>
          <p:cNvPr id="36" name="TextBox 35">
            <a:extLst>
              <a:ext uri="{FF2B5EF4-FFF2-40B4-BE49-F238E27FC236}">
                <a16:creationId xmlns:a16="http://schemas.microsoft.com/office/drawing/2014/main" id="{1ACBB864-AE70-2CB8-F909-C1FC4E558930}"/>
              </a:ext>
            </a:extLst>
          </p:cNvPr>
          <p:cNvSpPr txBox="1"/>
          <p:nvPr/>
        </p:nvSpPr>
        <p:spPr>
          <a:xfrm rot="20513715">
            <a:off x="7349164" y="5405332"/>
            <a:ext cx="1335794" cy="123111"/>
          </a:xfrm>
          <a:prstGeom prst="rect">
            <a:avLst/>
          </a:prstGeom>
          <a:solidFill>
            <a:srgbClr val="F4F4F4"/>
          </a:solidFill>
        </p:spPr>
        <p:txBody>
          <a:bodyPr wrap="square" lIns="0" tIns="0" rIns="0" bIns="0" rtlCol="0">
            <a:spAutoFit/>
          </a:bodyPr>
          <a:lstStyle/>
          <a:p>
            <a:pPr algn="ctr" rtl="0"/>
            <a:r>
              <a:rPr lang="fr-ca" sz="800" b="1" i="0" u="none" baseline="0" dirty="0">
                <a:solidFill>
                  <a:schemeClr val="tx1"/>
                </a:solidFill>
              </a:rPr>
              <a:t>AVENUE ST CLAIR </a:t>
            </a:r>
            <a:r>
              <a:rPr lang="fr-ca" sz="800" b="1" dirty="0">
                <a:solidFill>
                  <a:schemeClr val="tx1"/>
                </a:solidFill>
              </a:rPr>
              <a:t>W</a:t>
            </a:r>
            <a:r>
              <a:rPr lang="fr-ca" sz="800" b="1" i="0" u="none" baseline="0" dirty="0">
                <a:solidFill>
                  <a:schemeClr val="tx1"/>
                </a:solidFill>
              </a:rPr>
              <a:t>EST</a:t>
            </a:r>
            <a:endParaRPr lang="fr-ca" sz="800" b="1" dirty="0">
              <a:solidFill>
                <a:schemeClr val="tx1"/>
              </a:solidFill>
            </a:endParaRPr>
          </a:p>
        </p:txBody>
      </p:sp>
      <p:sp>
        <p:nvSpPr>
          <p:cNvPr id="37" name="TextBox 36">
            <a:extLst>
              <a:ext uri="{FF2B5EF4-FFF2-40B4-BE49-F238E27FC236}">
                <a16:creationId xmlns:a16="http://schemas.microsoft.com/office/drawing/2014/main" id="{D01DA50D-E010-3961-59FF-4F3773CAC588}"/>
              </a:ext>
            </a:extLst>
          </p:cNvPr>
          <p:cNvSpPr txBox="1"/>
          <p:nvPr/>
        </p:nvSpPr>
        <p:spPr>
          <a:xfrm rot="20495927">
            <a:off x="8752918" y="5909238"/>
            <a:ext cx="1165796" cy="123111"/>
          </a:xfrm>
          <a:prstGeom prst="rect">
            <a:avLst/>
          </a:prstGeom>
          <a:solidFill>
            <a:srgbClr val="F4F4F4"/>
          </a:solidFill>
        </p:spPr>
        <p:txBody>
          <a:bodyPr wrap="square" lIns="0" tIns="0" rIns="0" bIns="0" rtlCol="0">
            <a:spAutoFit/>
          </a:bodyPr>
          <a:lstStyle/>
          <a:p>
            <a:pPr algn="ctr" rtl="0"/>
            <a:r>
              <a:rPr lang="fr-ca" sz="800" b="1" i="0" u="none" baseline="0" dirty="0">
                <a:solidFill>
                  <a:schemeClr val="tx1"/>
                </a:solidFill>
              </a:rPr>
              <a:t>CHEMIN DAVENPORT</a:t>
            </a:r>
            <a:endParaRPr lang="fr-ca" sz="800" b="1" dirty="0">
              <a:solidFill>
                <a:schemeClr val="tx1"/>
              </a:solidFill>
            </a:endParaRPr>
          </a:p>
        </p:txBody>
      </p:sp>
      <p:sp>
        <p:nvSpPr>
          <p:cNvPr id="39" name="TextBox 38">
            <a:extLst>
              <a:ext uri="{FF2B5EF4-FFF2-40B4-BE49-F238E27FC236}">
                <a16:creationId xmlns:a16="http://schemas.microsoft.com/office/drawing/2014/main" id="{A3D14F72-1331-782C-A8F2-675EDF29A291}"/>
              </a:ext>
            </a:extLst>
          </p:cNvPr>
          <p:cNvSpPr txBox="1"/>
          <p:nvPr/>
        </p:nvSpPr>
        <p:spPr>
          <a:xfrm rot="2787707">
            <a:off x="4567292" y="5212263"/>
            <a:ext cx="1021830" cy="123111"/>
          </a:xfrm>
          <a:prstGeom prst="rect">
            <a:avLst/>
          </a:prstGeom>
          <a:solidFill>
            <a:srgbClr val="F4F4F4"/>
          </a:solidFill>
        </p:spPr>
        <p:txBody>
          <a:bodyPr wrap="square" lIns="0" tIns="0" rIns="0" bIns="0" rtlCol="0">
            <a:spAutoFit/>
          </a:bodyPr>
          <a:lstStyle/>
          <a:p>
            <a:pPr algn="ctr" rtl="0"/>
            <a:r>
              <a:rPr lang="fr-ca" sz="800" b="1" i="0" u="none" baseline="0" dirty="0">
                <a:solidFill>
                  <a:schemeClr val="tx1"/>
                </a:solidFill>
              </a:rPr>
              <a:t>CHEMIN WESTON </a:t>
            </a:r>
            <a:endParaRPr lang="fr-ca" sz="800" b="1" dirty="0">
              <a:solidFill>
                <a:schemeClr val="tx1"/>
              </a:solidFill>
            </a:endParaRPr>
          </a:p>
        </p:txBody>
      </p:sp>
      <p:sp>
        <p:nvSpPr>
          <p:cNvPr id="40" name="TextBox 39">
            <a:extLst>
              <a:ext uri="{FF2B5EF4-FFF2-40B4-BE49-F238E27FC236}">
                <a16:creationId xmlns:a16="http://schemas.microsoft.com/office/drawing/2014/main" id="{6D349029-FAB1-C485-867C-B3CC582B6A89}"/>
              </a:ext>
            </a:extLst>
          </p:cNvPr>
          <p:cNvSpPr txBox="1"/>
          <p:nvPr/>
        </p:nvSpPr>
        <p:spPr>
          <a:xfrm rot="3012745">
            <a:off x="5698295" y="4827220"/>
            <a:ext cx="394379" cy="123111"/>
          </a:xfrm>
          <a:prstGeom prst="rect">
            <a:avLst/>
          </a:prstGeom>
          <a:solidFill>
            <a:srgbClr val="F4F4F4"/>
          </a:solidFill>
        </p:spPr>
        <p:txBody>
          <a:bodyPr wrap="square" lIns="0" tIns="0" rIns="0" bIns="0" rtlCol="0">
            <a:spAutoFit/>
          </a:bodyPr>
          <a:lstStyle/>
          <a:p>
            <a:pPr algn="ctr" rtl="0"/>
            <a:endParaRPr lang="fr-ca" sz="800" b="1" dirty="0">
              <a:solidFill>
                <a:schemeClr val="tx1"/>
              </a:solidFill>
            </a:endParaRPr>
          </a:p>
        </p:txBody>
      </p:sp>
      <p:sp>
        <p:nvSpPr>
          <p:cNvPr id="38" name="TextBox 37">
            <a:extLst>
              <a:ext uri="{FF2B5EF4-FFF2-40B4-BE49-F238E27FC236}">
                <a16:creationId xmlns:a16="http://schemas.microsoft.com/office/drawing/2014/main" id="{6AEC1048-CE29-74D1-D085-688D8CDFAC58}"/>
              </a:ext>
            </a:extLst>
          </p:cNvPr>
          <p:cNvSpPr txBox="1"/>
          <p:nvPr/>
        </p:nvSpPr>
        <p:spPr>
          <a:xfrm rot="4223819">
            <a:off x="5435047" y="5283126"/>
            <a:ext cx="1383118" cy="123111"/>
          </a:xfrm>
          <a:prstGeom prst="rect">
            <a:avLst/>
          </a:prstGeom>
          <a:solidFill>
            <a:srgbClr val="F4F4F4"/>
          </a:solidFill>
        </p:spPr>
        <p:txBody>
          <a:bodyPr wrap="square" lIns="0" tIns="0" rIns="0" bIns="0" rtlCol="0">
            <a:spAutoFit/>
          </a:bodyPr>
          <a:lstStyle/>
          <a:p>
            <a:pPr algn="ctr" rtl="0"/>
            <a:r>
              <a:rPr lang="fr-ca" sz="800" b="1" i="0" u="none" baseline="0" dirty="0">
                <a:solidFill>
                  <a:schemeClr val="tx1"/>
                </a:solidFill>
              </a:rPr>
              <a:t>CHEMIN OLD WESTON</a:t>
            </a:r>
            <a:endParaRPr lang="fr-ca" sz="800" b="1" dirty="0">
              <a:solidFill>
                <a:schemeClr val="tx1"/>
              </a:solidFill>
            </a:endParaRPr>
          </a:p>
        </p:txBody>
      </p:sp>
      <p:sp>
        <p:nvSpPr>
          <p:cNvPr id="42" name="TextBox 41">
            <a:extLst>
              <a:ext uri="{FF2B5EF4-FFF2-40B4-BE49-F238E27FC236}">
                <a16:creationId xmlns:a16="http://schemas.microsoft.com/office/drawing/2014/main" id="{84405D18-51B8-5B1B-0682-C349575E6F35}"/>
              </a:ext>
            </a:extLst>
          </p:cNvPr>
          <p:cNvSpPr txBox="1"/>
          <p:nvPr/>
        </p:nvSpPr>
        <p:spPr>
          <a:xfrm>
            <a:off x="6992255" y="4810531"/>
            <a:ext cx="1121413" cy="246221"/>
          </a:xfrm>
          <a:prstGeom prst="rect">
            <a:avLst/>
          </a:prstGeom>
          <a:solidFill>
            <a:srgbClr val="F4F4F4"/>
          </a:solidFill>
        </p:spPr>
        <p:txBody>
          <a:bodyPr wrap="square" lIns="0" tIns="0" rIns="0" bIns="0" rtlCol="0">
            <a:spAutoFit/>
          </a:bodyPr>
          <a:lstStyle/>
          <a:p>
            <a:pPr algn="l" rtl="0"/>
            <a:r>
              <a:rPr lang="fr-ca" sz="1600" b="1" i="0" u="none" baseline="0" dirty="0">
                <a:solidFill>
                  <a:srgbClr val="FFFF00"/>
                </a:solidFill>
                <a:effectLst>
                  <a:outerShdw blurRad="38100" dist="38100" dir="2700000" algn="tl">
                    <a:srgbClr val="000000">
                      <a:alpha val="43137"/>
                    </a:srgbClr>
                  </a:outerShdw>
                </a:effectLst>
              </a:rPr>
              <a:t>ZONE 3 :</a:t>
            </a:r>
            <a:endParaRPr lang="fr-ca" sz="1600" b="1" dirty="0">
              <a:solidFill>
                <a:srgbClr val="FFFF00"/>
              </a:solidFill>
              <a:effectLst>
                <a:outerShdw blurRad="38100" dist="38100" dir="2700000" algn="tl">
                  <a:srgbClr val="000000">
                    <a:alpha val="43137"/>
                  </a:srgbClr>
                </a:outerShdw>
              </a:effectLst>
            </a:endParaRPr>
          </a:p>
        </p:txBody>
      </p:sp>
      <p:sp>
        <p:nvSpPr>
          <p:cNvPr id="44" name="TextBox 43">
            <a:extLst>
              <a:ext uri="{FF2B5EF4-FFF2-40B4-BE49-F238E27FC236}">
                <a16:creationId xmlns:a16="http://schemas.microsoft.com/office/drawing/2014/main" id="{E1D70A44-7F01-F214-B304-D45FBF17ED10}"/>
              </a:ext>
            </a:extLst>
          </p:cNvPr>
          <p:cNvSpPr txBox="1"/>
          <p:nvPr/>
        </p:nvSpPr>
        <p:spPr>
          <a:xfrm rot="2085202">
            <a:off x="9125115" y="2888656"/>
            <a:ext cx="364737" cy="123111"/>
          </a:xfrm>
          <a:prstGeom prst="rect">
            <a:avLst/>
          </a:prstGeom>
          <a:solidFill>
            <a:srgbClr val="F4F4F4"/>
          </a:solidFill>
        </p:spPr>
        <p:txBody>
          <a:bodyPr wrap="square" lIns="0" tIns="0" rIns="0" bIns="0" rtlCol="0">
            <a:spAutoFit/>
          </a:bodyPr>
          <a:lstStyle/>
          <a:p>
            <a:pPr algn="ctr" rtl="0"/>
            <a:endParaRPr lang="fr-ca" sz="800" b="1" dirty="0">
              <a:solidFill>
                <a:schemeClr val="tx1"/>
              </a:solidFill>
            </a:endParaRPr>
          </a:p>
        </p:txBody>
      </p:sp>
      <p:sp>
        <p:nvSpPr>
          <p:cNvPr id="43" name="TextBox 42">
            <a:extLst>
              <a:ext uri="{FF2B5EF4-FFF2-40B4-BE49-F238E27FC236}">
                <a16:creationId xmlns:a16="http://schemas.microsoft.com/office/drawing/2014/main" id="{21AB29F7-F844-3532-C09C-5F1FCFC3D5A2}"/>
              </a:ext>
            </a:extLst>
          </p:cNvPr>
          <p:cNvSpPr txBox="1"/>
          <p:nvPr/>
        </p:nvSpPr>
        <p:spPr>
          <a:xfrm rot="1776744">
            <a:off x="8608198" y="2721902"/>
            <a:ext cx="980697" cy="123111"/>
          </a:xfrm>
          <a:prstGeom prst="rect">
            <a:avLst/>
          </a:prstGeom>
          <a:solidFill>
            <a:srgbClr val="F4F4F4"/>
          </a:solidFill>
        </p:spPr>
        <p:txBody>
          <a:bodyPr wrap="square" lIns="0" tIns="0" rIns="0" bIns="0" rtlCol="0">
            <a:spAutoFit/>
          </a:bodyPr>
          <a:lstStyle/>
          <a:p>
            <a:pPr algn="ctr" rtl="0"/>
            <a:r>
              <a:rPr lang="fr-ca" sz="800" b="1" i="0" u="none" baseline="0">
                <a:solidFill>
                  <a:schemeClr val="tx1"/>
                </a:solidFill>
              </a:rPr>
              <a:t>CHEMIN VAUGHAN</a:t>
            </a:r>
            <a:endParaRPr lang="fr-ca" sz="800" b="1" dirty="0">
              <a:solidFill>
                <a:schemeClr val="tx1"/>
              </a:solidFill>
            </a:endParaRPr>
          </a:p>
        </p:txBody>
      </p:sp>
      <p:sp>
        <p:nvSpPr>
          <p:cNvPr id="47" name="object 2">
            <a:extLst>
              <a:ext uri="{FF2B5EF4-FFF2-40B4-BE49-F238E27FC236}">
                <a16:creationId xmlns:a16="http://schemas.microsoft.com/office/drawing/2014/main" id="{1DDAC19E-AC28-DEAB-59C2-6BBBD7CA0FF1}"/>
              </a:ext>
            </a:extLst>
          </p:cNvPr>
          <p:cNvSpPr txBox="1">
            <a:spLocks noGrp="1"/>
          </p:cNvSpPr>
          <p:nvPr>
            <p:ph type="title"/>
          </p:nvPr>
        </p:nvSpPr>
        <p:spPr>
          <a:xfrm>
            <a:off x="452503" y="394916"/>
            <a:ext cx="5047615" cy="361315"/>
          </a:xfrm>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CONSTRUCTION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74300" y="901284"/>
            <a:ext cx="6307500" cy="5509713"/>
          </a:xfrm>
          <a:prstGeom prst="rect">
            <a:avLst/>
          </a:prstGeom>
        </p:spPr>
        <p:txBody>
          <a:bodyPr vert="horz" wrap="square" lIns="0" tIns="12700" rIns="0" bIns="0" rtlCol="0">
            <a:spAutoFit/>
          </a:bodyPr>
          <a:lstStyle/>
          <a:p>
            <a:pPr marL="81915" rtl="0">
              <a:lnSpc>
                <a:spcPct val="100000"/>
              </a:lnSpc>
            </a:pPr>
            <a:r>
              <a:rPr lang="fr-ca" sz="1800" b="1" i="0" u="none" baseline="0" dirty="0">
                <a:solidFill>
                  <a:srgbClr val="181818"/>
                </a:solidFill>
                <a:latin typeface="Calibri"/>
                <a:ea typeface="Calibri"/>
                <a:cs typeface="Calibri"/>
              </a:rPr>
              <a:t>À quoi doit-on s’attendre pendant les travaux de construction?</a:t>
            </a:r>
            <a:endParaRPr sz="1800" dirty="0">
              <a:latin typeface="Calibri"/>
              <a:cs typeface="Calibri"/>
            </a:endParaRPr>
          </a:p>
          <a:p>
            <a:pPr marL="367665" marR="80645" indent="-285750" rtl="0">
              <a:lnSpc>
                <a:spcPct val="120000"/>
              </a:lnSpc>
              <a:buFont typeface="Arial"/>
              <a:buChar char="•"/>
              <a:tabLst>
                <a:tab pos="367665" algn="l"/>
              </a:tabLst>
            </a:pPr>
            <a:r>
              <a:rPr lang="fr-ca" sz="1600" b="1" i="0" u="none" baseline="0" dirty="0">
                <a:solidFill>
                  <a:srgbClr val="181818"/>
                </a:solidFill>
                <a:latin typeface="Calibri"/>
                <a:ea typeface="Calibri"/>
                <a:cs typeface="Calibri"/>
              </a:rPr>
              <a:t>Bruit et vibrations : </a:t>
            </a:r>
            <a:r>
              <a:rPr lang="fr-ca" sz="1600" b="0" i="0" u="none" baseline="0" dirty="0">
                <a:solidFill>
                  <a:srgbClr val="181818"/>
                </a:solidFill>
                <a:latin typeface="Calibri"/>
                <a:ea typeface="Calibri"/>
                <a:cs typeface="Calibri"/>
              </a:rPr>
              <a:t>Attendez-vous à entendre des bruits et à ressentir des vibrations typiques des travaux de construction. Les niveaux de bruit seront gérés conformément aux exigences réglementaires. Les niveaux de vibration ont été évalués comme étant inférieurs à ceux qui pourraient endommager des biens. Le bruit et les vibrations sont évalués chaque semaine.</a:t>
            </a:r>
            <a:endParaRPr sz="1600" dirty="0">
              <a:latin typeface="Calibri"/>
              <a:cs typeface="Calibri"/>
            </a:endParaRPr>
          </a:p>
          <a:p>
            <a:pPr marL="367665" marR="5715" indent="-286385" rtl="0">
              <a:lnSpc>
                <a:spcPct val="120000"/>
              </a:lnSpc>
              <a:buFont typeface="Arial"/>
              <a:buChar char="•"/>
              <a:tabLst>
                <a:tab pos="367665" algn="l"/>
              </a:tabLst>
            </a:pPr>
            <a:r>
              <a:rPr lang="fr-ca" sz="1600" b="1" i="0" u="none" baseline="0" dirty="0">
                <a:solidFill>
                  <a:srgbClr val="181818"/>
                </a:solidFill>
                <a:latin typeface="Calibri"/>
                <a:ea typeface="Calibri"/>
                <a:cs typeface="Calibri"/>
              </a:rPr>
              <a:t>Poussière : </a:t>
            </a:r>
            <a:r>
              <a:rPr lang="fr-ca" sz="1600" b="0" i="0" u="none" baseline="0" dirty="0">
                <a:solidFill>
                  <a:srgbClr val="181818"/>
                </a:solidFill>
                <a:latin typeface="Calibri"/>
                <a:ea typeface="Calibri"/>
                <a:cs typeface="Calibri"/>
              </a:rPr>
              <a:t>Des mesures d’atténuation seront appliquées en ce qui a trait à la suppression de la poussière; des machines telles que les balayeuses de rue seront utilisées.</a:t>
            </a:r>
            <a:endParaRPr sz="1600" dirty="0">
              <a:latin typeface="Calibri"/>
              <a:cs typeface="Calibri"/>
            </a:endParaRPr>
          </a:p>
          <a:p>
            <a:pPr marL="367665" marR="33655" indent="-286385" rtl="0">
              <a:lnSpc>
                <a:spcPct val="120000"/>
              </a:lnSpc>
              <a:buFont typeface="Arial"/>
              <a:buChar char="•"/>
              <a:tabLst>
                <a:tab pos="367665" algn="l"/>
              </a:tabLst>
            </a:pPr>
            <a:r>
              <a:rPr lang="fr-ca" sz="1600" b="1" i="0" u="none" baseline="0" dirty="0" err="1">
                <a:solidFill>
                  <a:srgbClr val="181818"/>
                </a:solidFill>
                <a:latin typeface="Calibri"/>
                <a:ea typeface="Calibri"/>
                <a:cs typeface="Calibri"/>
              </a:rPr>
              <a:t>Erosion</a:t>
            </a:r>
            <a:r>
              <a:rPr lang="fr-ca" sz="1600" b="1" i="0" u="none" baseline="0" dirty="0">
                <a:solidFill>
                  <a:srgbClr val="181818"/>
                </a:solidFill>
                <a:latin typeface="Calibri"/>
                <a:ea typeface="Calibri"/>
                <a:cs typeface="Calibri"/>
              </a:rPr>
              <a:t> et sédimentation : </a:t>
            </a:r>
            <a:r>
              <a:rPr lang="fr-ca" sz="1600" b="0" i="0" u="none" baseline="0" dirty="0">
                <a:solidFill>
                  <a:srgbClr val="181818"/>
                </a:solidFill>
                <a:latin typeface="Calibri"/>
                <a:ea typeface="Calibri"/>
                <a:cs typeface="Calibri"/>
              </a:rPr>
              <a:t>Des contrôles sont effectifs et la surveillance se fait régulièrement pour prévenir l’érosion et la sédimentation, ainsi que pour protéger la végétation et les propriétés privées.</a:t>
            </a:r>
            <a:endParaRPr sz="1600" dirty="0">
              <a:latin typeface="Calibri"/>
              <a:cs typeface="Calibri"/>
            </a:endParaRPr>
          </a:p>
          <a:p>
            <a:pPr marL="367665" marR="5080" indent="-286385" rtl="0">
              <a:lnSpc>
                <a:spcPct val="120000"/>
              </a:lnSpc>
              <a:buFont typeface="Arial"/>
              <a:buChar char="•"/>
              <a:tabLst>
                <a:tab pos="367665" algn="l"/>
              </a:tabLst>
            </a:pPr>
            <a:r>
              <a:rPr lang="fr-ca" sz="1600" b="1" i="0" u="none" baseline="0" dirty="0">
                <a:solidFill>
                  <a:srgbClr val="181818"/>
                </a:solidFill>
                <a:latin typeface="Calibri"/>
                <a:ea typeface="Calibri"/>
                <a:cs typeface="Calibri"/>
              </a:rPr>
              <a:t>Surveillance </a:t>
            </a:r>
            <a:r>
              <a:rPr lang="fr-ca" sz="1600" b="0" i="0" u="none" baseline="0" dirty="0">
                <a:solidFill>
                  <a:srgbClr val="181818"/>
                </a:solidFill>
                <a:latin typeface="Calibri"/>
                <a:ea typeface="Calibri"/>
                <a:cs typeface="Calibri"/>
              </a:rPr>
              <a:t>Les inspections environnementales régulières portent entre autres sur le bruit, les vibrations, la poussière, la protection des arbres et les mesures de contrôle de l’érosion et de la sédimentation.</a:t>
            </a:r>
            <a:endParaRPr sz="1600" dirty="0">
              <a:latin typeface="Calibri"/>
              <a:cs typeface="Calibri"/>
            </a:endParaRPr>
          </a:p>
          <a:p>
            <a:pPr marL="367665" indent="-285750" rtl="0">
              <a:lnSpc>
                <a:spcPct val="100000"/>
              </a:lnSpc>
              <a:buFont typeface="Arial"/>
              <a:buChar char="•"/>
              <a:tabLst>
                <a:tab pos="367665" algn="l"/>
              </a:tabLst>
            </a:pPr>
            <a:r>
              <a:rPr lang="fr-ca" sz="1600" b="1" i="0" u="none" baseline="0" dirty="0">
                <a:solidFill>
                  <a:srgbClr val="181818"/>
                </a:solidFill>
                <a:latin typeface="Calibri"/>
                <a:ea typeface="Calibri"/>
                <a:cs typeface="Calibri"/>
              </a:rPr>
              <a:t>Accès aux propriétés : </a:t>
            </a:r>
            <a:r>
              <a:rPr lang="fr-ca" sz="1600" b="0" i="0" u="none" baseline="0" dirty="0" err="1">
                <a:solidFill>
                  <a:srgbClr val="181818"/>
                </a:solidFill>
                <a:latin typeface="Calibri"/>
                <a:ea typeface="Calibri"/>
                <a:cs typeface="Calibri"/>
              </a:rPr>
              <a:t>Metrolinx</a:t>
            </a:r>
            <a:r>
              <a:rPr lang="fr-ca" sz="1600" b="0" i="0" u="none" baseline="0" dirty="0">
                <a:solidFill>
                  <a:srgbClr val="181818"/>
                </a:solidFill>
                <a:latin typeface="Calibri"/>
                <a:ea typeface="Calibri"/>
                <a:cs typeface="Calibri"/>
              </a:rPr>
              <a:t> informera les propriétaires de biens en cas de besoin d’accès à la propriété est requis.</a:t>
            </a:r>
            <a:endParaRPr sz="1600" dirty="0">
              <a:latin typeface="Calibri"/>
              <a:cs typeface="Calibri"/>
            </a:endParaRPr>
          </a:p>
        </p:txBody>
      </p:sp>
      <p:pic>
        <p:nvPicPr>
          <p:cNvPr id="4" name="object 4"/>
          <p:cNvPicPr/>
          <p:nvPr/>
        </p:nvPicPr>
        <p:blipFill>
          <a:blip r:embed="rId2" cstate="print"/>
          <a:stretch>
            <a:fillRect/>
          </a:stretch>
        </p:blipFill>
        <p:spPr>
          <a:xfrm>
            <a:off x="6934200" y="1037083"/>
            <a:ext cx="4766308" cy="4754118"/>
          </a:xfrm>
          <a:prstGeom prst="rect">
            <a:avLst/>
          </a:prstGeom>
        </p:spPr>
      </p:pic>
      <p:sp>
        <p:nvSpPr>
          <p:cNvPr id="10" name="object 2">
            <a:extLst>
              <a:ext uri="{FF2B5EF4-FFF2-40B4-BE49-F238E27FC236}">
                <a16:creationId xmlns:a16="http://schemas.microsoft.com/office/drawing/2014/main" id="{912A9304-4EE8-2934-798F-72AA5314EE03}"/>
              </a:ext>
            </a:extLst>
          </p:cNvPr>
          <p:cNvSpPr txBox="1">
            <a:spLocks noGrp="1"/>
          </p:cNvSpPr>
          <p:nvPr>
            <p:ph type="title"/>
          </p:nvPr>
        </p:nvSpPr>
        <p:spPr>
          <a:xfrm>
            <a:off x="452503" y="394916"/>
            <a:ext cx="5047615" cy="361315"/>
          </a:xfrm>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CONSTRUCTION</a:t>
            </a:r>
          </a:p>
        </p:txBody>
      </p:sp>
      <p:sp>
        <p:nvSpPr>
          <p:cNvPr id="11" name="object 9">
            <a:extLst>
              <a:ext uri="{FF2B5EF4-FFF2-40B4-BE49-F238E27FC236}">
                <a16:creationId xmlns:a16="http://schemas.microsoft.com/office/drawing/2014/main" id="{B6F06A9A-7E85-68D8-BEA3-F6F168113A56}"/>
              </a:ext>
            </a:extLst>
          </p:cNvPr>
          <p:cNvSpPr txBox="1"/>
          <p:nvPr/>
        </p:nvSpPr>
        <p:spPr>
          <a:xfrm>
            <a:off x="461600" y="6268002"/>
            <a:ext cx="141605" cy="151323"/>
          </a:xfrm>
          <a:prstGeom prst="rect">
            <a:avLst/>
          </a:prstGeom>
        </p:spPr>
        <p:txBody>
          <a:bodyPr vert="horz" wrap="square" lIns="0" tIns="12700" rIns="0" bIns="0" rtlCol="0">
            <a:spAutoFit/>
          </a:bodyPr>
          <a:lstStyle/>
          <a:p>
            <a:pPr marL="12700" rtl="0">
              <a:lnSpc>
                <a:spcPct val="100000"/>
              </a:lnSpc>
              <a:spcBef>
                <a:spcPts val="100"/>
              </a:spcBef>
            </a:pPr>
            <a:r>
              <a:rPr lang="fr-ca" sz="900" b="0" i="0" u="none" baseline="0" dirty="0">
                <a:solidFill>
                  <a:srgbClr val="181818"/>
                </a:solidFill>
                <a:latin typeface="Calibri"/>
                <a:ea typeface="Calibri"/>
                <a:cs typeface="Calibri"/>
              </a:rPr>
              <a:t>21</a:t>
            </a:r>
            <a:endParaRPr sz="9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036126" y="1050797"/>
            <a:ext cx="2156460" cy="3115310"/>
            <a:chOff x="10036126" y="1050797"/>
            <a:chExt cx="2156460" cy="3115310"/>
          </a:xfrm>
        </p:grpSpPr>
        <p:pic>
          <p:nvPicPr>
            <p:cNvPr id="3" name="object 3"/>
            <p:cNvPicPr/>
            <p:nvPr/>
          </p:nvPicPr>
          <p:blipFill>
            <a:blip r:embed="rId2" cstate="print"/>
            <a:stretch>
              <a:fillRect/>
            </a:stretch>
          </p:blipFill>
          <p:spPr>
            <a:xfrm>
              <a:off x="10424160" y="1213103"/>
              <a:ext cx="1767838" cy="2952749"/>
            </a:xfrm>
            <a:prstGeom prst="rect">
              <a:avLst/>
            </a:prstGeom>
          </p:spPr>
        </p:pic>
        <p:sp>
          <p:nvSpPr>
            <p:cNvPr id="4" name="object 4"/>
            <p:cNvSpPr/>
            <p:nvPr/>
          </p:nvSpPr>
          <p:spPr>
            <a:xfrm>
              <a:off x="11700510" y="1050797"/>
              <a:ext cx="281940" cy="344170"/>
            </a:xfrm>
            <a:custGeom>
              <a:avLst/>
              <a:gdLst/>
              <a:ahLst/>
              <a:cxnLst/>
              <a:rect l="l" t="t" r="r" b="b"/>
              <a:pathLst>
                <a:path w="281940" h="344169">
                  <a:moveTo>
                    <a:pt x="281368" y="125577"/>
                  </a:moveTo>
                  <a:lnTo>
                    <a:pt x="279285" y="109042"/>
                  </a:lnTo>
                  <a:lnTo>
                    <a:pt x="274942" y="92379"/>
                  </a:lnTo>
                  <a:lnTo>
                    <a:pt x="268808" y="76987"/>
                  </a:lnTo>
                  <a:lnTo>
                    <a:pt x="268554" y="76339"/>
                  </a:lnTo>
                  <a:lnTo>
                    <a:pt x="238429" y="36588"/>
                  </a:lnTo>
                  <a:lnTo>
                    <a:pt x="191211" y="10287"/>
                  </a:lnTo>
                  <a:lnTo>
                    <a:pt x="171526" y="4711"/>
                  </a:lnTo>
                  <a:lnTo>
                    <a:pt x="140474" y="0"/>
                  </a:lnTo>
                  <a:lnTo>
                    <a:pt x="84582" y="6896"/>
                  </a:lnTo>
                  <a:lnTo>
                    <a:pt x="38163" y="34671"/>
                  </a:lnTo>
                  <a:lnTo>
                    <a:pt x="8293" y="77978"/>
                  </a:lnTo>
                  <a:lnTo>
                    <a:pt x="0" y="105117"/>
                  </a:lnTo>
                  <a:lnTo>
                    <a:pt x="76784" y="122885"/>
                  </a:lnTo>
                  <a:lnTo>
                    <a:pt x="80695" y="110909"/>
                  </a:lnTo>
                  <a:lnTo>
                    <a:pt x="86474" y="100596"/>
                  </a:lnTo>
                  <a:lnTo>
                    <a:pt x="126022" y="77343"/>
                  </a:lnTo>
                  <a:lnTo>
                    <a:pt x="138353" y="77000"/>
                  </a:lnTo>
                  <a:lnTo>
                    <a:pt x="151460" y="78943"/>
                  </a:lnTo>
                  <a:lnTo>
                    <a:pt x="163791" y="82677"/>
                  </a:lnTo>
                  <a:lnTo>
                    <a:pt x="195872" y="110680"/>
                  </a:lnTo>
                  <a:lnTo>
                    <a:pt x="200126" y="128778"/>
                  </a:lnTo>
                  <a:lnTo>
                    <a:pt x="199059" y="138252"/>
                  </a:lnTo>
                  <a:lnTo>
                    <a:pt x="171310" y="173316"/>
                  </a:lnTo>
                  <a:lnTo>
                    <a:pt x="141198" y="191122"/>
                  </a:lnTo>
                  <a:lnTo>
                    <a:pt x="122974" y="202311"/>
                  </a:lnTo>
                  <a:lnTo>
                    <a:pt x="92862" y="227774"/>
                  </a:lnTo>
                  <a:lnTo>
                    <a:pt x="62572" y="274256"/>
                  </a:lnTo>
                  <a:lnTo>
                    <a:pt x="50520" y="311810"/>
                  </a:lnTo>
                  <a:lnTo>
                    <a:pt x="47840" y="325399"/>
                  </a:lnTo>
                  <a:lnTo>
                    <a:pt x="127254" y="343776"/>
                  </a:lnTo>
                  <a:lnTo>
                    <a:pt x="131051" y="330339"/>
                  </a:lnTo>
                  <a:lnTo>
                    <a:pt x="134899" y="318566"/>
                  </a:lnTo>
                  <a:lnTo>
                    <a:pt x="155067" y="281127"/>
                  </a:lnTo>
                  <a:lnTo>
                    <a:pt x="213309" y="241719"/>
                  </a:lnTo>
                  <a:lnTo>
                    <a:pt x="225107" y="234200"/>
                  </a:lnTo>
                  <a:lnTo>
                    <a:pt x="254495" y="207479"/>
                  </a:lnTo>
                  <a:lnTo>
                    <a:pt x="276440" y="166992"/>
                  </a:lnTo>
                  <a:lnTo>
                    <a:pt x="281368" y="125577"/>
                  </a:lnTo>
                  <a:close/>
                </a:path>
              </a:pathLst>
            </a:custGeom>
            <a:solidFill>
              <a:srgbClr val="171717"/>
            </a:solidFill>
          </p:spPr>
          <p:txBody>
            <a:bodyPr wrap="square" lIns="0" tIns="0" rIns="0" bIns="0" rtlCol="0"/>
            <a:lstStyle/>
            <a:p>
              <a:endParaRPr/>
            </a:p>
          </p:txBody>
        </p:sp>
        <p:pic>
          <p:nvPicPr>
            <p:cNvPr id="5" name="object 5"/>
            <p:cNvPicPr/>
            <p:nvPr/>
          </p:nvPicPr>
          <p:blipFill>
            <a:blip r:embed="rId3" cstate="print"/>
            <a:stretch>
              <a:fillRect/>
            </a:stretch>
          </p:blipFill>
          <p:spPr>
            <a:xfrm>
              <a:off x="11719059" y="1418534"/>
              <a:ext cx="104355" cy="105905"/>
            </a:xfrm>
            <a:prstGeom prst="rect">
              <a:avLst/>
            </a:prstGeom>
          </p:spPr>
        </p:pic>
        <p:sp>
          <p:nvSpPr>
            <p:cNvPr id="6" name="object 6"/>
            <p:cNvSpPr/>
            <p:nvPr/>
          </p:nvSpPr>
          <p:spPr>
            <a:xfrm>
              <a:off x="10036124" y="1100175"/>
              <a:ext cx="365125" cy="382270"/>
            </a:xfrm>
            <a:custGeom>
              <a:avLst/>
              <a:gdLst/>
              <a:ahLst/>
              <a:cxnLst/>
              <a:rect l="l" t="t" r="r" b="b"/>
              <a:pathLst>
                <a:path w="365125" h="382269">
                  <a:moveTo>
                    <a:pt x="364667" y="106464"/>
                  </a:moveTo>
                  <a:lnTo>
                    <a:pt x="352005" y="68757"/>
                  </a:lnTo>
                  <a:lnTo>
                    <a:pt x="313626" y="27813"/>
                  </a:lnTo>
                  <a:lnTo>
                    <a:pt x="276504" y="9055"/>
                  </a:lnTo>
                  <a:lnTo>
                    <a:pt x="235305" y="0"/>
                  </a:lnTo>
                  <a:lnTo>
                    <a:pt x="190868" y="1219"/>
                  </a:lnTo>
                  <a:lnTo>
                    <a:pt x="118211" y="23939"/>
                  </a:lnTo>
                  <a:lnTo>
                    <a:pt x="81965" y="43713"/>
                  </a:lnTo>
                  <a:lnTo>
                    <a:pt x="28905" y="91960"/>
                  </a:lnTo>
                  <a:lnTo>
                    <a:pt x="2273" y="150164"/>
                  </a:lnTo>
                  <a:lnTo>
                    <a:pt x="0" y="179552"/>
                  </a:lnTo>
                  <a:lnTo>
                    <a:pt x="5257" y="208584"/>
                  </a:lnTo>
                  <a:lnTo>
                    <a:pt x="18059" y="237248"/>
                  </a:lnTo>
                  <a:lnTo>
                    <a:pt x="112522" y="193408"/>
                  </a:lnTo>
                  <a:lnTo>
                    <a:pt x="107137" y="180568"/>
                  </a:lnTo>
                  <a:lnTo>
                    <a:pt x="105029" y="167678"/>
                  </a:lnTo>
                  <a:lnTo>
                    <a:pt x="128041" y="118414"/>
                  </a:lnTo>
                  <a:lnTo>
                    <a:pt x="186982" y="90144"/>
                  </a:lnTo>
                  <a:lnTo>
                    <a:pt x="201434" y="88658"/>
                  </a:lnTo>
                  <a:lnTo>
                    <a:pt x="215188" y="89598"/>
                  </a:lnTo>
                  <a:lnTo>
                    <a:pt x="246341" y="104343"/>
                  </a:lnTo>
                  <a:lnTo>
                    <a:pt x="258152" y="126961"/>
                  </a:lnTo>
                  <a:lnTo>
                    <a:pt x="258991" y="133985"/>
                  </a:lnTo>
                  <a:lnTo>
                    <a:pt x="251421" y="162953"/>
                  </a:lnTo>
                  <a:lnTo>
                    <a:pt x="233984" y="200545"/>
                  </a:lnTo>
                  <a:lnTo>
                    <a:pt x="223748" y="223647"/>
                  </a:lnTo>
                  <a:lnTo>
                    <a:pt x="212382" y="267538"/>
                  </a:lnTo>
                  <a:lnTo>
                    <a:pt x="212979" y="308648"/>
                  </a:lnTo>
                  <a:lnTo>
                    <a:pt x="217449" y="328879"/>
                  </a:lnTo>
                  <a:lnTo>
                    <a:pt x="224637" y="348983"/>
                  </a:lnTo>
                  <a:lnTo>
                    <a:pt x="234543" y="368985"/>
                  </a:lnTo>
                  <a:lnTo>
                    <a:pt x="242481" y="382219"/>
                  </a:lnTo>
                  <a:lnTo>
                    <a:pt x="340194" y="336867"/>
                  </a:lnTo>
                  <a:lnTo>
                    <a:pt x="333527" y="322922"/>
                  </a:lnTo>
                  <a:lnTo>
                    <a:pt x="328244" y="310299"/>
                  </a:lnTo>
                  <a:lnTo>
                    <a:pt x="324332" y="299008"/>
                  </a:lnTo>
                  <a:lnTo>
                    <a:pt x="321805" y="289052"/>
                  </a:lnTo>
                  <a:lnTo>
                    <a:pt x="320344" y="280085"/>
                  </a:lnTo>
                  <a:lnTo>
                    <a:pt x="322795" y="248894"/>
                  </a:lnTo>
                  <a:lnTo>
                    <a:pt x="333057" y="223177"/>
                  </a:lnTo>
                  <a:lnTo>
                    <a:pt x="349542" y="187312"/>
                  </a:lnTo>
                  <a:lnTo>
                    <a:pt x="355942" y="172135"/>
                  </a:lnTo>
                  <a:lnTo>
                    <a:pt x="364617" y="139242"/>
                  </a:lnTo>
                  <a:lnTo>
                    <a:pt x="364667" y="106464"/>
                  </a:lnTo>
                  <a:close/>
                </a:path>
              </a:pathLst>
            </a:custGeom>
            <a:solidFill>
              <a:srgbClr val="171717"/>
            </a:solidFill>
          </p:spPr>
          <p:txBody>
            <a:bodyPr wrap="square" lIns="0" tIns="0" rIns="0" bIns="0" rtlCol="0"/>
            <a:lstStyle/>
            <a:p>
              <a:endParaRPr/>
            </a:p>
          </p:txBody>
        </p:sp>
        <p:pic>
          <p:nvPicPr>
            <p:cNvPr id="7" name="object 7"/>
            <p:cNvPicPr/>
            <p:nvPr/>
          </p:nvPicPr>
          <p:blipFill>
            <a:blip r:embed="rId4" cstate="print"/>
            <a:stretch>
              <a:fillRect/>
            </a:stretch>
          </p:blipFill>
          <p:spPr>
            <a:xfrm>
              <a:off x="10309606" y="1485300"/>
              <a:ext cx="137388" cy="116738"/>
            </a:xfrm>
            <a:prstGeom prst="rect">
              <a:avLst/>
            </a:prstGeom>
          </p:spPr>
        </p:pic>
      </p:grpSp>
      <p:sp>
        <p:nvSpPr>
          <p:cNvPr id="8" name="object 8"/>
          <p:cNvSpPr txBox="1">
            <a:spLocks noGrp="1"/>
          </p:cNvSpPr>
          <p:nvPr>
            <p:ph type="title"/>
          </p:nvPr>
        </p:nvSpPr>
        <p:spPr>
          <a:xfrm>
            <a:off x="452503" y="394916"/>
            <a:ext cx="5340984" cy="351378"/>
          </a:xfrm>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a:t>COMMUNICATIONS</a:t>
            </a:r>
          </a:p>
        </p:txBody>
      </p:sp>
      <p:sp>
        <p:nvSpPr>
          <p:cNvPr id="9" name="object 9"/>
          <p:cNvSpPr txBox="1"/>
          <p:nvPr/>
        </p:nvSpPr>
        <p:spPr>
          <a:xfrm>
            <a:off x="461600" y="6268002"/>
            <a:ext cx="141605" cy="151323"/>
          </a:xfrm>
          <a:prstGeom prst="rect">
            <a:avLst/>
          </a:prstGeom>
        </p:spPr>
        <p:txBody>
          <a:bodyPr vert="horz" wrap="square" lIns="0" tIns="12700" rIns="0" bIns="0" rtlCol="0">
            <a:spAutoFit/>
          </a:bodyPr>
          <a:lstStyle/>
          <a:p>
            <a:pPr marL="12700" rtl="0">
              <a:lnSpc>
                <a:spcPct val="100000"/>
              </a:lnSpc>
              <a:spcBef>
                <a:spcPts val="100"/>
              </a:spcBef>
            </a:pPr>
            <a:r>
              <a:rPr lang="fr-ca" sz="900" b="0" i="0" u="none" baseline="0">
                <a:solidFill>
                  <a:srgbClr val="181818"/>
                </a:solidFill>
                <a:latin typeface="Calibri"/>
                <a:ea typeface="Calibri"/>
                <a:cs typeface="Calibri"/>
              </a:rPr>
              <a:t>22</a:t>
            </a:r>
            <a:endParaRPr sz="900">
              <a:latin typeface="Calibri"/>
              <a:cs typeface="Calibri"/>
            </a:endParaRPr>
          </a:p>
        </p:txBody>
      </p:sp>
      <p:sp>
        <p:nvSpPr>
          <p:cNvPr id="10" name="object 10"/>
          <p:cNvSpPr txBox="1"/>
          <p:nvPr/>
        </p:nvSpPr>
        <p:spPr>
          <a:xfrm>
            <a:off x="457200" y="899919"/>
            <a:ext cx="5768056" cy="4534446"/>
          </a:xfrm>
          <a:prstGeom prst="rect">
            <a:avLst/>
          </a:prstGeom>
        </p:spPr>
        <p:txBody>
          <a:bodyPr vert="horz" wrap="square" lIns="0" tIns="88265" rIns="0" bIns="0" rtlCol="0">
            <a:spAutoFit/>
          </a:bodyPr>
          <a:lstStyle/>
          <a:p>
            <a:pPr marL="12700" rtl="0">
              <a:lnSpc>
                <a:spcPct val="100000"/>
              </a:lnSpc>
              <a:spcBef>
                <a:spcPts val="695"/>
              </a:spcBef>
            </a:pPr>
            <a:r>
              <a:rPr lang="fr-ca" sz="1800" b="1" i="0" u="none" baseline="0" dirty="0">
                <a:solidFill>
                  <a:srgbClr val="181818"/>
                </a:solidFill>
                <a:latin typeface="Calibri"/>
                <a:ea typeface="Calibri"/>
                <a:cs typeface="Calibri"/>
              </a:rPr>
              <a:t>Avis de travaux de construction</a:t>
            </a:r>
            <a:endParaRPr sz="1800" dirty="0">
              <a:latin typeface="Calibri"/>
              <a:cs typeface="Calibri"/>
            </a:endParaRPr>
          </a:p>
          <a:p>
            <a:pPr marL="298450" marR="670560" indent="-285750" rtl="0">
              <a:lnSpc>
                <a:spcPct val="120000"/>
              </a:lnSpc>
              <a:spcBef>
                <a:spcPts val="160"/>
              </a:spcBef>
              <a:buFont typeface="Arial"/>
              <a:buChar char="•"/>
              <a:tabLst>
                <a:tab pos="298450" algn="l"/>
              </a:tabLst>
            </a:pPr>
            <a:r>
              <a:rPr lang="fr-ca" sz="1800" b="0" i="0" u="none" baseline="0" dirty="0">
                <a:solidFill>
                  <a:srgbClr val="181818"/>
                </a:solidFill>
                <a:latin typeface="Calibri"/>
                <a:ea typeface="Calibri"/>
                <a:cs typeface="Calibri"/>
              </a:rPr>
              <a:t>Nous faisons de notre mieux pour prévenir les riverains à l’aide d’un avis de travaux de construction.</a:t>
            </a:r>
            <a:endParaRPr sz="1800" dirty="0">
              <a:latin typeface="Calibri"/>
              <a:cs typeface="Calibri"/>
            </a:endParaRPr>
          </a:p>
          <a:p>
            <a:pPr marL="298450" marR="5080" indent="-285750" rtl="0">
              <a:lnSpc>
                <a:spcPct val="120000"/>
              </a:lnSpc>
              <a:spcBef>
                <a:spcPts val="1200"/>
              </a:spcBef>
              <a:buFont typeface="Arial"/>
              <a:buChar char="•"/>
              <a:tabLst>
                <a:tab pos="298450" algn="l"/>
              </a:tabLst>
            </a:pPr>
            <a:r>
              <a:rPr lang="fr-ca" sz="1800" b="0" i="0" u="none" baseline="0" dirty="0">
                <a:solidFill>
                  <a:srgbClr val="181818"/>
                </a:solidFill>
                <a:latin typeface="Calibri"/>
                <a:ea typeface="Calibri"/>
                <a:cs typeface="Calibri"/>
              </a:rPr>
              <a:t>Nous communiquerons avec vous à l’avance si nous prévoyons des répercussions sur les usagers du transport en commun, les piétons, la circulation, les résidents ou le public, liées à :</a:t>
            </a:r>
          </a:p>
          <a:p>
            <a:pPr marL="628650" indent="-284163" rtl="0">
              <a:lnSpc>
                <a:spcPct val="100000"/>
              </a:lnSpc>
              <a:buFont typeface="Arial"/>
              <a:buChar char="•"/>
            </a:pPr>
            <a:r>
              <a:rPr lang="fr-FR" sz="1800" b="0" i="0" u="none" baseline="0" dirty="0">
                <a:solidFill>
                  <a:srgbClr val="181818"/>
                </a:solidFill>
                <a:latin typeface="Calibri"/>
                <a:ea typeface="Calibri"/>
                <a:cs typeface="Calibri"/>
              </a:rPr>
              <a:t>Fermeture des voies</a:t>
            </a:r>
            <a:endParaRPr lang="fr-FR" sz="1800" dirty="0">
              <a:latin typeface="Calibri"/>
              <a:cs typeface="Calibri"/>
            </a:endParaRPr>
          </a:p>
          <a:p>
            <a:pPr marL="628650" marR="5080" indent="-284163" rtl="0">
              <a:lnSpc>
                <a:spcPct val="150000"/>
              </a:lnSpc>
              <a:buFont typeface="Arial"/>
              <a:buChar char="•"/>
            </a:pPr>
            <a:r>
              <a:rPr lang="fr-FR" sz="1800" b="0" i="0" u="none" baseline="0" dirty="0">
                <a:solidFill>
                  <a:srgbClr val="181818"/>
                </a:solidFill>
                <a:latin typeface="Calibri"/>
                <a:ea typeface="Calibri"/>
                <a:cs typeface="Calibri"/>
              </a:rPr>
              <a:t>Enlèvements sur propriété privée (arbres, clôtures, cabanons, etc.)</a:t>
            </a:r>
            <a:endParaRPr lang="fr-FR" sz="1800" dirty="0">
              <a:latin typeface="Calibri"/>
              <a:cs typeface="Calibri"/>
            </a:endParaRPr>
          </a:p>
          <a:p>
            <a:pPr marL="628650" indent="-284163" rtl="0">
              <a:lnSpc>
                <a:spcPct val="100000"/>
              </a:lnSpc>
              <a:buFont typeface="Arial"/>
              <a:buChar char="•"/>
            </a:pPr>
            <a:r>
              <a:rPr lang="fr-FR" sz="1800" b="0" i="0" u="none" baseline="0" dirty="0">
                <a:solidFill>
                  <a:srgbClr val="181818"/>
                </a:solidFill>
                <a:latin typeface="Calibri"/>
                <a:ea typeface="Calibri"/>
                <a:cs typeface="Calibri"/>
              </a:rPr>
              <a:t>Travaux de nuit</a:t>
            </a:r>
            <a:endParaRPr lang="fr-FR" sz="1800" dirty="0">
              <a:latin typeface="Calibri"/>
              <a:cs typeface="Calibri"/>
            </a:endParaRPr>
          </a:p>
          <a:p>
            <a:pPr marL="628650" indent="-284163" rtl="0">
              <a:lnSpc>
                <a:spcPct val="100000"/>
              </a:lnSpc>
              <a:buFont typeface="Arial"/>
              <a:buChar char="•"/>
            </a:pPr>
            <a:r>
              <a:rPr lang="fr-FR" sz="1800" b="0" i="0" u="none" baseline="0" dirty="0">
                <a:solidFill>
                  <a:srgbClr val="181818"/>
                </a:solidFill>
                <a:latin typeface="Calibri"/>
                <a:ea typeface="Calibri"/>
                <a:cs typeface="Calibri"/>
              </a:rPr>
              <a:t>Fermeture des voies</a:t>
            </a:r>
            <a:endParaRPr sz="1800" dirty="0">
              <a:latin typeface="Calibri"/>
              <a:cs typeface="Calibri"/>
            </a:endParaRPr>
          </a:p>
        </p:txBody>
      </p:sp>
      <p:sp>
        <p:nvSpPr>
          <p:cNvPr id="12" name="object 12"/>
          <p:cNvSpPr txBox="1"/>
          <p:nvPr/>
        </p:nvSpPr>
        <p:spPr>
          <a:xfrm>
            <a:off x="6598818" y="1002188"/>
            <a:ext cx="3710788" cy="3000052"/>
          </a:xfrm>
          <a:prstGeom prst="rect">
            <a:avLst/>
          </a:prstGeom>
        </p:spPr>
        <p:txBody>
          <a:bodyPr vert="horz" wrap="square" lIns="0" tIns="88265" rIns="0" bIns="0" rtlCol="0">
            <a:spAutoFit/>
          </a:bodyPr>
          <a:lstStyle/>
          <a:p>
            <a:pPr marL="12700" rtl="0">
              <a:lnSpc>
                <a:spcPct val="100000"/>
              </a:lnSpc>
              <a:spcBef>
                <a:spcPts val="695"/>
              </a:spcBef>
            </a:pPr>
            <a:r>
              <a:rPr lang="fr-ca" sz="1800" b="1" i="0" u="none" baseline="0" dirty="0">
                <a:solidFill>
                  <a:srgbClr val="181818"/>
                </a:solidFill>
                <a:latin typeface="Calibri"/>
                <a:ea typeface="Calibri"/>
                <a:cs typeface="Calibri"/>
              </a:rPr>
              <a:t>Coordonnées</a:t>
            </a:r>
            <a:endParaRPr sz="1800" dirty="0">
              <a:latin typeface="Calibri"/>
              <a:cs typeface="Calibri"/>
            </a:endParaRPr>
          </a:p>
          <a:p>
            <a:pPr marL="298450" marR="5080" indent="-285750" rtl="0">
              <a:lnSpc>
                <a:spcPct val="120000"/>
              </a:lnSpc>
              <a:spcBef>
                <a:spcPts val="160"/>
              </a:spcBef>
              <a:buFont typeface="Arial"/>
              <a:buChar char="•"/>
              <a:tabLst>
                <a:tab pos="298450" algn="l"/>
              </a:tabLst>
            </a:pPr>
            <a:r>
              <a:rPr lang="fr-ca" sz="1800" b="0" i="0" u="none" baseline="0" dirty="0">
                <a:solidFill>
                  <a:srgbClr val="181818"/>
                </a:solidFill>
                <a:latin typeface="Calibri"/>
                <a:ea typeface="Calibri"/>
                <a:cs typeface="Calibri"/>
              </a:rPr>
              <a:t>QUESTIONS OU COMMENTAIRES? </a:t>
            </a:r>
            <a:br>
              <a:rPr lang="fr-ca" sz="1800" b="0" i="0" u="none" baseline="0" dirty="0">
                <a:solidFill>
                  <a:srgbClr val="181818"/>
                </a:solidFill>
                <a:latin typeface="Calibri"/>
                <a:ea typeface="Calibri"/>
                <a:cs typeface="Calibri"/>
              </a:rPr>
            </a:br>
            <a:r>
              <a:rPr lang="fr-ca" sz="1800" b="0" i="0" u="none" baseline="0" dirty="0">
                <a:solidFill>
                  <a:srgbClr val="181818"/>
                </a:solidFill>
                <a:latin typeface="Calibri"/>
                <a:ea typeface="Calibri"/>
                <a:cs typeface="Calibri"/>
              </a:rPr>
              <a:t>Contact </a:t>
            </a:r>
            <a:r>
              <a:rPr lang="fr-ca" sz="1800" b="0" i="0" u="sng" baseline="0" dirty="0">
                <a:solidFill>
                  <a:srgbClr val="181818"/>
                </a:solidFill>
                <a:uFill>
                  <a:solidFill>
                    <a:srgbClr val="181818"/>
                  </a:solidFill>
                </a:uFill>
                <a:latin typeface="Calibri"/>
                <a:ea typeface="Calibri"/>
                <a:cs typeface="Calibri"/>
                <a:hlinkClick r:id="rId5"/>
              </a:rPr>
              <a:t>torontowest@Metrolinx.com</a:t>
            </a:r>
            <a:endParaRPr sz="1800" dirty="0">
              <a:latin typeface="Calibri"/>
              <a:cs typeface="Calibri"/>
            </a:endParaRPr>
          </a:p>
          <a:p>
            <a:pPr marL="297815" indent="-285115" rtl="0">
              <a:lnSpc>
                <a:spcPct val="100000"/>
              </a:lnSpc>
              <a:spcBef>
                <a:spcPts val="1630"/>
              </a:spcBef>
              <a:buFont typeface="Arial"/>
              <a:buChar char="•"/>
              <a:tabLst>
                <a:tab pos="297815" algn="l"/>
              </a:tabLst>
            </a:pPr>
            <a:r>
              <a:rPr lang="fr-ca" sz="1800" b="0" i="0" u="none" baseline="0" dirty="0">
                <a:solidFill>
                  <a:srgbClr val="181818"/>
                </a:solidFill>
                <a:latin typeface="Calibri"/>
                <a:ea typeface="Calibri"/>
                <a:cs typeface="Calibri"/>
              </a:rPr>
              <a:t>416-202-6911</a:t>
            </a:r>
            <a:endParaRPr sz="1800" dirty="0">
              <a:latin typeface="Calibri"/>
              <a:cs typeface="Calibri"/>
            </a:endParaRPr>
          </a:p>
          <a:p>
            <a:pPr marL="298450" marR="148590" indent="-285750" rtl="0">
              <a:lnSpc>
                <a:spcPct val="120000"/>
              </a:lnSpc>
              <a:spcBef>
                <a:spcPts val="1200"/>
              </a:spcBef>
              <a:buFont typeface="Arial"/>
              <a:buChar char="•"/>
              <a:tabLst>
                <a:tab pos="298450" algn="l"/>
              </a:tabLst>
            </a:pPr>
            <a:r>
              <a:rPr lang="fr-ca" sz="1800" b="0" i="0" u="none" baseline="0" dirty="0">
                <a:solidFill>
                  <a:srgbClr val="181818"/>
                </a:solidFill>
                <a:latin typeface="Calibri"/>
                <a:ea typeface="Calibri"/>
                <a:cs typeface="Calibri"/>
              </a:rPr>
              <a:t>Les coordonnées seront également publiées sur le site Web des travaux de construction.</a:t>
            </a:r>
            <a:endParaRPr sz="1800" dirty="0">
              <a:latin typeface="Calibri"/>
              <a:cs typeface="Calibri"/>
            </a:endParaRPr>
          </a:p>
        </p:txBody>
      </p:sp>
      <p:sp>
        <p:nvSpPr>
          <p:cNvPr id="13" name="object 13"/>
          <p:cNvSpPr txBox="1"/>
          <p:nvPr/>
        </p:nvSpPr>
        <p:spPr>
          <a:xfrm>
            <a:off x="739380" y="5502147"/>
            <a:ext cx="9296744" cy="1034386"/>
          </a:xfrm>
          <a:prstGeom prst="rect">
            <a:avLst/>
          </a:prstGeom>
        </p:spPr>
        <p:txBody>
          <a:bodyPr vert="horz" wrap="square" lIns="0" tIns="88265" rIns="0" bIns="0" rtlCol="0">
            <a:spAutoFit/>
          </a:bodyPr>
          <a:lstStyle/>
          <a:p>
            <a:pPr marL="12700" rtl="0">
              <a:lnSpc>
                <a:spcPct val="100000"/>
              </a:lnSpc>
              <a:spcBef>
                <a:spcPts val="695"/>
              </a:spcBef>
            </a:pPr>
            <a:r>
              <a:rPr lang="fr-ca" sz="1800" b="1" i="0" u="none" baseline="0" dirty="0">
                <a:solidFill>
                  <a:srgbClr val="181818"/>
                </a:solidFill>
                <a:latin typeface="Calibri"/>
                <a:ea typeface="Calibri"/>
                <a:cs typeface="Calibri"/>
              </a:rPr>
              <a:t>Mises à jour de la distribution par courriel</a:t>
            </a:r>
            <a:endParaRPr sz="1800" dirty="0">
              <a:latin typeface="Calibri"/>
              <a:cs typeface="Calibri"/>
            </a:endParaRPr>
          </a:p>
          <a:p>
            <a:pPr marL="297815" marR="5080" indent="-285750" rtl="0">
              <a:lnSpc>
                <a:spcPct val="120000"/>
              </a:lnSpc>
              <a:spcBef>
                <a:spcPts val="160"/>
              </a:spcBef>
              <a:buFont typeface="Arial"/>
              <a:buChar char="•"/>
              <a:tabLst>
                <a:tab pos="297815" algn="l"/>
              </a:tabLst>
            </a:pPr>
            <a:r>
              <a:rPr lang="fr-ca" sz="1800" b="0" i="0" u="none" baseline="0" dirty="0">
                <a:solidFill>
                  <a:srgbClr val="181818"/>
                </a:solidFill>
                <a:latin typeface="Calibri"/>
                <a:ea typeface="Calibri"/>
                <a:cs typeface="Calibri"/>
              </a:rPr>
              <a:t>Nous avons une liste de distribution par courriel, où nous fournissons des mises à jour sur les projets et les activités de construction. Nous vous encourageons à vous inscrire!</a:t>
            </a:r>
            <a:endParaRPr sz="1800" dirty="0">
              <a:latin typeface="Calibri"/>
              <a:cs typeface="Calibri"/>
            </a:endParaRPr>
          </a:p>
        </p:txBody>
      </p:sp>
      <p:sp>
        <p:nvSpPr>
          <p:cNvPr id="14" name="object 14"/>
          <p:cNvSpPr txBox="1"/>
          <p:nvPr/>
        </p:nvSpPr>
        <p:spPr>
          <a:xfrm>
            <a:off x="6608343" y="4438049"/>
            <a:ext cx="5534758" cy="1120178"/>
          </a:xfrm>
          <a:prstGeom prst="rect">
            <a:avLst/>
          </a:prstGeom>
        </p:spPr>
        <p:txBody>
          <a:bodyPr vert="horz" wrap="square" lIns="0" tIns="45085" rIns="0" bIns="0" rtlCol="0">
            <a:spAutoFit/>
          </a:bodyPr>
          <a:lstStyle/>
          <a:p>
            <a:pPr marL="12700" rtl="0">
              <a:lnSpc>
                <a:spcPct val="100000"/>
              </a:lnSpc>
              <a:spcBef>
                <a:spcPts val="355"/>
              </a:spcBef>
            </a:pPr>
            <a:r>
              <a:rPr lang="fr-ca" sz="1800" b="1" i="0" u="none" baseline="0" dirty="0">
                <a:solidFill>
                  <a:srgbClr val="181818"/>
                </a:solidFill>
                <a:latin typeface="Calibri"/>
                <a:ea typeface="Calibri"/>
                <a:cs typeface="Calibri"/>
              </a:rPr>
              <a:t>Médias sociaux</a:t>
            </a:r>
            <a:endParaRPr sz="1800" dirty="0">
              <a:latin typeface="Calibri"/>
              <a:cs typeface="Calibri"/>
            </a:endParaRPr>
          </a:p>
          <a:p>
            <a:pPr marL="297815" indent="-285115" rtl="0">
              <a:lnSpc>
                <a:spcPct val="100000"/>
              </a:lnSpc>
              <a:spcBef>
                <a:spcPts val="259"/>
              </a:spcBef>
              <a:buFont typeface="Arial"/>
              <a:buChar char="•"/>
              <a:tabLst>
                <a:tab pos="297815" algn="l"/>
              </a:tabLst>
            </a:pPr>
            <a:r>
              <a:rPr lang="fr-ca" sz="1800" b="0" i="0" u="none" baseline="0" dirty="0">
                <a:solidFill>
                  <a:srgbClr val="181818"/>
                </a:solidFill>
                <a:latin typeface="Calibri"/>
                <a:ea typeface="Calibri"/>
                <a:cs typeface="Calibri"/>
              </a:rPr>
              <a:t>Suivez X, anciennement Twitter @GOExpansion</a:t>
            </a:r>
            <a:endParaRPr sz="1800" dirty="0">
              <a:latin typeface="Calibri"/>
              <a:cs typeface="Calibri"/>
            </a:endParaRPr>
          </a:p>
          <a:p>
            <a:pPr marL="297815" indent="-285115" rtl="0">
              <a:lnSpc>
                <a:spcPct val="100000"/>
              </a:lnSpc>
              <a:spcBef>
                <a:spcPts val="1630"/>
              </a:spcBef>
              <a:buFont typeface="Arial"/>
              <a:buChar char="•"/>
              <a:tabLst>
                <a:tab pos="297815" algn="l"/>
              </a:tabLst>
            </a:pPr>
            <a:r>
              <a:rPr lang="fr-ca" sz="1800" b="0" i="0" u="none" baseline="0" dirty="0">
                <a:solidFill>
                  <a:srgbClr val="181818"/>
                </a:solidFill>
                <a:latin typeface="Calibri"/>
                <a:ea typeface="Calibri"/>
                <a:cs typeface="Calibri"/>
              </a:rPr>
              <a:t>Suivez Instagram @Expansion de GO</a:t>
            </a:r>
            <a:endParaRPr sz="18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81818"/>
          </a:solidFill>
        </p:spPr>
        <p:txBody>
          <a:bodyPr wrap="square" lIns="0" tIns="0" rIns="0" bIns="0" rtlCol="0"/>
          <a:lstStyle/>
          <a:p>
            <a:endParaRPr/>
          </a:p>
        </p:txBody>
      </p:sp>
      <p:sp>
        <p:nvSpPr>
          <p:cNvPr id="3" name="object 3"/>
          <p:cNvSpPr/>
          <p:nvPr/>
        </p:nvSpPr>
        <p:spPr>
          <a:xfrm>
            <a:off x="4667115" y="3193008"/>
            <a:ext cx="528320" cy="462280"/>
          </a:xfrm>
          <a:custGeom>
            <a:avLst/>
            <a:gdLst/>
            <a:ahLst/>
            <a:cxnLst/>
            <a:rect l="l" t="t" r="r" b="b"/>
            <a:pathLst>
              <a:path w="528320" h="462279">
                <a:moveTo>
                  <a:pt x="528017" y="461765"/>
                </a:moveTo>
                <a:lnTo>
                  <a:pt x="418464" y="461765"/>
                </a:lnTo>
                <a:lnTo>
                  <a:pt x="421012" y="135026"/>
                </a:lnTo>
                <a:lnTo>
                  <a:pt x="419101" y="135026"/>
                </a:lnTo>
                <a:lnTo>
                  <a:pt x="299040" y="461765"/>
                </a:lnTo>
                <a:lnTo>
                  <a:pt x="221015" y="461765"/>
                </a:lnTo>
                <a:lnTo>
                  <a:pt x="104138" y="135026"/>
                </a:lnTo>
                <a:lnTo>
                  <a:pt x="102227" y="135026"/>
                </a:lnTo>
                <a:lnTo>
                  <a:pt x="104775" y="461765"/>
                </a:lnTo>
                <a:lnTo>
                  <a:pt x="0" y="461765"/>
                </a:lnTo>
                <a:lnTo>
                  <a:pt x="0" y="0"/>
                </a:lnTo>
                <a:lnTo>
                  <a:pt x="158596" y="0"/>
                </a:lnTo>
                <a:lnTo>
                  <a:pt x="263690" y="296166"/>
                </a:lnTo>
                <a:lnTo>
                  <a:pt x="266238" y="296166"/>
                </a:lnTo>
                <a:lnTo>
                  <a:pt x="366873" y="0"/>
                </a:lnTo>
                <a:lnTo>
                  <a:pt x="528017" y="0"/>
                </a:lnTo>
                <a:lnTo>
                  <a:pt x="528017" y="461765"/>
                </a:lnTo>
                <a:close/>
              </a:path>
            </a:pathLst>
          </a:custGeom>
          <a:solidFill>
            <a:srgbClr val="FFFFFF"/>
          </a:solidFill>
        </p:spPr>
        <p:txBody>
          <a:bodyPr wrap="square" lIns="0" tIns="0" rIns="0" bIns="0" rtlCol="0"/>
          <a:lstStyle/>
          <a:p>
            <a:endParaRPr/>
          </a:p>
        </p:txBody>
      </p:sp>
      <p:sp>
        <p:nvSpPr>
          <p:cNvPr id="4" name="object 4"/>
          <p:cNvSpPr/>
          <p:nvPr/>
        </p:nvSpPr>
        <p:spPr>
          <a:xfrm>
            <a:off x="5305958" y="3192500"/>
            <a:ext cx="322580" cy="462280"/>
          </a:xfrm>
          <a:custGeom>
            <a:avLst/>
            <a:gdLst/>
            <a:ahLst/>
            <a:cxnLst/>
            <a:rect l="l" t="t" r="r" b="b"/>
            <a:pathLst>
              <a:path w="322579" h="462279">
                <a:moveTo>
                  <a:pt x="322287" y="367030"/>
                </a:moveTo>
                <a:lnTo>
                  <a:pt x="107632" y="367030"/>
                </a:lnTo>
                <a:lnTo>
                  <a:pt x="107632" y="271780"/>
                </a:lnTo>
                <a:lnTo>
                  <a:pt x="299351" y="271780"/>
                </a:lnTo>
                <a:lnTo>
                  <a:pt x="299351" y="181610"/>
                </a:lnTo>
                <a:lnTo>
                  <a:pt x="107632" y="181610"/>
                </a:lnTo>
                <a:lnTo>
                  <a:pt x="107632" y="93980"/>
                </a:lnTo>
                <a:lnTo>
                  <a:pt x="310502" y="93980"/>
                </a:lnTo>
                <a:lnTo>
                  <a:pt x="310502" y="0"/>
                </a:lnTo>
                <a:lnTo>
                  <a:pt x="0" y="0"/>
                </a:lnTo>
                <a:lnTo>
                  <a:pt x="0" y="93980"/>
                </a:lnTo>
                <a:lnTo>
                  <a:pt x="0" y="181610"/>
                </a:lnTo>
                <a:lnTo>
                  <a:pt x="0" y="271780"/>
                </a:lnTo>
                <a:lnTo>
                  <a:pt x="0" y="367030"/>
                </a:lnTo>
                <a:lnTo>
                  <a:pt x="0" y="462280"/>
                </a:lnTo>
                <a:lnTo>
                  <a:pt x="322287" y="462280"/>
                </a:lnTo>
                <a:lnTo>
                  <a:pt x="322287" y="367030"/>
                </a:lnTo>
                <a:close/>
              </a:path>
            </a:pathLst>
          </a:custGeom>
          <a:solidFill>
            <a:srgbClr val="FFFFFF"/>
          </a:solidFill>
        </p:spPr>
        <p:txBody>
          <a:bodyPr wrap="square" lIns="0" tIns="0" rIns="0" bIns="0" rtlCol="0"/>
          <a:lstStyle/>
          <a:p>
            <a:endParaRPr/>
          </a:p>
        </p:txBody>
      </p:sp>
      <p:sp>
        <p:nvSpPr>
          <p:cNvPr id="5" name="object 5"/>
          <p:cNvSpPr/>
          <p:nvPr/>
        </p:nvSpPr>
        <p:spPr>
          <a:xfrm>
            <a:off x="5685244" y="3192500"/>
            <a:ext cx="372745" cy="462280"/>
          </a:xfrm>
          <a:custGeom>
            <a:avLst/>
            <a:gdLst/>
            <a:ahLst/>
            <a:cxnLst/>
            <a:rect l="l" t="t" r="r" b="b"/>
            <a:pathLst>
              <a:path w="372745" h="462279">
                <a:moveTo>
                  <a:pt x="372605" y="0"/>
                </a:moveTo>
                <a:lnTo>
                  <a:pt x="0" y="0"/>
                </a:lnTo>
                <a:lnTo>
                  <a:pt x="0" y="95250"/>
                </a:lnTo>
                <a:lnTo>
                  <a:pt x="130568" y="95250"/>
                </a:lnTo>
                <a:lnTo>
                  <a:pt x="130568" y="462280"/>
                </a:lnTo>
                <a:lnTo>
                  <a:pt x="242036" y="462280"/>
                </a:lnTo>
                <a:lnTo>
                  <a:pt x="242036" y="95250"/>
                </a:lnTo>
                <a:lnTo>
                  <a:pt x="372605" y="95250"/>
                </a:lnTo>
                <a:lnTo>
                  <a:pt x="372605" y="0"/>
                </a:lnTo>
                <a:close/>
              </a:path>
            </a:pathLst>
          </a:custGeom>
          <a:solidFill>
            <a:srgbClr val="FFFFFF"/>
          </a:solidFill>
        </p:spPr>
        <p:txBody>
          <a:bodyPr wrap="square" lIns="0" tIns="0" rIns="0" bIns="0" rtlCol="0"/>
          <a:lstStyle/>
          <a:p>
            <a:endParaRPr/>
          </a:p>
        </p:txBody>
      </p:sp>
      <p:sp>
        <p:nvSpPr>
          <p:cNvPr id="6" name="object 6"/>
          <p:cNvSpPr/>
          <p:nvPr/>
        </p:nvSpPr>
        <p:spPr>
          <a:xfrm>
            <a:off x="6131420" y="3180600"/>
            <a:ext cx="922019" cy="487045"/>
          </a:xfrm>
          <a:custGeom>
            <a:avLst/>
            <a:gdLst/>
            <a:ahLst/>
            <a:cxnLst/>
            <a:rect l="l" t="t" r="r" b="b"/>
            <a:pathLst>
              <a:path w="922020" h="487045">
                <a:moveTo>
                  <a:pt x="377698" y="474179"/>
                </a:moveTo>
                <a:lnTo>
                  <a:pt x="265760" y="291071"/>
                </a:lnTo>
                <a:lnTo>
                  <a:pt x="256997" y="276733"/>
                </a:lnTo>
                <a:lnTo>
                  <a:pt x="278257" y="268668"/>
                </a:lnTo>
                <a:lnTo>
                  <a:pt x="297091" y="258343"/>
                </a:lnTo>
                <a:lnTo>
                  <a:pt x="313474" y="245745"/>
                </a:lnTo>
                <a:lnTo>
                  <a:pt x="327380" y="230873"/>
                </a:lnTo>
                <a:lnTo>
                  <a:pt x="338480" y="213969"/>
                </a:lnTo>
                <a:lnTo>
                  <a:pt x="340093" y="210172"/>
                </a:lnTo>
                <a:lnTo>
                  <a:pt x="340169" y="210007"/>
                </a:lnTo>
                <a:lnTo>
                  <a:pt x="346443" y="195211"/>
                </a:lnTo>
                <a:lnTo>
                  <a:pt x="351243" y="174536"/>
                </a:lnTo>
                <a:lnTo>
                  <a:pt x="352856" y="151904"/>
                </a:lnTo>
                <a:lnTo>
                  <a:pt x="351904" y="132905"/>
                </a:lnTo>
                <a:lnTo>
                  <a:pt x="349072" y="115557"/>
                </a:lnTo>
                <a:lnTo>
                  <a:pt x="345198" y="102539"/>
                </a:lnTo>
                <a:lnTo>
                  <a:pt x="344398" y="99822"/>
                </a:lnTo>
                <a:lnTo>
                  <a:pt x="320217" y="61493"/>
                </a:lnTo>
                <a:lnTo>
                  <a:pt x="284734" y="34823"/>
                </a:lnTo>
                <a:lnTo>
                  <a:pt x="242671" y="19837"/>
                </a:lnTo>
                <a:lnTo>
                  <a:pt x="242671" y="154127"/>
                </a:lnTo>
                <a:lnTo>
                  <a:pt x="242189" y="162369"/>
                </a:lnTo>
                <a:lnTo>
                  <a:pt x="221411" y="196443"/>
                </a:lnTo>
                <a:lnTo>
                  <a:pt x="182372" y="208699"/>
                </a:lnTo>
                <a:lnTo>
                  <a:pt x="161455" y="210172"/>
                </a:lnTo>
                <a:lnTo>
                  <a:pt x="108280" y="210172"/>
                </a:lnTo>
                <a:lnTo>
                  <a:pt x="108280" y="102539"/>
                </a:lnTo>
                <a:lnTo>
                  <a:pt x="171958" y="102539"/>
                </a:lnTo>
                <a:lnTo>
                  <a:pt x="210820" y="108267"/>
                </a:lnTo>
                <a:lnTo>
                  <a:pt x="240957" y="139242"/>
                </a:lnTo>
                <a:lnTo>
                  <a:pt x="242671" y="154127"/>
                </a:lnTo>
                <a:lnTo>
                  <a:pt x="242671" y="19837"/>
                </a:lnTo>
                <a:lnTo>
                  <a:pt x="192709" y="12839"/>
                </a:lnTo>
                <a:lnTo>
                  <a:pt x="176110" y="12420"/>
                </a:lnTo>
                <a:lnTo>
                  <a:pt x="0" y="12420"/>
                </a:lnTo>
                <a:lnTo>
                  <a:pt x="0" y="474179"/>
                </a:lnTo>
                <a:lnTo>
                  <a:pt x="108915" y="474179"/>
                </a:lnTo>
                <a:lnTo>
                  <a:pt x="108915" y="291071"/>
                </a:lnTo>
                <a:lnTo>
                  <a:pt x="146812" y="291071"/>
                </a:lnTo>
                <a:lnTo>
                  <a:pt x="247129" y="474179"/>
                </a:lnTo>
                <a:lnTo>
                  <a:pt x="377698" y="474179"/>
                </a:lnTo>
                <a:close/>
              </a:path>
              <a:path w="922020" h="487045">
                <a:moveTo>
                  <a:pt x="921956" y="241388"/>
                </a:moveTo>
                <a:lnTo>
                  <a:pt x="917333" y="188645"/>
                </a:lnTo>
                <a:lnTo>
                  <a:pt x="903160" y="141389"/>
                </a:lnTo>
                <a:lnTo>
                  <a:pt x="880986" y="100622"/>
                </a:lnTo>
                <a:lnTo>
                  <a:pt x="850620" y="65278"/>
                </a:lnTo>
                <a:lnTo>
                  <a:pt x="813879" y="37655"/>
                </a:lnTo>
                <a:lnTo>
                  <a:pt x="802855" y="31750"/>
                </a:lnTo>
                <a:lnTo>
                  <a:pt x="802855" y="241388"/>
                </a:lnTo>
                <a:lnTo>
                  <a:pt x="802208" y="256667"/>
                </a:lnTo>
                <a:lnTo>
                  <a:pt x="792975" y="299034"/>
                </a:lnTo>
                <a:lnTo>
                  <a:pt x="773938" y="334403"/>
                </a:lnTo>
                <a:lnTo>
                  <a:pt x="746277" y="361251"/>
                </a:lnTo>
                <a:lnTo>
                  <a:pt x="711390" y="378777"/>
                </a:lnTo>
                <a:lnTo>
                  <a:pt x="670369" y="384695"/>
                </a:lnTo>
                <a:lnTo>
                  <a:pt x="656094" y="384035"/>
                </a:lnTo>
                <a:lnTo>
                  <a:pt x="616864" y="374180"/>
                </a:lnTo>
                <a:lnTo>
                  <a:pt x="584530" y="353275"/>
                </a:lnTo>
                <a:lnTo>
                  <a:pt x="560133" y="323545"/>
                </a:lnTo>
                <a:lnTo>
                  <a:pt x="544169" y="285546"/>
                </a:lnTo>
                <a:lnTo>
                  <a:pt x="538518" y="241388"/>
                </a:lnTo>
                <a:lnTo>
                  <a:pt x="539115" y="226580"/>
                </a:lnTo>
                <a:lnTo>
                  <a:pt x="548081" y="185343"/>
                </a:lnTo>
                <a:lnTo>
                  <a:pt x="566839" y="150368"/>
                </a:lnTo>
                <a:lnTo>
                  <a:pt x="594448" y="124040"/>
                </a:lnTo>
                <a:lnTo>
                  <a:pt x="629348" y="106540"/>
                </a:lnTo>
                <a:lnTo>
                  <a:pt x="670369" y="100622"/>
                </a:lnTo>
                <a:lnTo>
                  <a:pt x="684682" y="101282"/>
                </a:lnTo>
                <a:lnTo>
                  <a:pt x="724192" y="111137"/>
                </a:lnTo>
                <a:lnTo>
                  <a:pt x="756831" y="131914"/>
                </a:lnTo>
                <a:lnTo>
                  <a:pt x="787666" y="172681"/>
                </a:lnTo>
                <a:lnTo>
                  <a:pt x="800303" y="212293"/>
                </a:lnTo>
                <a:lnTo>
                  <a:pt x="802855" y="241388"/>
                </a:lnTo>
                <a:lnTo>
                  <a:pt x="802855" y="31750"/>
                </a:lnTo>
                <a:lnTo>
                  <a:pt x="747039" y="9664"/>
                </a:lnTo>
                <a:lnTo>
                  <a:pt x="696874" y="1066"/>
                </a:lnTo>
                <a:lnTo>
                  <a:pt x="670369" y="0"/>
                </a:lnTo>
                <a:lnTo>
                  <a:pt x="643864" y="1066"/>
                </a:lnTo>
                <a:lnTo>
                  <a:pt x="593826" y="9664"/>
                </a:lnTo>
                <a:lnTo>
                  <a:pt x="548170" y="26492"/>
                </a:lnTo>
                <a:lnTo>
                  <a:pt x="508292" y="50596"/>
                </a:lnTo>
                <a:lnTo>
                  <a:pt x="474929" y="81826"/>
                </a:lnTo>
                <a:lnTo>
                  <a:pt x="448652" y="119824"/>
                </a:lnTo>
                <a:lnTo>
                  <a:pt x="430034" y="164312"/>
                </a:lnTo>
                <a:lnTo>
                  <a:pt x="420611" y="214337"/>
                </a:lnTo>
                <a:lnTo>
                  <a:pt x="419417" y="241388"/>
                </a:lnTo>
                <a:lnTo>
                  <a:pt x="420611" y="268211"/>
                </a:lnTo>
                <a:lnTo>
                  <a:pt x="430034" y="318147"/>
                </a:lnTo>
                <a:lnTo>
                  <a:pt x="448652" y="363245"/>
                </a:lnTo>
                <a:lnTo>
                  <a:pt x="474929" y="402069"/>
                </a:lnTo>
                <a:lnTo>
                  <a:pt x="508292" y="434238"/>
                </a:lnTo>
                <a:lnTo>
                  <a:pt x="548170" y="459308"/>
                </a:lnTo>
                <a:lnTo>
                  <a:pt x="593826" y="476656"/>
                </a:lnTo>
                <a:lnTo>
                  <a:pt x="643864" y="485470"/>
                </a:lnTo>
                <a:lnTo>
                  <a:pt x="670369" y="486600"/>
                </a:lnTo>
                <a:lnTo>
                  <a:pt x="696874" y="485470"/>
                </a:lnTo>
                <a:lnTo>
                  <a:pt x="747039" y="476656"/>
                </a:lnTo>
                <a:lnTo>
                  <a:pt x="793076" y="459308"/>
                </a:lnTo>
                <a:lnTo>
                  <a:pt x="833069" y="434238"/>
                </a:lnTo>
                <a:lnTo>
                  <a:pt x="866571" y="402069"/>
                </a:lnTo>
                <a:lnTo>
                  <a:pt x="892759" y="363245"/>
                </a:lnTo>
                <a:lnTo>
                  <a:pt x="911479" y="318147"/>
                </a:lnTo>
                <a:lnTo>
                  <a:pt x="920813" y="268211"/>
                </a:lnTo>
                <a:lnTo>
                  <a:pt x="921956" y="241388"/>
                </a:lnTo>
                <a:close/>
              </a:path>
            </a:pathLst>
          </a:custGeom>
          <a:solidFill>
            <a:srgbClr val="FFFFFF"/>
          </a:solidFill>
        </p:spPr>
        <p:txBody>
          <a:bodyPr wrap="square" lIns="0" tIns="0" rIns="0" bIns="0" rtlCol="0"/>
          <a:lstStyle/>
          <a:p>
            <a:endParaRPr/>
          </a:p>
        </p:txBody>
      </p:sp>
      <p:sp>
        <p:nvSpPr>
          <p:cNvPr id="7" name="object 7"/>
          <p:cNvSpPr/>
          <p:nvPr/>
        </p:nvSpPr>
        <p:spPr>
          <a:xfrm>
            <a:off x="7143496" y="3192500"/>
            <a:ext cx="290830" cy="462280"/>
          </a:xfrm>
          <a:custGeom>
            <a:avLst/>
            <a:gdLst/>
            <a:ahLst/>
            <a:cxnLst/>
            <a:rect l="l" t="t" r="r" b="b"/>
            <a:pathLst>
              <a:path w="290829" h="462279">
                <a:moveTo>
                  <a:pt x="290766" y="365760"/>
                </a:moveTo>
                <a:lnTo>
                  <a:pt x="112102" y="365760"/>
                </a:lnTo>
                <a:lnTo>
                  <a:pt x="112102" y="0"/>
                </a:lnTo>
                <a:lnTo>
                  <a:pt x="0" y="0"/>
                </a:lnTo>
                <a:lnTo>
                  <a:pt x="0" y="365760"/>
                </a:lnTo>
                <a:lnTo>
                  <a:pt x="0" y="462280"/>
                </a:lnTo>
                <a:lnTo>
                  <a:pt x="290766" y="462280"/>
                </a:lnTo>
                <a:lnTo>
                  <a:pt x="290766" y="365760"/>
                </a:lnTo>
                <a:close/>
              </a:path>
            </a:pathLst>
          </a:custGeom>
          <a:solidFill>
            <a:srgbClr val="FFFFFF"/>
          </a:solidFill>
        </p:spPr>
        <p:txBody>
          <a:bodyPr wrap="square" lIns="0" tIns="0" rIns="0" bIns="0" rtlCol="0"/>
          <a:lstStyle/>
          <a:p>
            <a:endParaRPr/>
          </a:p>
        </p:txBody>
      </p:sp>
      <p:sp>
        <p:nvSpPr>
          <p:cNvPr id="8" name="object 8"/>
          <p:cNvSpPr/>
          <p:nvPr/>
        </p:nvSpPr>
        <p:spPr>
          <a:xfrm>
            <a:off x="7508788" y="3193009"/>
            <a:ext cx="112395" cy="462280"/>
          </a:xfrm>
          <a:custGeom>
            <a:avLst/>
            <a:gdLst/>
            <a:ahLst/>
            <a:cxnLst/>
            <a:rect l="l" t="t" r="r" b="b"/>
            <a:pathLst>
              <a:path w="112395" h="462279">
                <a:moveTo>
                  <a:pt x="112100" y="461765"/>
                </a:moveTo>
                <a:lnTo>
                  <a:pt x="0" y="461765"/>
                </a:lnTo>
                <a:lnTo>
                  <a:pt x="0" y="0"/>
                </a:lnTo>
                <a:lnTo>
                  <a:pt x="112100" y="0"/>
                </a:lnTo>
                <a:lnTo>
                  <a:pt x="112100" y="461765"/>
                </a:lnTo>
                <a:close/>
              </a:path>
            </a:pathLst>
          </a:custGeom>
          <a:solidFill>
            <a:srgbClr val="FFFFFF"/>
          </a:solidFill>
        </p:spPr>
        <p:txBody>
          <a:bodyPr wrap="square" lIns="0" tIns="0" rIns="0" bIns="0" rtlCol="0"/>
          <a:lstStyle/>
          <a:p>
            <a:endParaRPr/>
          </a:p>
        </p:txBody>
      </p:sp>
      <p:sp>
        <p:nvSpPr>
          <p:cNvPr id="9" name="object 9"/>
          <p:cNvSpPr/>
          <p:nvPr/>
        </p:nvSpPr>
        <p:spPr>
          <a:xfrm>
            <a:off x="7735536" y="3193009"/>
            <a:ext cx="420370" cy="462280"/>
          </a:xfrm>
          <a:custGeom>
            <a:avLst/>
            <a:gdLst/>
            <a:ahLst/>
            <a:cxnLst/>
            <a:rect l="l" t="t" r="r" b="b"/>
            <a:pathLst>
              <a:path w="420370" h="462279">
                <a:moveTo>
                  <a:pt x="420057" y="461765"/>
                </a:moveTo>
                <a:lnTo>
                  <a:pt x="293626" y="461765"/>
                </a:lnTo>
                <a:lnTo>
                  <a:pt x="107641" y="159866"/>
                </a:lnTo>
                <a:lnTo>
                  <a:pt x="105730" y="159866"/>
                </a:lnTo>
                <a:lnTo>
                  <a:pt x="108278" y="461765"/>
                </a:lnTo>
                <a:lnTo>
                  <a:pt x="0" y="461765"/>
                </a:lnTo>
                <a:lnTo>
                  <a:pt x="0" y="0"/>
                </a:lnTo>
                <a:lnTo>
                  <a:pt x="127068" y="0"/>
                </a:lnTo>
                <a:lnTo>
                  <a:pt x="312415" y="301262"/>
                </a:lnTo>
                <a:lnTo>
                  <a:pt x="314326" y="301262"/>
                </a:lnTo>
                <a:lnTo>
                  <a:pt x="311778" y="0"/>
                </a:lnTo>
                <a:lnTo>
                  <a:pt x="420057" y="0"/>
                </a:lnTo>
                <a:lnTo>
                  <a:pt x="420057" y="461765"/>
                </a:lnTo>
                <a:close/>
              </a:path>
            </a:pathLst>
          </a:custGeom>
          <a:solidFill>
            <a:srgbClr val="FFFFFF"/>
          </a:solidFill>
        </p:spPr>
        <p:txBody>
          <a:bodyPr wrap="square" lIns="0" tIns="0" rIns="0" bIns="0" rtlCol="0"/>
          <a:lstStyle/>
          <a:p>
            <a:endParaRPr/>
          </a:p>
        </p:txBody>
      </p:sp>
      <p:sp>
        <p:nvSpPr>
          <p:cNvPr id="10" name="object 10"/>
          <p:cNvSpPr/>
          <p:nvPr/>
        </p:nvSpPr>
        <p:spPr>
          <a:xfrm>
            <a:off x="8217375" y="3193009"/>
            <a:ext cx="469265" cy="462280"/>
          </a:xfrm>
          <a:custGeom>
            <a:avLst/>
            <a:gdLst/>
            <a:ahLst/>
            <a:cxnLst/>
            <a:rect l="l" t="t" r="r" b="b"/>
            <a:pathLst>
              <a:path w="469265" h="462279">
                <a:moveTo>
                  <a:pt x="469101" y="461765"/>
                </a:moveTo>
                <a:lnTo>
                  <a:pt x="331205" y="461765"/>
                </a:lnTo>
                <a:lnTo>
                  <a:pt x="230251" y="298714"/>
                </a:lnTo>
                <a:lnTo>
                  <a:pt x="133118" y="461765"/>
                </a:lnTo>
                <a:lnTo>
                  <a:pt x="0" y="461765"/>
                </a:lnTo>
                <a:lnTo>
                  <a:pt x="161780" y="217825"/>
                </a:lnTo>
                <a:lnTo>
                  <a:pt x="13057" y="0"/>
                </a:lnTo>
                <a:lnTo>
                  <a:pt x="147449" y="0"/>
                </a:lnTo>
                <a:lnTo>
                  <a:pt x="233435" y="143624"/>
                </a:lnTo>
                <a:lnTo>
                  <a:pt x="318466" y="0"/>
                </a:lnTo>
                <a:lnTo>
                  <a:pt x="448082" y="0"/>
                </a:lnTo>
                <a:lnTo>
                  <a:pt x="301906" y="217825"/>
                </a:lnTo>
                <a:lnTo>
                  <a:pt x="469101" y="461765"/>
                </a:lnTo>
                <a:close/>
              </a:path>
            </a:pathLst>
          </a:custGeom>
          <a:solidFill>
            <a:srgbClr val="FFFFFF"/>
          </a:solidFill>
        </p:spPr>
        <p:txBody>
          <a:bodyPr wrap="square" lIns="0" tIns="0" rIns="0" bIns="0" rtlCol="0"/>
          <a:lstStyle/>
          <a:p>
            <a:endParaRPr/>
          </a:p>
        </p:txBody>
      </p:sp>
      <p:sp>
        <p:nvSpPr>
          <p:cNvPr id="11" name="object 11"/>
          <p:cNvSpPr/>
          <p:nvPr/>
        </p:nvSpPr>
        <p:spPr>
          <a:xfrm>
            <a:off x="3267443" y="3193021"/>
            <a:ext cx="1188720" cy="462280"/>
          </a:xfrm>
          <a:custGeom>
            <a:avLst/>
            <a:gdLst/>
            <a:ahLst/>
            <a:cxnLst/>
            <a:rect l="l" t="t" r="r" b="b"/>
            <a:pathLst>
              <a:path w="1188720" h="462279">
                <a:moveTo>
                  <a:pt x="1188516" y="181838"/>
                </a:moveTo>
                <a:lnTo>
                  <a:pt x="977696" y="181838"/>
                </a:lnTo>
                <a:lnTo>
                  <a:pt x="814006" y="18148"/>
                </a:lnTo>
                <a:lnTo>
                  <a:pt x="793457" y="4533"/>
                </a:lnTo>
                <a:lnTo>
                  <a:pt x="770051" y="0"/>
                </a:lnTo>
                <a:lnTo>
                  <a:pt x="746645" y="4533"/>
                </a:lnTo>
                <a:lnTo>
                  <a:pt x="726097" y="18148"/>
                </a:lnTo>
                <a:lnTo>
                  <a:pt x="594309" y="150418"/>
                </a:lnTo>
                <a:lnTo>
                  <a:pt x="462419" y="18148"/>
                </a:lnTo>
                <a:lnTo>
                  <a:pt x="441921" y="4533"/>
                </a:lnTo>
                <a:lnTo>
                  <a:pt x="418630" y="0"/>
                </a:lnTo>
                <a:lnTo>
                  <a:pt x="395325" y="4533"/>
                </a:lnTo>
                <a:lnTo>
                  <a:pt x="374840" y="18148"/>
                </a:lnTo>
                <a:lnTo>
                  <a:pt x="211137" y="181838"/>
                </a:lnTo>
                <a:lnTo>
                  <a:pt x="0" y="181838"/>
                </a:lnTo>
                <a:lnTo>
                  <a:pt x="0" y="282473"/>
                </a:lnTo>
                <a:lnTo>
                  <a:pt x="227698" y="282473"/>
                </a:lnTo>
                <a:lnTo>
                  <a:pt x="271653" y="264312"/>
                </a:lnTo>
                <a:lnTo>
                  <a:pt x="418782" y="117500"/>
                </a:lnTo>
                <a:lnTo>
                  <a:pt x="523138" y="221869"/>
                </a:lnTo>
                <a:lnTo>
                  <a:pt x="384390" y="361124"/>
                </a:lnTo>
                <a:lnTo>
                  <a:pt x="0" y="361124"/>
                </a:lnTo>
                <a:lnTo>
                  <a:pt x="0" y="461759"/>
                </a:lnTo>
                <a:lnTo>
                  <a:pt x="399999" y="461759"/>
                </a:lnTo>
                <a:lnTo>
                  <a:pt x="412191" y="460578"/>
                </a:lnTo>
                <a:lnTo>
                  <a:pt x="423760" y="457098"/>
                </a:lnTo>
                <a:lnTo>
                  <a:pt x="434428" y="451408"/>
                </a:lnTo>
                <a:lnTo>
                  <a:pt x="443941" y="443611"/>
                </a:lnTo>
                <a:lnTo>
                  <a:pt x="594410" y="293141"/>
                </a:lnTo>
                <a:lnTo>
                  <a:pt x="744893" y="443611"/>
                </a:lnTo>
                <a:lnTo>
                  <a:pt x="754405" y="451408"/>
                </a:lnTo>
                <a:lnTo>
                  <a:pt x="765073" y="457098"/>
                </a:lnTo>
                <a:lnTo>
                  <a:pt x="776643" y="460578"/>
                </a:lnTo>
                <a:lnTo>
                  <a:pt x="788847" y="461759"/>
                </a:lnTo>
                <a:lnTo>
                  <a:pt x="1188516" y="461759"/>
                </a:lnTo>
                <a:lnTo>
                  <a:pt x="1188516" y="361124"/>
                </a:lnTo>
                <a:lnTo>
                  <a:pt x="804443" y="361124"/>
                </a:lnTo>
                <a:lnTo>
                  <a:pt x="665619" y="221932"/>
                </a:lnTo>
                <a:lnTo>
                  <a:pt x="770051" y="117500"/>
                </a:lnTo>
                <a:lnTo>
                  <a:pt x="917181" y="264312"/>
                </a:lnTo>
                <a:lnTo>
                  <a:pt x="926693" y="272122"/>
                </a:lnTo>
                <a:lnTo>
                  <a:pt x="937361" y="277812"/>
                </a:lnTo>
                <a:lnTo>
                  <a:pt x="948931" y="281292"/>
                </a:lnTo>
                <a:lnTo>
                  <a:pt x="961136" y="282473"/>
                </a:lnTo>
                <a:lnTo>
                  <a:pt x="1188516" y="282473"/>
                </a:lnTo>
                <a:lnTo>
                  <a:pt x="1188516" y="181838"/>
                </a:lnTo>
                <a:close/>
              </a:path>
            </a:pathLst>
          </a:custGeom>
          <a:solidFill>
            <a:srgbClr val="FFFFFF"/>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036" y="737616"/>
            <a:ext cx="11616055" cy="488950"/>
          </a:xfrm>
          <a:prstGeom prst="rect">
            <a:avLst/>
          </a:prstGeom>
          <a:solidFill>
            <a:srgbClr val="1B806C"/>
          </a:solidFill>
        </p:spPr>
        <p:txBody>
          <a:bodyPr vert="horz" wrap="square" lIns="0" tIns="0" rIns="0" bIns="0" rtlCol="0">
            <a:spAutoFit/>
          </a:bodyPr>
          <a:lstStyle/>
          <a:p>
            <a:pPr algn="ctr" rtl="0">
              <a:lnSpc>
                <a:spcPts val="3690"/>
              </a:lnSpc>
            </a:pPr>
            <a:r>
              <a:rPr lang="fr-ca" sz="3200" b="1" i="0" u="none" baseline="0">
                <a:solidFill>
                  <a:srgbClr val="FFFFFF"/>
                </a:solidFill>
                <a:latin typeface="Calibri"/>
                <a:ea typeface="Calibri"/>
                <a:cs typeface="Calibri"/>
              </a:rPr>
              <a:t>L’AVENIR DE GO</a:t>
            </a:r>
            <a:endParaRPr sz="3200">
              <a:latin typeface="Calibri"/>
              <a:cs typeface="Calibri"/>
            </a:endParaRPr>
          </a:p>
        </p:txBody>
      </p:sp>
      <p:sp>
        <p:nvSpPr>
          <p:cNvPr id="3" name="object 3"/>
          <p:cNvSpPr/>
          <p:nvPr/>
        </p:nvSpPr>
        <p:spPr>
          <a:xfrm>
            <a:off x="288036" y="1320546"/>
            <a:ext cx="11616055" cy="487680"/>
          </a:xfrm>
          <a:custGeom>
            <a:avLst/>
            <a:gdLst/>
            <a:ahLst/>
            <a:cxnLst/>
            <a:rect l="l" t="t" r="r" b="b"/>
            <a:pathLst>
              <a:path w="11616055" h="487680">
                <a:moveTo>
                  <a:pt x="11615928" y="0"/>
                </a:moveTo>
                <a:lnTo>
                  <a:pt x="0" y="0"/>
                </a:lnTo>
                <a:lnTo>
                  <a:pt x="0" y="487679"/>
                </a:lnTo>
                <a:lnTo>
                  <a:pt x="11615928" y="487679"/>
                </a:lnTo>
                <a:lnTo>
                  <a:pt x="11615928" y="0"/>
                </a:lnTo>
                <a:close/>
              </a:path>
            </a:pathLst>
          </a:custGeom>
          <a:solidFill>
            <a:srgbClr val="B7DD79"/>
          </a:solidFill>
        </p:spPr>
        <p:txBody>
          <a:bodyPr wrap="square" lIns="0" tIns="0" rIns="0" bIns="0" rtlCol="0"/>
          <a:lstStyle/>
          <a:p>
            <a:endParaRPr/>
          </a:p>
        </p:txBody>
      </p:sp>
      <p:sp>
        <p:nvSpPr>
          <p:cNvPr id="4" name="object 4"/>
          <p:cNvSpPr txBox="1"/>
          <p:nvPr/>
        </p:nvSpPr>
        <p:spPr>
          <a:xfrm>
            <a:off x="288036" y="1320546"/>
            <a:ext cx="11616055" cy="461665"/>
          </a:xfrm>
          <a:prstGeom prst="rect">
            <a:avLst/>
          </a:prstGeom>
        </p:spPr>
        <p:txBody>
          <a:bodyPr vert="horz" wrap="square" lIns="0" tIns="0" rIns="0" bIns="0" rtlCol="0">
            <a:spAutoFit/>
          </a:bodyPr>
          <a:lstStyle/>
          <a:p>
            <a:pPr algn="ctr" rtl="0">
              <a:lnSpc>
                <a:spcPts val="3635"/>
              </a:lnSpc>
            </a:pPr>
            <a:r>
              <a:rPr lang="fr-ca" sz="3200" b="1" i="0" u="none" baseline="0">
                <a:solidFill>
                  <a:srgbClr val="181818"/>
                </a:solidFill>
                <a:latin typeface="Calibri"/>
                <a:ea typeface="Calibri"/>
                <a:cs typeface="Calibri"/>
              </a:rPr>
              <a:t>EXPANSION DE GO</a:t>
            </a:r>
            <a:endParaRPr sz="3200">
              <a:latin typeface="Calibri"/>
              <a:cs typeface="Calibri"/>
            </a:endParaRPr>
          </a:p>
        </p:txBody>
      </p:sp>
      <p:grpSp>
        <p:nvGrpSpPr>
          <p:cNvPr id="5" name="object 5"/>
          <p:cNvGrpSpPr/>
          <p:nvPr/>
        </p:nvGrpSpPr>
        <p:grpSpPr>
          <a:xfrm>
            <a:off x="3499865" y="1291590"/>
            <a:ext cx="5192395" cy="541020"/>
            <a:chOff x="3499865" y="1291590"/>
            <a:chExt cx="5192395" cy="541020"/>
          </a:xfrm>
        </p:grpSpPr>
        <p:pic>
          <p:nvPicPr>
            <p:cNvPr id="6" name="object 6"/>
            <p:cNvPicPr/>
            <p:nvPr/>
          </p:nvPicPr>
          <p:blipFill>
            <a:blip r:embed="rId2" cstate="print"/>
            <a:stretch>
              <a:fillRect/>
            </a:stretch>
          </p:blipFill>
          <p:spPr>
            <a:xfrm>
              <a:off x="3499865" y="1325880"/>
              <a:ext cx="332993" cy="451103"/>
            </a:xfrm>
            <a:prstGeom prst="rect">
              <a:avLst/>
            </a:prstGeom>
          </p:spPr>
        </p:pic>
        <p:pic>
          <p:nvPicPr>
            <p:cNvPr id="7" name="object 7"/>
            <p:cNvPicPr/>
            <p:nvPr/>
          </p:nvPicPr>
          <p:blipFill>
            <a:blip r:embed="rId2" cstate="print"/>
            <a:stretch>
              <a:fillRect/>
            </a:stretch>
          </p:blipFill>
          <p:spPr>
            <a:xfrm>
              <a:off x="8359139" y="1329690"/>
              <a:ext cx="332993" cy="451103"/>
            </a:xfrm>
            <a:prstGeom prst="rect">
              <a:avLst/>
            </a:prstGeom>
          </p:spPr>
        </p:pic>
        <p:pic>
          <p:nvPicPr>
            <p:cNvPr id="8" name="object 8"/>
            <p:cNvPicPr/>
            <p:nvPr/>
          </p:nvPicPr>
          <p:blipFill>
            <a:blip r:embed="rId3" cstate="print"/>
            <a:stretch>
              <a:fillRect/>
            </a:stretch>
          </p:blipFill>
          <p:spPr>
            <a:xfrm>
              <a:off x="7722869" y="1291590"/>
              <a:ext cx="611111" cy="541019"/>
            </a:xfrm>
            <a:prstGeom prst="rect">
              <a:avLst/>
            </a:prstGeom>
          </p:spPr>
        </p:pic>
        <p:pic>
          <p:nvPicPr>
            <p:cNvPr id="9" name="object 9"/>
            <p:cNvPicPr/>
            <p:nvPr/>
          </p:nvPicPr>
          <p:blipFill>
            <a:blip r:embed="rId3" cstate="print"/>
            <a:stretch>
              <a:fillRect/>
            </a:stretch>
          </p:blipFill>
          <p:spPr>
            <a:xfrm>
              <a:off x="3858005" y="1291590"/>
              <a:ext cx="611124" cy="541019"/>
            </a:xfrm>
            <a:prstGeom prst="rect">
              <a:avLst/>
            </a:prstGeom>
          </p:spPr>
        </p:pic>
      </p:grpSp>
      <p:pic>
        <p:nvPicPr>
          <p:cNvPr id="10" name="object 10"/>
          <p:cNvPicPr/>
          <p:nvPr/>
        </p:nvPicPr>
        <p:blipFill>
          <a:blip r:embed="rId4" cstate="print"/>
          <a:stretch>
            <a:fillRect/>
          </a:stretch>
        </p:blipFill>
        <p:spPr>
          <a:xfrm>
            <a:off x="10058400" y="6281928"/>
            <a:ext cx="1709927" cy="155447"/>
          </a:xfrm>
          <a:prstGeom prst="rect">
            <a:avLst/>
          </a:prstGeom>
        </p:spPr>
      </p:pic>
      <p:sp>
        <p:nvSpPr>
          <p:cNvPr id="11" name="object 11"/>
          <p:cNvSpPr txBox="1"/>
          <p:nvPr/>
        </p:nvSpPr>
        <p:spPr>
          <a:xfrm>
            <a:off x="286344" y="353359"/>
            <a:ext cx="9848255" cy="351378"/>
          </a:xfrm>
          <a:prstGeom prst="rect">
            <a:avLst/>
          </a:prstGeom>
        </p:spPr>
        <p:txBody>
          <a:bodyPr vert="horz" wrap="square" lIns="0" tIns="12700" rIns="0" bIns="0" rtlCol="0">
            <a:spAutoFit/>
          </a:bodyPr>
          <a:lstStyle/>
          <a:p>
            <a:pPr marL="12700" rtl="0">
              <a:lnSpc>
                <a:spcPct val="100000"/>
              </a:lnSpc>
              <a:spcBef>
                <a:spcPts val="100"/>
              </a:spcBef>
            </a:pPr>
            <a:r>
              <a:rPr lang="fr-ca" sz="2200" b="1" i="0" u="none" baseline="0">
                <a:solidFill>
                  <a:srgbClr val="181818"/>
                </a:solidFill>
                <a:latin typeface="AvenirNext LT Pro Bold"/>
                <a:ea typeface="AvenirNext LT Pro Bold"/>
                <a:cs typeface="AvenirNext LT Pro Bold"/>
              </a:rPr>
              <a:t>CE QUE L’EXPANSION DE GO SIGNIFIE POUR VOUS</a:t>
            </a:r>
            <a:endParaRPr sz="2200" dirty="0">
              <a:latin typeface="AvenirNext LT Pro Bold"/>
              <a:cs typeface="AvenirNext LT Pro Bold"/>
            </a:endParaRPr>
          </a:p>
        </p:txBody>
      </p:sp>
      <p:sp>
        <p:nvSpPr>
          <p:cNvPr id="12" name="object 12"/>
          <p:cNvSpPr txBox="1"/>
          <p:nvPr/>
        </p:nvSpPr>
        <p:spPr>
          <a:xfrm>
            <a:off x="461600" y="6268002"/>
            <a:ext cx="83820" cy="151323"/>
          </a:xfrm>
          <a:prstGeom prst="rect">
            <a:avLst/>
          </a:prstGeom>
        </p:spPr>
        <p:txBody>
          <a:bodyPr vert="horz" wrap="square" lIns="0" tIns="12700" rIns="0" bIns="0" rtlCol="0">
            <a:spAutoFit/>
          </a:bodyPr>
          <a:lstStyle/>
          <a:p>
            <a:pPr marL="12700" rtl="0">
              <a:lnSpc>
                <a:spcPct val="100000"/>
              </a:lnSpc>
              <a:spcBef>
                <a:spcPts val="100"/>
              </a:spcBef>
            </a:pPr>
            <a:r>
              <a:rPr lang="fr-ca" sz="900" b="0" i="0" u="none" baseline="0">
                <a:solidFill>
                  <a:srgbClr val="181818"/>
                </a:solidFill>
                <a:latin typeface="Calibri"/>
                <a:ea typeface="Calibri"/>
                <a:cs typeface="Calibri"/>
              </a:rPr>
              <a:t>3</a:t>
            </a:r>
            <a:endParaRPr sz="900">
              <a:latin typeface="Calibri"/>
              <a:cs typeface="Calibri"/>
            </a:endParaRPr>
          </a:p>
        </p:txBody>
      </p:sp>
      <p:sp>
        <p:nvSpPr>
          <p:cNvPr id="14" name="object 14"/>
          <p:cNvSpPr txBox="1"/>
          <p:nvPr/>
        </p:nvSpPr>
        <p:spPr>
          <a:xfrm>
            <a:off x="5601271" y="2873048"/>
            <a:ext cx="6167056" cy="2394886"/>
          </a:xfrm>
          <a:prstGeom prst="rect">
            <a:avLst/>
          </a:prstGeom>
        </p:spPr>
        <p:txBody>
          <a:bodyPr vert="horz" wrap="square" lIns="0" tIns="12065" rIns="0" bIns="0" rtlCol="0">
            <a:spAutoFit/>
          </a:bodyPr>
          <a:lstStyle/>
          <a:p>
            <a:pPr marL="12700" marR="1208405" rtl="0">
              <a:lnSpc>
                <a:spcPct val="100000"/>
              </a:lnSpc>
              <a:spcBef>
                <a:spcPts val="95"/>
              </a:spcBef>
            </a:pPr>
            <a:r>
              <a:rPr lang="fr-ca" sz="3200" b="1" i="0" u="none" baseline="0">
                <a:solidFill>
                  <a:srgbClr val="181818"/>
                </a:solidFill>
                <a:latin typeface="AvenirNext LT Pro Bold"/>
                <a:ea typeface="AvenirNext LT Pro Bold"/>
                <a:cs typeface="AvenirNext LT Pro Bold"/>
              </a:rPr>
              <a:t>Pour chaque 1 $ investi dans l’Expansion de GO</a:t>
            </a:r>
            <a:r>
              <a:rPr lang="fr-ca" sz="3200" b="0" i="0" u="none" baseline="0">
                <a:solidFill>
                  <a:srgbClr val="181818"/>
                </a:solidFill>
                <a:latin typeface="AvenirNext LT Pro Regular"/>
                <a:ea typeface="AvenirNext LT Pro Regular"/>
                <a:cs typeface="AvenirNext LT Pro Regular"/>
              </a:rPr>
              <a:t>,</a:t>
            </a:r>
            <a:endParaRPr sz="3200" dirty="0">
              <a:latin typeface="AvenirNext LT Pro Regular"/>
              <a:cs typeface="AvenirNext LT Pro Regular"/>
            </a:endParaRPr>
          </a:p>
          <a:p>
            <a:pPr marL="12700" rtl="0">
              <a:lnSpc>
                <a:spcPts val="3770"/>
              </a:lnSpc>
              <a:spcBef>
                <a:spcPts val="15"/>
              </a:spcBef>
            </a:pPr>
            <a:r>
              <a:rPr lang="fr-ca" sz="3200" b="0" i="0" u="none" baseline="0">
                <a:solidFill>
                  <a:srgbClr val="181818"/>
                </a:solidFill>
                <a:latin typeface="AvenirNext LT Pro Regular"/>
                <a:ea typeface="AvenirNext LT Pro Regular"/>
                <a:cs typeface="AvenirNext LT Pro Regular"/>
              </a:rPr>
              <a:t>la région bénéficie d’au moins</a:t>
            </a:r>
            <a:endParaRPr sz="3200" dirty="0">
              <a:latin typeface="AvenirNext LT Pro Regular"/>
              <a:cs typeface="AvenirNext LT Pro Regular"/>
            </a:endParaRPr>
          </a:p>
          <a:p>
            <a:pPr marL="12700" rtl="0">
              <a:lnSpc>
                <a:spcPts val="7130"/>
              </a:lnSpc>
            </a:pPr>
            <a:r>
              <a:rPr lang="fr-ca" sz="6000" b="1" i="0" u="none" baseline="0">
                <a:solidFill>
                  <a:srgbClr val="181818"/>
                </a:solidFill>
                <a:latin typeface="AvenirNext LT Pro Bold"/>
                <a:ea typeface="AvenirNext LT Pro Bold"/>
                <a:cs typeface="AvenirNext LT Pro Bold"/>
              </a:rPr>
              <a:t>2,62 $*</a:t>
            </a:r>
            <a:endParaRPr sz="6000" dirty="0">
              <a:latin typeface="AvenirNext LT Pro Bold"/>
              <a:cs typeface="AvenirNext LT Pro Bold"/>
            </a:endParaRPr>
          </a:p>
        </p:txBody>
      </p:sp>
      <p:sp>
        <p:nvSpPr>
          <p:cNvPr id="15" name="object 15"/>
          <p:cNvSpPr/>
          <p:nvPr/>
        </p:nvSpPr>
        <p:spPr>
          <a:xfrm>
            <a:off x="4791836" y="4243196"/>
            <a:ext cx="517525" cy="0"/>
          </a:xfrm>
          <a:custGeom>
            <a:avLst/>
            <a:gdLst/>
            <a:ahLst/>
            <a:cxnLst/>
            <a:rect l="l" t="t" r="r" b="b"/>
            <a:pathLst>
              <a:path w="517525">
                <a:moveTo>
                  <a:pt x="0" y="0"/>
                </a:moveTo>
                <a:lnTo>
                  <a:pt x="516978" y="0"/>
                </a:lnTo>
              </a:path>
            </a:pathLst>
          </a:custGeom>
          <a:ln w="22225">
            <a:solidFill>
              <a:srgbClr val="181818"/>
            </a:solidFill>
          </a:ln>
        </p:spPr>
        <p:txBody>
          <a:bodyPr wrap="square" lIns="0" tIns="0" rIns="0" bIns="0" rtlCol="0"/>
          <a:lstStyle/>
          <a:p>
            <a:endParaRPr/>
          </a:p>
        </p:txBody>
      </p:sp>
      <p:sp>
        <p:nvSpPr>
          <p:cNvPr id="16" name="object 16"/>
          <p:cNvSpPr/>
          <p:nvPr/>
        </p:nvSpPr>
        <p:spPr>
          <a:xfrm>
            <a:off x="4791836" y="4410075"/>
            <a:ext cx="517525" cy="0"/>
          </a:xfrm>
          <a:custGeom>
            <a:avLst/>
            <a:gdLst/>
            <a:ahLst/>
            <a:cxnLst/>
            <a:rect l="l" t="t" r="r" b="b"/>
            <a:pathLst>
              <a:path w="517525">
                <a:moveTo>
                  <a:pt x="0" y="0"/>
                </a:moveTo>
                <a:lnTo>
                  <a:pt x="516978" y="0"/>
                </a:lnTo>
              </a:path>
            </a:pathLst>
          </a:custGeom>
          <a:ln w="22225">
            <a:solidFill>
              <a:srgbClr val="181818"/>
            </a:solidFill>
          </a:ln>
        </p:spPr>
        <p:txBody>
          <a:bodyPr wrap="square" lIns="0" tIns="0" rIns="0" bIns="0" rtlCol="0"/>
          <a:lstStyle/>
          <a:p>
            <a:endParaRPr/>
          </a:p>
        </p:txBody>
      </p:sp>
      <p:sp>
        <p:nvSpPr>
          <p:cNvPr id="17" name="object 17"/>
          <p:cNvSpPr txBox="1"/>
          <p:nvPr/>
        </p:nvSpPr>
        <p:spPr>
          <a:xfrm>
            <a:off x="621935" y="6273579"/>
            <a:ext cx="5550265" cy="174407"/>
          </a:xfrm>
          <a:prstGeom prst="rect">
            <a:avLst/>
          </a:prstGeom>
        </p:spPr>
        <p:txBody>
          <a:bodyPr vert="horz" wrap="square" lIns="0" tIns="12700" rIns="0" bIns="0" rtlCol="0">
            <a:spAutoFit/>
          </a:bodyPr>
          <a:lstStyle/>
          <a:p>
            <a:pPr marL="12700" rtl="0">
              <a:lnSpc>
                <a:spcPct val="100000"/>
              </a:lnSpc>
              <a:spcBef>
                <a:spcPts val="100"/>
              </a:spcBef>
            </a:pPr>
            <a:r>
              <a:rPr lang="fr-ca" sz="1050" b="0" i="0" u="none" baseline="0" dirty="0">
                <a:solidFill>
                  <a:srgbClr val="181818"/>
                </a:solidFill>
                <a:latin typeface="AvenirNext LT Pro Regular"/>
                <a:ea typeface="AvenirNext LT Pro Regular"/>
                <a:cs typeface="AvenirNext LT Pro Regular"/>
              </a:rPr>
              <a:t>*Extrait de l’analyse de rentabilisation complète de l’expansion de GO (2018)*</a:t>
            </a:r>
            <a:endParaRPr sz="1050" dirty="0">
              <a:latin typeface="AvenirNext LT Pro Regular"/>
              <a:cs typeface="AvenirNext LT Pro Regular"/>
            </a:endParaRPr>
          </a:p>
        </p:txBody>
      </p:sp>
      <p:sp>
        <p:nvSpPr>
          <p:cNvPr id="18" name="TextBox 17">
            <a:extLst>
              <a:ext uri="{FF2B5EF4-FFF2-40B4-BE49-F238E27FC236}">
                <a16:creationId xmlns:a16="http://schemas.microsoft.com/office/drawing/2014/main" id="{68B2ADBA-A16C-522C-7752-E323715459E1}"/>
              </a:ext>
            </a:extLst>
          </p:cNvPr>
          <p:cNvSpPr txBox="1"/>
          <p:nvPr/>
        </p:nvSpPr>
        <p:spPr>
          <a:xfrm>
            <a:off x="516845" y="2301169"/>
            <a:ext cx="4977645" cy="4013919"/>
          </a:xfrm>
          <a:prstGeom prst="rect">
            <a:avLst/>
          </a:prstGeom>
          <a:noFill/>
        </p:spPr>
        <p:txBody>
          <a:bodyPr wrap="none" rtlCol="0">
            <a:spAutoFit/>
          </a:bodyPr>
          <a:lstStyle/>
          <a:p>
            <a:pPr marL="12700" rtl="0">
              <a:lnSpc>
                <a:spcPct val="100000"/>
              </a:lnSpc>
              <a:spcBef>
                <a:spcPts val="95"/>
              </a:spcBef>
            </a:pPr>
            <a:r>
              <a:rPr lang="fr-FR" sz="1600" b="0" i="0" u="none" baseline="0" dirty="0">
                <a:solidFill>
                  <a:srgbClr val="181818"/>
                </a:solidFill>
                <a:latin typeface="Calibri"/>
                <a:ea typeface="Calibri"/>
                <a:cs typeface="Calibri"/>
              </a:rPr>
              <a:t>+ Temps de déplacement réduit</a:t>
            </a:r>
            <a:endParaRPr lang="fr-FR" sz="1600" dirty="0">
              <a:latin typeface="Calibri"/>
              <a:cs typeface="Calibri"/>
            </a:endParaRPr>
          </a:p>
          <a:p>
            <a:pPr marL="12700" rtl="0">
              <a:lnSpc>
                <a:spcPct val="100000"/>
              </a:lnSpc>
            </a:pPr>
            <a:r>
              <a:rPr lang="fr-FR" sz="1600" b="0" i="0" u="none" baseline="0" dirty="0">
                <a:solidFill>
                  <a:srgbClr val="181818"/>
                </a:solidFill>
                <a:latin typeface="Calibri"/>
                <a:ea typeface="Calibri"/>
                <a:cs typeface="Calibri"/>
              </a:rPr>
              <a:t>+ Moins d’embouteillage et des rues plus sécuritaires</a:t>
            </a:r>
            <a:endParaRPr lang="fr-FR" sz="1600" dirty="0">
              <a:latin typeface="Calibri"/>
              <a:cs typeface="Calibri"/>
            </a:endParaRPr>
          </a:p>
          <a:p>
            <a:pPr marL="12700" rtl="0">
              <a:lnSpc>
                <a:spcPct val="100000"/>
              </a:lnSpc>
            </a:pPr>
            <a:r>
              <a:rPr lang="fr-FR" sz="1600" b="0" i="0" u="none" baseline="0" dirty="0">
                <a:solidFill>
                  <a:srgbClr val="181818"/>
                </a:solidFill>
                <a:latin typeface="Calibri"/>
                <a:ea typeface="Calibri"/>
                <a:cs typeface="Calibri"/>
              </a:rPr>
              <a:t>+ Avantages pour la santé</a:t>
            </a:r>
            <a:endParaRPr lang="fr-FR" sz="1600" dirty="0">
              <a:latin typeface="Calibri"/>
              <a:cs typeface="Calibri"/>
            </a:endParaRPr>
          </a:p>
          <a:p>
            <a:pPr marL="12700" rtl="0">
              <a:lnSpc>
                <a:spcPct val="100000"/>
              </a:lnSpc>
              <a:spcBef>
                <a:spcPts val="5"/>
              </a:spcBef>
            </a:pPr>
            <a:r>
              <a:rPr lang="fr-FR" sz="1600" b="0" i="0" u="none" baseline="0" dirty="0">
                <a:solidFill>
                  <a:srgbClr val="181818"/>
                </a:solidFill>
                <a:latin typeface="Calibri"/>
                <a:ea typeface="Calibri"/>
                <a:cs typeface="Calibri"/>
              </a:rPr>
              <a:t>+ Économies sur les frais d’automobile</a:t>
            </a:r>
            <a:endParaRPr lang="fr-FR" sz="1600" dirty="0">
              <a:latin typeface="Calibri"/>
              <a:cs typeface="Calibri"/>
            </a:endParaRPr>
          </a:p>
          <a:p>
            <a:pPr marL="12700" rtl="0">
              <a:lnSpc>
                <a:spcPct val="100000"/>
              </a:lnSpc>
            </a:pPr>
            <a:r>
              <a:rPr lang="fr-FR" sz="1600" b="0" i="0" u="none" baseline="0" dirty="0">
                <a:solidFill>
                  <a:srgbClr val="181818"/>
                </a:solidFill>
                <a:latin typeface="Calibri"/>
                <a:ea typeface="Calibri"/>
                <a:cs typeface="Calibri"/>
              </a:rPr>
              <a:t>+ Augmentation des recettes tirées de la vente des billets</a:t>
            </a:r>
            <a:endParaRPr lang="fr-FR" sz="1600" dirty="0">
              <a:latin typeface="Calibri"/>
              <a:cs typeface="Calibri"/>
            </a:endParaRPr>
          </a:p>
          <a:p>
            <a:pPr marL="12700" rtl="0">
              <a:lnSpc>
                <a:spcPct val="100000"/>
              </a:lnSpc>
            </a:pPr>
            <a:r>
              <a:rPr lang="fr-FR" sz="1600" b="0" i="0" u="none" baseline="0" dirty="0">
                <a:solidFill>
                  <a:srgbClr val="181818"/>
                </a:solidFill>
                <a:latin typeface="Calibri"/>
                <a:ea typeface="Calibri"/>
                <a:cs typeface="Calibri"/>
              </a:rPr>
              <a:t>+ Réduction des émissions de GES</a:t>
            </a:r>
            <a:endParaRPr lang="fr-FR" sz="1600" dirty="0">
              <a:latin typeface="Calibri"/>
              <a:cs typeface="Calibri"/>
            </a:endParaRPr>
          </a:p>
          <a:p>
            <a:pPr marL="330835" marR="603250" indent="-163195" rtl="0">
              <a:lnSpc>
                <a:spcPct val="100000"/>
              </a:lnSpc>
              <a:spcBef>
                <a:spcPts val="295"/>
              </a:spcBef>
            </a:pPr>
            <a:r>
              <a:rPr lang="fr-FR" sz="3600" b="0" i="0" u="heavy" baseline="0" dirty="0">
                <a:solidFill>
                  <a:srgbClr val="181818"/>
                </a:solidFill>
                <a:uFill>
                  <a:solidFill>
                    <a:srgbClr val="B7DD79"/>
                  </a:solidFill>
                </a:uFill>
                <a:latin typeface="AvenirNext LT Pro Regular"/>
                <a:ea typeface="AvenirNext LT Pro Regular"/>
                <a:cs typeface="AvenirNext LT Pro Regular"/>
              </a:rPr>
              <a:t> Avantages </a:t>
            </a:r>
            <a:br>
              <a:rPr lang="fr-FR" sz="3600" u="none" dirty="0">
                <a:solidFill>
                  <a:srgbClr val="181818"/>
                </a:solidFill>
                <a:latin typeface="AvenirNext LT Pro Regular"/>
                <a:cs typeface="AvenirNext LT Pro Regular"/>
              </a:rPr>
            </a:br>
            <a:r>
              <a:rPr lang="fr-FR" sz="3600" b="0" i="0" u="none" baseline="0" dirty="0">
                <a:solidFill>
                  <a:srgbClr val="181818"/>
                </a:solidFill>
                <a:latin typeface="AvenirNext LT Pro Regular"/>
                <a:ea typeface="AvenirNext LT Pro Regular"/>
                <a:cs typeface="AvenirNext LT Pro Regular"/>
              </a:rPr>
              <a:t>Coûts</a:t>
            </a:r>
            <a:endParaRPr lang="fr-FR" sz="3600" dirty="0">
              <a:latin typeface="AvenirNext LT Pro Regular"/>
              <a:cs typeface="AvenirNext LT Pro Regular"/>
            </a:endParaRPr>
          </a:p>
          <a:p>
            <a:pPr marL="131445" rtl="0">
              <a:lnSpc>
                <a:spcPct val="100000"/>
              </a:lnSpc>
              <a:spcBef>
                <a:spcPts val="470"/>
              </a:spcBef>
            </a:pPr>
            <a:r>
              <a:rPr lang="fr-FR" sz="1600" b="0" i="0" u="none" baseline="0" dirty="0">
                <a:solidFill>
                  <a:srgbClr val="181818"/>
                </a:solidFill>
                <a:latin typeface="Calibri"/>
                <a:ea typeface="Calibri"/>
                <a:cs typeface="Calibri"/>
              </a:rPr>
              <a:t>+ Coûts d’investissement du corridor</a:t>
            </a:r>
            <a:endParaRPr lang="fr-FR" sz="1600" dirty="0">
              <a:latin typeface="Calibri"/>
              <a:cs typeface="Calibri"/>
            </a:endParaRPr>
          </a:p>
          <a:p>
            <a:pPr marL="131445" rtl="0">
              <a:lnSpc>
                <a:spcPct val="100000"/>
              </a:lnSpc>
            </a:pPr>
            <a:r>
              <a:rPr lang="fr-FR" sz="1600" b="0" i="0" u="none" baseline="0" dirty="0">
                <a:solidFill>
                  <a:srgbClr val="181818"/>
                </a:solidFill>
                <a:latin typeface="Calibri"/>
                <a:ea typeface="Calibri"/>
                <a:cs typeface="Calibri"/>
              </a:rPr>
              <a:t>+ Coûts d’immobilisations de la flotte</a:t>
            </a:r>
            <a:endParaRPr lang="fr-FR" sz="1600" dirty="0">
              <a:latin typeface="Calibri"/>
              <a:cs typeface="Calibri"/>
            </a:endParaRPr>
          </a:p>
          <a:p>
            <a:pPr marL="131445" marR="795655" rtl="0">
              <a:lnSpc>
                <a:spcPct val="100000"/>
              </a:lnSpc>
              <a:spcBef>
                <a:spcPts val="20"/>
              </a:spcBef>
            </a:pPr>
            <a:r>
              <a:rPr lang="fr-FR" sz="1600" b="1" i="0" u="none" baseline="0" dirty="0">
                <a:solidFill>
                  <a:srgbClr val="181818"/>
                </a:solidFill>
                <a:latin typeface="AvenirNext LT Pro Bold"/>
                <a:ea typeface="AvenirNext LT Pro Bold"/>
                <a:cs typeface="AvenirNext LT Pro Bold"/>
              </a:rPr>
              <a:t>+ Baisse du coût d’exploitation/km</a:t>
            </a:r>
            <a:endParaRPr lang="fr-FR" sz="1600" dirty="0">
              <a:latin typeface="AvenirNext LT Pro Bold"/>
              <a:cs typeface="AvenirNext LT Pro Bold"/>
            </a:endParaRPr>
          </a:p>
          <a:p>
            <a:pPr marL="131445" rtl="0">
              <a:lnSpc>
                <a:spcPts val="1655"/>
              </a:lnSpc>
            </a:pPr>
            <a:r>
              <a:rPr lang="fr-FR" sz="1600" b="0" i="0" u="none" baseline="0" dirty="0">
                <a:solidFill>
                  <a:srgbClr val="181818"/>
                </a:solidFill>
                <a:latin typeface="Calibri"/>
                <a:ea typeface="Calibri"/>
                <a:cs typeface="Calibri"/>
              </a:rPr>
              <a:t>+ Coûts d’entretien</a:t>
            </a:r>
            <a:endParaRPr lang="fr-FR" sz="1600" dirty="0">
              <a:latin typeface="Calibri"/>
              <a:cs typeface="Calibri"/>
            </a:endParaRPr>
          </a:p>
          <a:p>
            <a:endParaRPr lang="en-CA"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724" y="192797"/>
            <a:ext cx="10430876" cy="351378"/>
          </a:xfrm>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a:t>CARTOGRAPHIE DU CORRIDOR DE l’EXPANSION DE GO À BARRIE</a:t>
            </a:r>
          </a:p>
        </p:txBody>
      </p:sp>
      <p:sp>
        <p:nvSpPr>
          <p:cNvPr id="3" name="object 3"/>
          <p:cNvSpPr txBox="1">
            <a:spLocks noGrp="1"/>
          </p:cNvSpPr>
          <p:nvPr>
            <p:ph type="sldNum" sz="quarter" idx="7"/>
          </p:nvPr>
        </p:nvSpPr>
        <p:spPr>
          <a:xfrm>
            <a:off x="436200" y="6277336"/>
            <a:ext cx="208915" cy="128240"/>
          </a:xfrm>
          <a:prstGeom prst="rect">
            <a:avLst/>
          </a:prstGeom>
        </p:spPr>
        <p:txBody>
          <a:bodyPr vert="horz" wrap="square" lIns="0" tIns="0" rIns="0" bIns="0" rtlCol="0">
            <a:spAutoFit/>
          </a:bodyPr>
          <a:lstStyle/>
          <a:p>
            <a:pPr marL="38100" algn="l" rtl="0">
              <a:lnSpc>
                <a:spcPts val="955"/>
              </a:lnSpc>
            </a:pPr>
            <a:fld id="{81D60167-4931-47E6-BA6A-407CBD079E47}" type="slidenum">
              <a:rPr/>
              <a:t>4</a:t>
            </a:fld>
            <a:endParaRPr dirty="0"/>
          </a:p>
        </p:txBody>
      </p:sp>
      <p:sp>
        <p:nvSpPr>
          <p:cNvPr id="4" name="TextBox 3">
            <a:extLst>
              <a:ext uri="{FF2B5EF4-FFF2-40B4-BE49-F238E27FC236}">
                <a16:creationId xmlns:a16="http://schemas.microsoft.com/office/drawing/2014/main" id="{7B88EE4C-04AB-348E-EE2F-6DAB82746470}"/>
              </a:ext>
            </a:extLst>
          </p:cNvPr>
          <p:cNvSpPr txBox="1"/>
          <p:nvPr/>
        </p:nvSpPr>
        <p:spPr>
          <a:xfrm>
            <a:off x="1219200" y="817943"/>
            <a:ext cx="2171704" cy="117136"/>
          </a:xfrm>
          <a:prstGeom prst="rect">
            <a:avLst/>
          </a:prstGeom>
          <a:solidFill>
            <a:schemeClr val="bg1"/>
          </a:solidFill>
        </p:spPr>
        <p:txBody>
          <a:bodyPr wrap="square" lIns="0" tIns="0" rIns="0" bIns="0" rtlCol="0">
            <a:spAutoFit/>
          </a:bodyPr>
          <a:lstStyle/>
          <a:p>
            <a:pPr rtl="0"/>
            <a:r>
              <a:rPr lang="fr-ca" sz="800" b="1" i="0" u="none" baseline="0" dirty="0"/>
              <a:t>RÉSEAU RÉGIONAL FERROVIAIRE DE GO</a:t>
            </a:r>
          </a:p>
        </p:txBody>
      </p:sp>
      <p:sp>
        <p:nvSpPr>
          <p:cNvPr id="5" name="TextBox 4">
            <a:extLst>
              <a:ext uri="{FF2B5EF4-FFF2-40B4-BE49-F238E27FC236}">
                <a16:creationId xmlns:a16="http://schemas.microsoft.com/office/drawing/2014/main" id="{79FC64D0-780B-BD3A-7CE1-11707B7424EA}"/>
              </a:ext>
            </a:extLst>
          </p:cNvPr>
          <p:cNvSpPr txBox="1"/>
          <p:nvPr/>
        </p:nvSpPr>
        <p:spPr>
          <a:xfrm>
            <a:off x="3776659" y="805432"/>
            <a:ext cx="1752600" cy="123111"/>
          </a:xfrm>
          <a:prstGeom prst="rect">
            <a:avLst/>
          </a:prstGeom>
          <a:solidFill>
            <a:schemeClr val="bg1"/>
          </a:solidFill>
        </p:spPr>
        <p:txBody>
          <a:bodyPr wrap="square" lIns="0" tIns="0" rIns="0" bIns="0" rtlCol="0">
            <a:spAutoFit/>
          </a:bodyPr>
          <a:lstStyle/>
          <a:p>
            <a:pPr rtl="0"/>
            <a:r>
              <a:rPr lang="fr-ca" sz="800" b="1" i="0" u="none" baseline="0"/>
              <a:t>COUCHES CONTEXTUELLES</a:t>
            </a:r>
          </a:p>
        </p:txBody>
      </p:sp>
      <p:sp>
        <p:nvSpPr>
          <p:cNvPr id="6" name="TextBox 5">
            <a:extLst>
              <a:ext uri="{FF2B5EF4-FFF2-40B4-BE49-F238E27FC236}">
                <a16:creationId xmlns:a16="http://schemas.microsoft.com/office/drawing/2014/main" id="{8B9362D7-6688-3903-880D-941390D6F126}"/>
              </a:ext>
            </a:extLst>
          </p:cNvPr>
          <p:cNvSpPr txBox="1"/>
          <p:nvPr/>
        </p:nvSpPr>
        <p:spPr>
          <a:xfrm>
            <a:off x="3776659" y="1828800"/>
            <a:ext cx="1752600" cy="123111"/>
          </a:xfrm>
          <a:prstGeom prst="rect">
            <a:avLst/>
          </a:prstGeom>
          <a:solidFill>
            <a:schemeClr val="bg1"/>
          </a:solidFill>
        </p:spPr>
        <p:txBody>
          <a:bodyPr wrap="square" lIns="0" tIns="0" rIns="0" bIns="0" rtlCol="0">
            <a:spAutoFit/>
          </a:bodyPr>
          <a:lstStyle/>
          <a:p>
            <a:pPr rtl="0"/>
            <a:r>
              <a:rPr lang="fr-ca" sz="800" b="1" i="0" u="none" baseline="0"/>
              <a:t>PROJETS DE CONSTRUCTION</a:t>
            </a:r>
          </a:p>
        </p:txBody>
      </p:sp>
      <p:sp>
        <p:nvSpPr>
          <p:cNvPr id="7" name="TextBox 6">
            <a:extLst>
              <a:ext uri="{FF2B5EF4-FFF2-40B4-BE49-F238E27FC236}">
                <a16:creationId xmlns:a16="http://schemas.microsoft.com/office/drawing/2014/main" id="{7361C188-56E8-67D3-78FE-D15CF1D0F99E}"/>
              </a:ext>
            </a:extLst>
          </p:cNvPr>
          <p:cNvSpPr txBox="1"/>
          <p:nvPr/>
        </p:nvSpPr>
        <p:spPr>
          <a:xfrm>
            <a:off x="1638304" y="1017096"/>
            <a:ext cx="1752600" cy="135422"/>
          </a:xfrm>
          <a:prstGeom prst="rect">
            <a:avLst/>
          </a:prstGeom>
          <a:solidFill>
            <a:schemeClr val="bg1"/>
          </a:solidFill>
        </p:spPr>
        <p:txBody>
          <a:bodyPr wrap="square" lIns="0" tIns="0" rIns="0" bIns="0" rtlCol="0">
            <a:spAutoFit/>
          </a:bodyPr>
          <a:lstStyle/>
          <a:p>
            <a:pPr rtl="0"/>
            <a:r>
              <a:rPr lang="fr-ca" sz="800" b="0" i="0" u="none" baseline="0"/>
              <a:t>Gare ferroviaire GO actuelle</a:t>
            </a:r>
          </a:p>
        </p:txBody>
      </p:sp>
      <p:sp>
        <p:nvSpPr>
          <p:cNvPr id="8" name="TextBox 7">
            <a:extLst>
              <a:ext uri="{FF2B5EF4-FFF2-40B4-BE49-F238E27FC236}">
                <a16:creationId xmlns:a16="http://schemas.microsoft.com/office/drawing/2014/main" id="{7F708653-CED8-3B41-D130-018EFB4408EB}"/>
              </a:ext>
            </a:extLst>
          </p:cNvPr>
          <p:cNvSpPr txBox="1"/>
          <p:nvPr/>
        </p:nvSpPr>
        <p:spPr>
          <a:xfrm>
            <a:off x="1645920" y="1222636"/>
            <a:ext cx="1927860" cy="148964"/>
          </a:xfrm>
          <a:prstGeom prst="rect">
            <a:avLst/>
          </a:prstGeom>
          <a:solidFill>
            <a:schemeClr val="bg1"/>
          </a:solidFill>
        </p:spPr>
        <p:txBody>
          <a:bodyPr wrap="square" lIns="0" tIns="0" rIns="0" bIns="0" rtlCol="0">
            <a:spAutoFit/>
          </a:bodyPr>
          <a:lstStyle/>
          <a:p>
            <a:pPr rtl="0"/>
            <a:r>
              <a:rPr lang="fr-ca" sz="800" b="0" i="0" u="none" baseline="0"/>
              <a:t>Gare ferroviaire GO en cours de livraison</a:t>
            </a:r>
            <a:endParaRPr lang="fr-ca" sz="800" dirty="0"/>
          </a:p>
        </p:txBody>
      </p:sp>
      <p:sp>
        <p:nvSpPr>
          <p:cNvPr id="9" name="TextBox 8">
            <a:extLst>
              <a:ext uri="{FF2B5EF4-FFF2-40B4-BE49-F238E27FC236}">
                <a16:creationId xmlns:a16="http://schemas.microsoft.com/office/drawing/2014/main" id="{ECC4CCA7-9688-AA0D-AE26-81F9589945F3}"/>
              </a:ext>
            </a:extLst>
          </p:cNvPr>
          <p:cNvSpPr txBox="1"/>
          <p:nvPr/>
        </p:nvSpPr>
        <p:spPr>
          <a:xfrm>
            <a:off x="1638304" y="1438543"/>
            <a:ext cx="1752600" cy="123111"/>
          </a:xfrm>
          <a:prstGeom prst="rect">
            <a:avLst/>
          </a:prstGeom>
          <a:solidFill>
            <a:schemeClr val="bg1"/>
          </a:solidFill>
        </p:spPr>
        <p:txBody>
          <a:bodyPr wrap="square" lIns="0" tIns="0" rIns="0" bIns="0" rtlCol="0">
            <a:spAutoFit/>
          </a:bodyPr>
          <a:lstStyle/>
          <a:p>
            <a:pPr rtl="0"/>
            <a:r>
              <a:rPr lang="fr-ca" sz="800" b="0" i="0" u="none" baseline="0"/>
              <a:t>Gare ferroviaire GO proposée</a:t>
            </a:r>
            <a:endParaRPr lang="fr-ca" sz="800" dirty="0"/>
          </a:p>
        </p:txBody>
      </p:sp>
      <p:sp>
        <p:nvSpPr>
          <p:cNvPr id="10" name="TextBox 9">
            <a:extLst>
              <a:ext uri="{FF2B5EF4-FFF2-40B4-BE49-F238E27FC236}">
                <a16:creationId xmlns:a16="http://schemas.microsoft.com/office/drawing/2014/main" id="{C871870C-60FA-6CFC-B11B-AC95A0E41BF6}"/>
              </a:ext>
            </a:extLst>
          </p:cNvPr>
          <p:cNvSpPr txBox="1"/>
          <p:nvPr/>
        </p:nvSpPr>
        <p:spPr>
          <a:xfrm>
            <a:off x="1638304" y="1641475"/>
            <a:ext cx="1752600" cy="123111"/>
          </a:xfrm>
          <a:prstGeom prst="rect">
            <a:avLst/>
          </a:prstGeom>
          <a:solidFill>
            <a:schemeClr val="bg1"/>
          </a:solidFill>
        </p:spPr>
        <p:txBody>
          <a:bodyPr wrap="square" lIns="0" tIns="0" rIns="0" bIns="0" rtlCol="0">
            <a:spAutoFit/>
          </a:bodyPr>
          <a:lstStyle/>
          <a:p>
            <a:pPr rtl="0"/>
            <a:r>
              <a:rPr lang="fr-ca" sz="800" b="0" i="0" u="none" baseline="0"/>
              <a:t>Ligne de Barrie</a:t>
            </a:r>
            <a:endParaRPr lang="fr-ca" sz="800" dirty="0"/>
          </a:p>
        </p:txBody>
      </p:sp>
      <p:sp>
        <p:nvSpPr>
          <p:cNvPr id="11" name="TextBox 10">
            <a:extLst>
              <a:ext uri="{FF2B5EF4-FFF2-40B4-BE49-F238E27FC236}">
                <a16:creationId xmlns:a16="http://schemas.microsoft.com/office/drawing/2014/main" id="{5E923B6F-8CD8-2C0B-D79E-E2E4C8940EBF}"/>
              </a:ext>
            </a:extLst>
          </p:cNvPr>
          <p:cNvSpPr txBox="1"/>
          <p:nvPr/>
        </p:nvSpPr>
        <p:spPr>
          <a:xfrm>
            <a:off x="1645920" y="1853932"/>
            <a:ext cx="1752600" cy="123111"/>
          </a:xfrm>
          <a:prstGeom prst="rect">
            <a:avLst/>
          </a:prstGeom>
          <a:solidFill>
            <a:schemeClr val="bg1"/>
          </a:solidFill>
        </p:spPr>
        <p:txBody>
          <a:bodyPr wrap="square" lIns="0" tIns="0" rIns="0" bIns="0" rtlCol="0">
            <a:spAutoFit/>
          </a:bodyPr>
          <a:lstStyle/>
          <a:p>
            <a:pPr rtl="0"/>
            <a:r>
              <a:rPr lang="fr-ca" sz="800" b="0" i="0" u="none" baseline="0"/>
              <a:t>Rail GO existant</a:t>
            </a:r>
            <a:endParaRPr lang="fr-ca" sz="800" dirty="0"/>
          </a:p>
        </p:txBody>
      </p:sp>
      <p:sp>
        <p:nvSpPr>
          <p:cNvPr id="12" name="TextBox 11">
            <a:extLst>
              <a:ext uri="{FF2B5EF4-FFF2-40B4-BE49-F238E27FC236}">
                <a16:creationId xmlns:a16="http://schemas.microsoft.com/office/drawing/2014/main" id="{07B4605F-6691-44D4-17E1-DE6F6569D151}"/>
              </a:ext>
            </a:extLst>
          </p:cNvPr>
          <p:cNvSpPr txBox="1"/>
          <p:nvPr/>
        </p:nvSpPr>
        <p:spPr>
          <a:xfrm>
            <a:off x="1649094" y="2066657"/>
            <a:ext cx="2084705" cy="123111"/>
          </a:xfrm>
          <a:prstGeom prst="rect">
            <a:avLst/>
          </a:prstGeom>
          <a:solidFill>
            <a:schemeClr val="bg1"/>
          </a:solidFill>
        </p:spPr>
        <p:txBody>
          <a:bodyPr wrap="square" lIns="0" tIns="0" rIns="0" bIns="0" rtlCol="0">
            <a:spAutoFit/>
          </a:bodyPr>
          <a:lstStyle/>
          <a:p>
            <a:pPr rtl="0"/>
            <a:r>
              <a:rPr lang="fr-ca" sz="800" b="0" i="0" u="none" baseline="0"/>
              <a:t>Améliorations du corridor et électrification</a:t>
            </a:r>
            <a:endParaRPr lang="fr-ca" sz="800" dirty="0"/>
          </a:p>
        </p:txBody>
      </p:sp>
      <p:sp>
        <p:nvSpPr>
          <p:cNvPr id="13" name="TextBox 12">
            <a:extLst>
              <a:ext uri="{FF2B5EF4-FFF2-40B4-BE49-F238E27FC236}">
                <a16:creationId xmlns:a16="http://schemas.microsoft.com/office/drawing/2014/main" id="{3493EA11-DFE5-3265-1EBA-37E437C51534}"/>
              </a:ext>
            </a:extLst>
          </p:cNvPr>
          <p:cNvSpPr txBox="1"/>
          <p:nvPr/>
        </p:nvSpPr>
        <p:spPr>
          <a:xfrm>
            <a:off x="4178300" y="1011346"/>
            <a:ext cx="1384300" cy="123111"/>
          </a:xfrm>
          <a:prstGeom prst="rect">
            <a:avLst/>
          </a:prstGeom>
          <a:solidFill>
            <a:schemeClr val="bg1"/>
          </a:solidFill>
        </p:spPr>
        <p:txBody>
          <a:bodyPr wrap="square" lIns="0" tIns="0" rIns="0" bIns="0" rtlCol="0">
            <a:spAutoFit/>
          </a:bodyPr>
          <a:lstStyle/>
          <a:p>
            <a:pPr rtl="0"/>
            <a:r>
              <a:rPr lang="fr-ca" sz="800" b="0" i="0" u="none" baseline="0"/>
              <a:t>Centre de croissance urbaine</a:t>
            </a:r>
            <a:endParaRPr lang="fr-ca" sz="800" dirty="0"/>
          </a:p>
        </p:txBody>
      </p:sp>
      <p:sp>
        <p:nvSpPr>
          <p:cNvPr id="14" name="TextBox 13">
            <a:extLst>
              <a:ext uri="{FF2B5EF4-FFF2-40B4-BE49-F238E27FC236}">
                <a16:creationId xmlns:a16="http://schemas.microsoft.com/office/drawing/2014/main" id="{836E3720-091D-A865-29FB-72EC398EC9BE}"/>
              </a:ext>
            </a:extLst>
          </p:cNvPr>
          <p:cNvSpPr txBox="1"/>
          <p:nvPr/>
        </p:nvSpPr>
        <p:spPr>
          <a:xfrm>
            <a:off x="1660204" y="2269589"/>
            <a:ext cx="2084705" cy="123111"/>
          </a:xfrm>
          <a:prstGeom prst="rect">
            <a:avLst/>
          </a:prstGeom>
          <a:solidFill>
            <a:schemeClr val="bg1"/>
          </a:solidFill>
        </p:spPr>
        <p:txBody>
          <a:bodyPr wrap="square" lIns="0" tIns="0" rIns="0" bIns="0" rtlCol="0">
            <a:spAutoFit/>
          </a:bodyPr>
          <a:lstStyle/>
          <a:p>
            <a:pPr rtl="0"/>
            <a:r>
              <a:rPr lang="fr-ca" sz="800" dirty="0"/>
              <a:t>S</a:t>
            </a:r>
            <a:r>
              <a:rPr lang="fr-ca" sz="800" b="0" i="0" u="none" baseline="0" dirty="0"/>
              <a:t>ervice de 15 minutes ou moins</a:t>
            </a:r>
            <a:endParaRPr lang="fr-ca" sz="800" dirty="0"/>
          </a:p>
        </p:txBody>
      </p:sp>
      <p:sp>
        <p:nvSpPr>
          <p:cNvPr id="15" name="TextBox 14">
            <a:extLst>
              <a:ext uri="{FF2B5EF4-FFF2-40B4-BE49-F238E27FC236}">
                <a16:creationId xmlns:a16="http://schemas.microsoft.com/office/drawing/2014/main" id="{82814E5D-7CB7-1A52-6DF1-730CCA628034}"/>
              </a:ext>
            </a:extLst>
          </p:cNvPr>
          <p:cNvSpPr txBox="1"/>
          <p:nvPr/>
        </p:nvSpPr>
        <p:spPr>
          <a:xfrm>
            <a:off x="4178298" y="1206480"/>
            <a:ext cx="1350960" cy="246221"/>
          </a:xfrm>
          <a:prstGeom prst="rect">
            <a:avLst/>
          </a:prstGeom>
          <a:solidFill>
            <a:schemeClr val="bg1"/>
          </a:solidFill>
        </p:spPr>
        <p:txBody>
          <a:bodyPr wrap="square" lIns="0" tIns="0" rIns="0" bIns="0" rtlCol="0">
            <a:spAutoFit/>
          </a:bodyPr>
          <a:lstStyle/>
          <a:p>
            <a:pPr rtl="0"/>
            <a:r>
              <a:rPr lang="fr-ca" sz="800" b="0" i="0" u="none" baseline="0" dirty="0"/>
              <a:t>Zone bâtie dans la ceinture de verdure</a:t>
            </a:r>
            <a:endParaRPr lang="fr-ca" sz="800" dirty="0"/>
          </a:p>
        </p:txBody>
      </p:sp>
      <p:sp>
        <p:nvSpPr>
          <p:cNvPr id="16" name="TextBox 15">
            <a:extLst>
              <a:ext uri="{FF2B5EF4-FFF2-40B4-BE49-F238E27FC236}">
                <a16:creationId xmlns:a16="http://schemas.microsoft.com/office/drawing/2014/main" id="{81081166-EDD2-0711-0012-5053ADBE780A}"/>
              </a:ext>
            </a:extLst>
          </p:cNvPr>
          <p:cNvSpPr txBox="1"/>
          <p:nvPr/>
        </p:nvSpPr>
        <p:spPr>
          <a:xfrm>
            <a:off x="4178300" y="1438543"/>
            <a:ext cx="1384300" cy="123111"/>
          </a:xfrm>
          <a:prstGeom prst="rect">
            <a:avLst/>
          </a:prstGeom>
          <a:solidFill>
            <a:schemeClr val="bg1"/>
          </a:solidFill>
        </p:spPr>
        <p:txBody>
          <a:bodyPr wrap="square" lIns="0" tIns="0" rIns="0" bIns="0" rtlCol="0">
            <a:spAutoFit/>
          </a:bodyPr>
          <a:lstStyle/>
          <a:p>
            <a:pPr rtl="0"/>
            <a:r>
              <a:rPr lang="fr-ca" sz="800" b="0" i="0" u="none" baseline="0" dirty="0"/>
              <a:t>Zone bâtie</a:t>
            </a:r>
            <a:endParaRPr lang="fr-ca" sz="800" dirty="0"/>
          </a:p>
        </p:txBody>
      </p:sp>
      <p:sp>
        <p:nvSpPr>
          <p:cNvPr id="17" name="TextBox 16">
            <a:extLst>
              <a:ext uri="{FF2B5EF4-FFF2-40B4-BE49-F238E27FC236}">
                <a16:creationId xmlns:a16="http://schemas.microsoft.com/office/drawing/2014/main" id="{059DD3D3-0BA6-4301-A37D-32D1A2CB2921}"/>
              </a:ext>
            </a:extLst>
          </p:cNvPr>
          <p:cNvSpPr txBox="1"/>
          <p:nvPr/>
        </p:nvSpPr>
        <p:spPr>
          <a:xfrm>
            <a:off x="4178300" y="1641475"/>
            <a:ext cx="1384300" cy="123111"/>
          </a:xfrm>
          <a:prstGeom prst="rect">
            <a:avLst/>
          </a:prstGeom>
          <a:solidFill>
            <a:schemeClr val="bg1"/>
          </a:solidFill>
        </p:spPr>
        <p:txBody>
          <a:bodyPr wrap="square" lIns="0" tIns="0" rIns="0" bIns="0" rtlCol="0">
            <a:spAutoFit/>
          </a:bodyPr>
          <a:lstStyle/>
          <a:p>
            <a:pPr rtl="0"/>
            <a:r>
              <a:rPr lang="fr-ca" sz="800" b="0" i="0" u="none" baseline="0"/>
              <a:t>Zone de ceinture de verdure</a:t>
            </a:r>
            <a:endParaRPr lang="fr-ca" sz="800" dirty="0"/>
          </a:p>
        </p:txBody>
      </p:sp>
      <p:sp>
        <p:nvSpPr>
          <p:cNvPr id="18" name="TextBox 17">
            <a:extLst>
              <a:ext uri="{FF2B5EF4-FFF2-40B4-BE49-F238E27FC236}">
                <a16:creationId xmlns:a16="http://schemas.microsoft.com/office/drawing/2014/main" id="{05C1A8ED-F6D9-1BA9-2E11-0E4668533F11}"/>
              </a:ext>
            </a:extLst>
          </p:cNvPr>
          <p:cNvSpPr txBox="1"/>
          <p:nvPr/>
        </p:nvSpPr>
        <p:spPr>
          <a:xfrm>
            <a:off x="4178300" y="2010737"/>
            <a:ext cx="1384300" cy="123111"/>
          </a:xfrm>
          <a:prstGeom prst="rect">
            <a:avLst/>
          </a:prstGeom>
          <a:solidFill>
            <a:schemeClr val="bg1"/>
          </a:solidFill>
        </p:spPr>
        <p:txBody>
          <a:bodyPr wrap="square" lIns="0" tIns="0" rIns="0" bIns="0" rtlCol="0">
            <a:spAutoFit/>
          </a:bodyPr>
          <a:lstStyle/>
          <a:p>
            <a:pPr rtl="0"/>
            <a:r>
              <a:rPr lang="fr-ca" sz="800" b="0" i="0" u="none" baseline="0"/>
              <a:t>Gares GO</a:t>
            </a:r>
            <a:endParaRPr lang="fr-ca" sz="800" dirty="0"/>
          </a:p>
        </p:txBody>
      </p:sp>
      <p:sp>
        <p:nvSpPr>
          <p:cNvPr id="19" name="TextBox 18">
            <a:extLst>
              <a:ext uri="{FF2B5EF4-FFF2-40B4-BE49-F238E27FC236}">
                <a16:creationId xmlns:a16="http://schemas.microsoft.com/office/drawing/2014/main" id="{9A82E0BA-D13E-195C-EE97-D701EA4ACE5A}"/>
              </a:ext>
            </a:extLst>
          </p:cNvPr>
          <p:cNvSpPr txBox="1"/>
          <p:nvPr/>
        </p:nvSpPr>
        <p:spPr>
          <a:xfrm>
            <a:off x="4178300" y="2184380"/>
            <a:ext cx="1384300" cy="123111"/>
          </a:xfrm>
          <a:prstGeom prst="rect">
            <a:avLst/>
          </a:prstGeom>
          <a:solidFill>
            <a:schemeClr val="bg1"/>
          </a:solidFill>
        </p:spPr>
        <p:txBody>
          <a:bodyPr wrap="square" lIns="0" tIns="0" rIns="0" bIns="0" rtlCol="0">
            <a:spAutoFit/>
          </a:bodyPr>
          <a:lstStyle/>
          <a:p>
            <a:pPr rtl="0"/>
            <a:r>
              <a:rPr lang="fr-ca" sz="800" b="0" i="0" u="none" baseline="0"/>
              <a:t>Ponts et structures</a:t>
            </a:r>
            <a:endParaRPr lang="fr-ca" sz="800" dirty="0"/>
          </a:p>
        </p:txBody>
      </p:sp>
      <p:sp>
        <p:nvSpPr>
          <p:cNvPr id="20" name="TextBox 19">
            <a:extLst>
              <a:ext uri="{FF2B5EF4-FFF2-40B4-BE49-F238E27FC236}">
                <a16:creationId xmlns:a16="http://schemas.microsoft.com/office/drawing/2014/main" id="{B4F54BBC-A4BD-6B95-91DC-826736011C55}"/>
              </a:ext>
            </a:extLst>
          </p:cNvPr>
          <p:cNvSpPr txBox="1"/>
          <p:nvPr/>
        </p:nvSpPr>
        <p:spPr>
          <a:xfrm>
            <a:off x="4178300" y="2365415"/>
            <a:ext cx="1384300" cy="123111"/>
          </a:xfrm>
          <a:prstGeom prst="rect">
            <a:avLst/>
          </a:prstGeom>
          <a:solidFill>
            <a:schemeClr val="bg1"/>
          </a:solidFill>
        </p:spPr>
        <p:txBody>
          <a:bodyPr wrap="square" lIns="0" tIns="0" rIns="0" bIns="0" rtlCol="0">
            <a:spAutoFit/>
          </a:bodyPr>
          <a:lstStyle/>
          <a:p>
            <a:pPr rtl="0"/>
            <a:r>
              <a:rPr lang="fr-ca" sz="800" b="0" i="0" u="none" baseline="0"/>
              <a:t>Sauts-de-mouton</a:t>
            </a:r>
            <a:endParaRPr lang="fr-ca" sz="800" dirty="0"/>
          </a:p>
        </p:txBody>
      </p:sp>
      <p:sp>
        <p:nvSpPr>
          <p:cNvPr id="21" name="TextBox 20">
            <a:extLst>
              <a:ext uri="{FF2B5EF4-FFF2-40B4-BE49-F238E27FC236}">
                <a16:creationId xmlns:a16="http://schemas.microsoft.com/office/drawing/2014/main" id="{C19F49F5-88F7-0A2B-F59C-EDE180A9777A}"/>
              </a:ext>
            </a:extLst>
          </p:cNvPr>
          <p:cNvSpPr txBox="1"/>
          <p:nvPr/>
        </p:nvSpPr>
        <p:spPr>
          <a:xfrm>
            <a:off x="4178299" y="2548557"/>
            <a:ext cx="1350959" cy="270843"/>
          </a:xfrm>
          <a:prstGeom prst="rect">
            <a:avLst/>
          </a:prstGeom>
          <a:solidFill>
            <a:schemeClr val="bg1"/>
          </a:solidFill>
        </p:spPr>
        <p:txBody>
          <a:bodyPr wrap="square" lIns="0" tIns="0" rIns="0" bIns="0" rtlCol="0">
            <a:spAutoFit/>
          </a:bodyPr>
          <a:lstStyle/>
          <a:p>
            <a:pPr rtl="0"/>
            <a:r>
              <a:rPr lang="fr-ca" sz="800" b="0" i="0" u="none" baseline="0" dirty="0"/>
              <a:t>Expansion du corridor, voie et signaux</a:t>
            </a:r>
            <a:endParaRPr lang="fr-ca" sz="800" dirty="0"/>
          </a:p>
        </p:txBody>
      </p:sp>
      <p:sp>
        <p:nvSpPr>
          <p:cNvPr id="22" name="TextBox 21">
            <a:extLst>
              <a:ext uri="{FF2B5EF4-FFF2-40B4-BE49-F238E27FC236}">
                <a16:creationId xmlns:a16="http://schemas.microsoft.com/office/drawing/2014/main" id="{5559021F-CBD4-1017-D739-396915F47E76}"/>
              </a:ext>
            </a:extLst>
          </p:cNvPr>
          <p:cNvSpPr txBox="1"/>
          <p:nvPr/>
        </p:nvSpPr>
        <p:spPr>
          <a:xfrm>
            <a:off x="6080125" y="1737171"/>
            <a:ext cx="930275" cy="123111"/>
          </a:xfrm>
          <a:prstGeom prst="rect">
            <a:avLst/>
          </a:prstGeom>
          <a:solidFill>
            <a:srgbClr val="BAE1CE"/>
          </a:solidFill>
        </p:spPr>
        <p:txBody>
          <a:bodyPr wrap="square" lIns="0" tIns="0" rIns="0" bIns="0" rtlCol="0">
            <a:spAutoFit/>
          </a:bodyPr>
          <a:lstStyle/>
          <a:p>
            <a:pPr rtl="0"/>
            <a:r>
              <a:rPr lang="fr-ca" sz="800" b="0" i="0" u="none" baseline="0"/>
              <a:t>Gare GO d’Aurora</a:t>
            </a:r>
            <a:endParaRPr lang="fr-ca" sz="800" dirty="0"/>
          </a:p>
        </p:txBody>
      </p:sp>
      <p:sp>
        <p:nvSpPr>
          <p:cNvPr id="23" name="TextBox 22">
            <a:extLst>
              <a:ext uri="{FF2B5EF4-FFF2-40B4-BE49-F238E27FC236}">
                <a16:creationId xmlns:a16="http://schemas.microsoft.com/office/drawing/2014/main" id="{1A5D4821-2F4E-DD38-2EC7-40EC4F64983D}"/>
              </a:ext>
            </a:extLst>
          </p:cNvPr>
          <p:cNvSpPr txBox="1"/>
          <p:nvPr/>
        </p:nvSpPr>
        <p:spPr>
          <a:xfrm>
            <a:off x="5960309" y="1922284"/>
            <a:ext cx="854827" cy="246221"/>
          </a:xfrm>
          <a:prstGeom prst="rect">
            <a:avLst/>
          </a:prstGeom>
          <a:solidFill>
            <a:srgbClr val="BAE1CE"/>
          </a:solidFill>
        </p:spPr>
        <p:txBody>
          <a:bodyPr wrap="square" lIns="0" tIns="0" rIns="0" bIns="0" rtlCol="0">
            <a:spAutoFit/>
          </a:bodyPr>
          <a:lstStyle/>
          <a:p>
            <a:pPr algn="r" rtl="0"/>
            <a:r>
              <a:rPr lang="fr-ca" sz="800" b="0" i="0" u="none" baseline="0" dirty="0"/>
              <a:t>Pont de la rue </a:t>
            </a:r>
            <a:r>
              <a:rPr lang="fr-ca" sz="800" b="0" i="0" u="none" baseline="0" dirty="0" err="1"/>
              <a:t>Yonge</a:t>
            </a:r>
            <a:endParaRPr lang="fr-ca" sz="800" dirty="0"/>
          </a:p>
        </p:txBody>
      </p:sp>
      <p:sp>
        <p:nvSpPr>
          <p:cNvPr id="24" name="TextBox 23">
            <a:extLst>
              <a:ext uri="{FF2B5EF4-FFF2-40B4-BE49-F238E27FC236}">
                <a16:creationId xmlns:a16="http://schemas.microsoft.com/office/drawing/2014/main" id="{3328F035-68D1-BF29-FF1B-B027C1D29990}"/>
              </a:ext>
            </a:extLst>
          </p:cNvPr>
          <p:cNvSpPr txBox="1"/>
          <p:nvPr/>
        </p:nvSpPr>
        <p:spPr>
          <a:xfrm>
            <a:off x="6330950" y="2546450"/>
            <a:ext cx="358855" cy="369332"/>
          </a:xfrm>
          <a:prstGeom prst="rect">
            <a:avLst/>
          </a:prstGeom>
          <a:solidFill>
            <a:srgbClr val="BAE1CE"/>
          </a:solidFill>
        </p:spPr>
        <p:txBody>
          <a:bodyPr wrap="square" lIns="0" tIns="0" rIns="0" bIns="0" rtlCol="0">
            <a:spAutoFit/>
          </a:bodyPr>
          <a:lstStyle/>
          <a:p>
            <a:pPr algn="l" rtl="0"/>
            <a:r>
              <a:rPr lang="fr-ca" sz="800" b="0" i="0" u="none" baseline="0"/>
              <a:t>Gare GO de King</a:t>
            </a:r>
            <a:endParaRPr lang="fr-ca" sz="800" dirty="0"/>
          </a:p>
        </p:txBody>
      </p:sp>
      <p:sp>
        <p:nvSpPr>
          <p:cNvPr id="25" name="TextBox 24">
            <a:extLst>
              <a:ext uri="{FF2B5EF4-FFF2-40B4-BE49-F238E27FC236}">
                <a16:creationId xmlns:a16="http://schemas.microsoft.com/office/drawing/2014/main" id="{1A6225B1-DAA4-0C23-E3E0-E49638538EE7}"/>
              </a:ext>
            </a:extLst>
          </p:cNvPr>
          <p:cNvSpPr txBox="1"/>
          <p:nvPr/>
        </p:nvSpPr>
        <p:spPr>
          <a:xfrm>
            <a:off x="6276140" y="3238500"/>
            <a:ext cx="581860" cy="246221"/>
          </a:xfrm>
          <a:prstGeom prst="rect">
            <a:avLst/>
          </a:prstGeom>
          <a:solidFill>
            <a:schemeClr val="bg1"/>
          </a:solidFill>
        </p:spPr>
        <p:txBody>
          <a:bodyPr wrap="square" lIns="0" tIns="0" rIns="0" bIns="0" rtlCol="0">
            <a:spAutoFit/>
          </a:bodyPr>
          <a:lstStyle/>
          <a:p>
            <a:pPr algn="l" rtl="0"/>
            <a:r>
              <a:rPr lang="fr-ca" sz="800" b="0" i="0" u="none" baseline="0"/>
              <a:t>Gare GO de Maple</a:t>
            </a:r>
            <a:endParaRPr lang="fr-ca" sz="800" dirty="0"/>
          </a:p>
        </p:txBody>
      </p:sp>
      <p:sp>
        <p:nvSpPr>
          <p:cNvPr id="26" name="TextBox 25">
            <a:extLst>
              <a:ext uri="{FF2B5EF4-FFF2-40B4-BE49-F238E27FC236}">
                <a16:creationId xmlns:a16="http://schemas.microsoft.com/office/drawing/2014/main" id="{65A89A89-8C70-8F4C-DAD3-E5227A865AB4}"/>
              </a:ext>
            </a:extLst>
          </p:cNvPr>
          <p:cNvSpPr txBox="1"/>
          <p:nvPr/>
        </p:nvSpPr>
        <p:spPr>
          <a:xfrm>
            <a:off x="6287251" y="3597275"/>
            <a:ext cx="581860" cy="246221"/>
          </a:xfrm>
          <a:prstGeom prst="rect">
            <a:avLst/>
          </a:prstGeom>
          <a:solidFill>
            <a:schemeClr val="bg1"/>
          </a:solidFill>
        </p:spPr>
        <p:txBody>
          <a:bodyPr wrap="square" lIns="0" tIns="0" rIns="0" bIns="0" rtlCol="0">
            <a:spAutoFit/>
          </a:bodyPr>
          <a:lstStyle/>
          <a:p>
            <a:pPr algn="l" rtl="0"/>
            <a:r>
              <a:rPr lang="fr-ca" sz="800" b="0" i="0" u="none" baseline="0"/>
              <a:t>Gare GO de Rutherford</a:t>
            </a:r>
            <a:endParaRPr lang="fr-ca" sz="800" dirty="0"/>
          </a:p>
        </p:txBody>
      </p:sp>
      <p:sp>
        <p:nvSpPr>
          <p:cNvPr id="27" name="TextBox 26">
            <a:extLst>
              <a:ext uri="{FF2B5EF4-FFF2-40B4-BE49-F238E27FC236}">
                <a16:creationId xmlns:a16="http://schemas.microsoft.com/office/drawing/2014/main" id="{5502D0D9-9B15-6679-DAC4-81F8D1083AD5}"/>
              </a:ext>
            </a:extLst>
          </p:cNvPr>
          <p:cNvSpPr txBox="1"/>
          <p:nvPr/>
        </p:nvSpPr>
        <p:spPr>
          <a:xfrm>
            <a:off x="4178299" y="3474164"/>
            <a:ext cx="1835985" cy="123111"/>
          </a:xfrm>
          <a:prstGeom prst="rect">
            <a:avLst/>
          </a:prstGeom>
          <a:solidFill>
            <a:schemeClr val="bg1"/>
          </a:solidFill>
        </p:spPr>
        <p:txBody>
          <a:bodyPr wrap="square" lIns="0" tIns="0" rIns="0" bIns="0" rtlCol="0">
            <a:spAutoFit/>
          </a:bodyPr>
          <a:lstStyle/>
          <a:p>
            <a:pPr algn="r" rtl="0"/>
            <a:r>
              <a:rPr lang="fr-ca" sz="800" b="0" i="0" u="none" baseline="0"/>
              <a:t>Pont piétonnier de Major Mackenzie</a:t>
            </a:r>
            <a:endParaRPr lang="fr-ca" sz="800" dirty="0"/>
          </a:p>
        </p:txBody>
      </p:sp>
      <p:sp>
        <p:nvSpPr>
          <p:cNvPr id="28" name="TextBox 27">
            <a:extLst>
              <a:ext uri="{FF2B5EF4-FFF2-40B4-BE49-F238E27FC236}">
                <a16:creationId xmlns:a16="http://schemas.microsoft.com/office/drawing/2014/main" id="{4C1361A5-D482-6AAE-B6A9-23CD8D32AF8D}"/>
              </a:ext>
            </a:extLst>
          </p:cNvPr>
          <p:cNvSpPr txBox="1"/>
          <p:nvPr/>
        </p:nvSpPr>
        <p:spPr>
          <a:xfrm>
            <a:off x="4178298" y="3873658"/>
            <a:ext cx="1782011" cy="123111"/>
          </a:xfrm>
          <a:prstGeom prst="rect">
            <a:avLst/>
          </a:prstGeom>
          <a:solidFill>
            <a:schemeClr val="bg1"/>
          </a:solidFill>
        </p:spPr>
        <p:txBody>
          <a:bodyPr wrap="square" lIns="0" tIns="0" rIns="0" bIns="0" rtlCol="0">
            <a:spAutoFit/>
          </a:bodyPr>
          <a:lstStyle/>
          <a:p>
            <a:pPr algn="r" rtl="0"/>
            <a:r>
              <a:rPr lang="fr-ca" sz="800" b="0" i="0" u="none" baseline="0"/>
              <a:t>Saut-de-mouton de Rutherford Road</a:t>
            </a:r>
            <a:endParaRPr lang="fr-ca" sz="800" dirty="0"/>
          </a:p>
        </p:txBody>
      </p:sp>
      <p:sp>
        <p:nvSpPr>
          <p:cNvPr id="29" name="TextBox 28">
            <a:extLst>
              <a:ext uri="{FF2B5EF4-FFF2-40B4-BE49-F238E27FC236}">
                <a16:creationId xmlns:a16="http://schemas.microsoft.com/office/drawing/2014/main" id="{6CAFE25A-B50B-3CB5-D13A-F94BF52765CA}"/>
              </a:ext>
            </a:extLst>
          </p:cNvPr>
          <p:cNvSpPr txBox="1"/>
          <p:nvPr/>
        </p:nvSpPr>
        <p:spPr>
          <a:xfrm>
            <a:off x="4572000" y="4295874"/>
            <a:ext cx="1330658" cy="123111"/>
          </a:xfrm>
          <a:prstGeom prst="rect">
            <a:avLst/>
          </a:prstGeom>
          <a:solidFill>
            <a:schemeClr val="bg1"/>
          </a:solidFill>
        </p:spPr>
        <p:txBody>
          <a:bodyPr wrap="square" lIns="0" tIns="0" rIns="0" bIns="0" rtlCol="0">
            <a:spAutoFit/>
          </a:bodyPr>
          <a:lstStyle/>
          <a:p>
            <a:pPr algn="r" rtl="0"/>
            <a:r>
              <a:rPr lang="fr-ca" sz="800" b="0" i="0" u="none" baseline="0" dirty="0"/>
              <a:t>Expansion du corridor Barrie</a:t>
            </a:r>
            <a:endParaRPr lang="fr-ca" sz="800" dirty="0"/>
          </a:p>
        </p:txBody>
      </p:sp>
      <p:sp>
        <p:nvSpPr>
          <p:cNvPr id="30" name="TextBox 29">
            <a:extLst>
              <a:ext uri="{FF2B5EF4-FFF2-40B4-BE49-F238E27FC236}">
                <a16:creationId xmlns:a16="http://schemas.microsoft.com/office/drawing/2014/main" id="{7F8168B1-3BDB-3101-D7F5-688AB5B129B8}"/>
              </a:ext>
            </a:extLst>
          </p:cNvPr>
          <p:cNvSpPr txBox="1"/>
          <p:nvPr/>
        </p:nvSpPr>
        <p:spPr>
          <a:xfrm>
            <a:off x="4039240" y="4427309"/>
            <a:ext cx="1867651" cy="123111"/>
          </a:xfrm>
          <a:prstGeom prst="rect">
            <a:avLst/>
          </a:prstGeom>
          <a:solidFill>
            <a:schemeClr val="bg1"/>
          </a:solidFill>
        </p:spPr>
        <p:txBody>
          <a:bodyPr wrap="square" lIns="0" tIns="0" rIns="0" bIns="0" rtlCol="0">
            <a:spAutoFit/>
          </a:bodyPr>
          <a:lstStyle/>
          <a:p>
            <a:pPr algn="r" rtl="0"/>
            <a:r>
              <a:rPr lang="fr-ca" sz="800" b="0" i="0" u="none" baseline="0" dirty="0"/>
              <a:t>(De Toronto à la gare GO de King City)</a:t>
            </a:r>
            <a:endParaRPr lang="fr-ca" sz="800" dirty="0"/>
          </a:p>
        </p:txBody>
      </p:sp>
      <p:sp>
        <p:nvSpPr>
          <p:cNvPr id="31" name="TextBox 30">
            <a:extLst>
              <a:ext uri="{FF2B5EF4-FFF2-40B4-BE49-F238E27FC236}">
                <a16:creationId xmlns:a16="http://schemas.microsoft.com/office/drawing/2014/main" id="{8C99E25E-77BD-3785-D9D9-9AFB4C9BA93C}"/>
              </a:ext>
            </a:extLst>
          </p:cNvPr>
          <p:cNvSpPr txBox="1"/>
          <p:nvPr/>
        </p:nvSpPr>
        <p:spPr>
          <a:xfrm>
            <a:off x="5985963" y="5791200"/>
            <a:ext cx="1176837" cy="246221"/>
          </a:xfrm>
          <a:prstGeom prst="rect">
            <a:avLst/>
          </a:prstGeom>
          <a:solidFill>
            <a:schemeClr val="bg1"/>
          </a:solidFill>
        </p:spPr>
        <p:txBody>
          <a:bodyPr wrap="square" lIns="0" tIns="0" rIns="0" bIns="0" rtlCol="0">
            <a:spAutoFit/>
          </a:bodyPr>
          <a:lstStyle/>
          <a:p>
            <a:pPr algn="l" rtl="0"/>
            <a:r>
              <a:rPr lang="fr-ca" sz="800" b="0" i="0" u="none" baseline="0"/>
              <a:t>Saut-de-mouton du Croisement de Davenport</a:t>
            </a:r>
            <a:endParaRPr lang="fr-ca" sz="800" dirty="0"/>
          </a:p>
        </p:txBody>
      </p:sp>
      <p:sp>
        <p:nvSpPr>
          <p:cNvPr id="32" name="TextBox 31">
            <a:extLst>
              <a:ext uri="{FF2B5EF4-FFF2-40B4-BE49-F238E27FC236}">
                <a16:creationId xmlns:a16="http://schemas.microsoft.com/office/drawing/2014/main" id="{3D487E3A-BD56-2856-520B-FC8F39CF2C3E}"/>
              </a:ext>
            </a:extLst>
          </p:cNvPr>
          <p:cNvSpPr txBox="1"/>
          <p:nvPr/>
        </p:nvSpPr>
        <p:spPr>
          <a:xfrm>
            <a:off x="5529259" y="6319926"/>
            <a:ext cx="947741" cy="123111"/>
          </a:xfrm>
          <a:prstGeom prst="rect">
            <a:avLst/>
          </a:prstGeom>
          <a:solidFill>
            <a:schemeClr val="bg1"/>
          </a:solidFill>
        </p:spPr>
        <p:txBody>
          <a:bodyPr wrap="square" lIns="0" tIns="0" rIns="0" bIns="0" rtlCol="0">
            <a:spAutoFit/>
          </a:bodyPr>
          <a:lstStyle/>
          <a:p>
            <a:pPr algn="ctr" rtl="0"/>
            <a:r>
              <a:rPr lang="fr-ca" sz="800" b="0" i="0" u="none" baseline="0" dirty="0"/>
              <a:t>Gare GO de Union</a:t>
            </a:r>
            <a:endParaRPr lang="fr-ca" sz="800" dirty="0"/>
          </a:p>
        </p:txBody>
      </p:sp>
      <p:sp>
        <p:nvSpPr>
          <p:cNvPr id="33" name="TextBox 32">
            <a:extLst>
              <a:ext uri="{FF2B5EF4-FFF2-40B4-BE49-F238E27FC236}">
                <a16:creationId xmlns:a16="http://schemas.microsoft.com/office/drawing/2014/main" id="{89E498ED-377E-DBA0-C19E-B33E49ECB968}"/>
              </a:ext>
            </a:extLst>
          </p:cNvPr>
          <p:cNvSpPr txBox="1"/>
          <p:nvPr/>
        </p:nvSpPr>
        <p:spPr>
          <a:xfrm>
            <a:off x="8234362" y="5867400"/>
            <a:ext cx="3048000" cy="430133"/>
          </a:xfrm>
          <a:prstGeom prst="rect">
            <a:avLst/>
          </a:prstGeom>
          <a:solidFill>
            <a:srgbClr val="BFE8FE"/>
          </a:solidFill>
        </p:spPr>
        <p:txBody>
          <a:bodyPr wrap="square" lIns="0" tIns="0" rIns="0" bIns="0" rtlCol="0">
            <a:spAutoFit/>
          </a:bodyPr>
          <a:lstStyle/>
          <a:p>
            <a:pPr algn="r" rtl="0"/>
            <a:r>
              <a:rPr lang="fr-ca" sz="700" b="0" i="0" u="none" baseline="0" dirty="0">
                <a:solidFill>
                  <a:schemeClr val="bg1">
                    <a:lumMod val="65000"/>
                  </a:schemeClr>
                </a:solidFill>
              </a:rPr>
              <a:t>Les noms et l’harmonisation des projets peuvent être modifiés en fonction des études plus poussées. Carte produite par </a:t>
            </a:r>
            <a:r>
              <a:rPr lang="fr-ca" sz="700" b="0" i="0" u="none" baseline="0" dirty="0" err="1">
                <a:solidFill>
                  <a:schemeClr val="bg1">
                    <a:lumMod val="65000"/>
                  </a:schemeClr>
                </a:solidFill>
              </a:rPr>
              <a:t>Metrolinx</a:t>
            </a:r>
            <a:r>
              <a:rPr lang="fr-ca" sz="700" b="0" i="0" u="none" baseline="0" dirty="0">
                <a:solidFill>
                  <a:schemeClr val="bg1">
                    <a:lumMod val="65000"/>
                  </a:schemeClr>
                </a:solidFill>
              </a:rPr>
              <a:t> à la date de référence du 2022-11-16 à partir d’Information sur les terres de l’Ontario et de Statistique Canada.</a:t>
            </a:r>
            <a:endParaRPr lang="fr-ca" sz="700" dirty="0">
              <a:solidFill>
                <a:schemeClr val="bg1">
                  <a:lumMod val="65000"/>
                </a:schemeClr>
              </a:solidFill>
            </a:endParaRPr>
          </a:p>
        </p:txBody>
      </p:sp>
      <p:sp>
        <p:nvSpPr>
          <p:cNvPr id="34" name="TextBox 33">
            <a:extLst>
              <a:ext uri="{FF2B5EF4-FFF2-40B4-BE49-F238E27FC236}">
                <a16:creationId xmlns:a16="http://schemas.microsoft.com/office/drawing/2014/main" id="{A69A9AC9-5D63-D672-165B-97CA3FF0FEA7}"/>
              </a:ext>
            </a:extLst>
          </p:cNvPr>
          <p:cNvSpPr txBox="1"/>
          <p:nvPr/>
        </p:nvSpPr>
        <p:spPr>
          <a:xfrm>
            <a:off x="6689805" y="6298856"/>
            <a:ext cx="1371600" cy="184666"/>
          </a:xfrm>
          <a:prstGeom prst="rect">
            <a:avLst/>
          </a:prstGeom>
          <a:solidFill>
            <a:schemeClr val="bg1"/>
          </a:solidFill>
        </p:spPr>
        <p:txBody>
          <a:bodyPr wrap="square" lIns="0" tIns="0" rIns="0" bIns="0" rtlCol="0">
            <a:spAutoFit/>
          </a:bodyPr>
          <a:lstStyle/>
          <a:p>
            <a:pPr algn="l" rtl="0"/>
            <a:r>
              <a:rPr lang="fr-ca" sz="600" b="0" i="0" u="none" baseline="0" dirty="0"/>
              <a:t>Système de signalisation du corridor ferroviaire de la gare Union (CFGU)</a:t>
            </a:r>
            <a:endParaRPr lang="fr-ca" sz="600" dirty="0"/>
          </a:p>
        </p:txBody>
      </p:sp>
      <p:sp>
        <p:nvSpPr>
          <p:cNvPr id="37" name="TextBox 36">
            <a:extLst>
              <a:ext uri="{FF2B5EF4-FFF2-40B4-BE49-F238E27FC236}">
                <a16:creationId xmlns:a16="http://schemas.microsoft.com/office/drawing/2014/main" id="{7C995806-7AA4-4189-5313-0CC9508E14F8}"/>
              </a:ext>
            </a:extLst>
          </p:cNvPr>
          <p:cNvSpPr txBox="1"/>
          <p:nvPr/>
        </p:nvSpPr>
        <p:spPr>
          <a:xfrm>
            <a:off x="10058400" y="1981200"/>
            <a:ext cx="457200" cy="184666"/>
          </a:xfrm>
          <a:prstGeom prst="rect">
            <a:avLst/>
          </a:prstGeom>
          <a:solidFill>
            <a:srgbClr val="E2E2E2"/>
          </a:solidFill>
        </p:spPr>
        <p:txBody>
          <a:bodyPr wrap="square" lIns="0" tIns="0" rIns="0" bIns="0" rtlCol="0">
            <a:spAutoFit/>
          </a:bodyPr>
          <a:lstStyle/>
          <a:p>
            <a:pPr algn="l" rtl="0"/>
            <a:r>
              <a:rPr lang="fr-ca" sz="600" b="0" i="0" u="none" baseline="0"/>
              <a:t>Gare GO de Bradford</a:t>
            </a:r>
            <a:endParaRPr lang="fr-ca" sz="6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QUE FAISONS-NOUS ?</a:t>
            </a:r>
          </a:p>
        </p:txBody>
      </p:sp>
      <p:sp>
        <p:nvSpPr>
          <p:cNvPr id="3" name="object 3"/>
          <p:cNvSpPr txBox="1">
            <a:spLocks noGrp="1"/>
          </p:cNvSpPr>
          <p:nvPr>
            <p:ph type="body" idx="1"/>
          </p:nvPr>
        </p:nvSpPr>
        <p:spPr>
          <a:prstGeom prst="rect">
            <a:avLst/>
          </a:prstGeom>
        </p:spPr>
        <p:txBody>
          <a:bodyPr vert="horz" wrap="square" lIns="0" tIns="170180" rIns="0" bIns="0" rtlCol="0">
            <a:spAutoFit/>
          </a:bodyPr>
          <a:lstStyle/>
          <a:p>
            <a:pPr marL="12700" algn="l" rtl="0">
              <a:lnSpc>
                <a:spcPct val="100000"/>
              </a:lnSpc>
              <a:spcBef>
                <a:spcPts val="1340"/>
              </a:spcBef>
            </a:pPr>
            <a:r>
              <a:rPr lang="fr-ca" b="1" i="0" u="none" baseline="0" dirty="0"/>
              <a:t>Programme d’expansion du réseau GO de </a:t>
            </a:r>
            <a:r>
              <a:rPr lang="fr-ca" b="1" i="0" u="none" baseline="0" dirty="0" err="1"/>
              <a:t>Metrolinx</a:t>
            </a:r>
            <a:endParaRPr lang="fr-ca" b="1" i="0" u="none" baseline="0" dirty="0"/>
          </a:p>
          <a:p>
            <a:pPr marL="12700" marR="5080" algn="l" rtl="0">
              <a:lnSpc>
                <a:spcPct val="140000"/>
              </a:lnSpc>
              <a:spcBef>
                <a:spcPts val="335"/>
              </a:spcBef>
            </a:pPr>
            <a:r>
              <a:rPr lang="fr-ca" sz="1600" b="0" i="0" u="none" baseline="0" dirty="0" err="1">
                <a:latin typeface="Calibri"/>
                <a:ea typeface="Calibri"/>
                <a:cs typeface="Calibri"/>
              </a:rPr>
              <a:t>Metrolinx</a:t>
            </a:r>
            <a:r>
              <a:rPr lang="fr-ca" sz="1600" b="0" i="0" u="none" baseline="0" dirty="0">
                <a:latin typeface="Calibri"/>
                <a:ea typeface="Calibri"/>
                <a:cs typeface="Calibri"/>
              </a:rPr>
              <a:t> travaille à transformer la façon dont la région se déplace en construisant un réseau de transport en commun intégré, pratique et fluide à travers la région élargie du Golden </a:t>
            </a:r>
            <a:r>
              <a:rPr lang="fr-ca" sz="1600" b="0" i="0" u="none" baseline="0" dirty="0" err="1">
                <a:latin typeface="Calibri"/>
                <a:ea typeface="Calibri"/>
                <a:cs typeface="Calibri"/>
              </a:rPr>
              <a:t>Horseshoe</a:t>
            </a:r>
            <a:r>
              <a:rPr lang="fr-ca" sz="1600" b="0" i="0" u="none" baseline="0" dirty="0">
                <a:latin typeface="Calibri"/>
                <a:ea typeface="Calibri"/>
                <a:cs typeface="Calibri"/>
              </a:rPr>
              <a:t>. </a:t>
            </a:r>
            <a:r>
              <a:rPr lang="fr-ca" sz="1600" b="0" i="0" u="none" baseline="0" dirty="0" err="1">
                <a:latin typeface="Calibri"/>
                <a:ea typeface="Calibri"/>
                <a:cs typeface="Calibri"/>
              </a:rPr>
              <a:t>Metrolinx</a:t>
            </a:r>
            <a:r>
              <a:rPr lang="fr-ca" sz="1600" b="0" i="0" u="none" baseline="0" dirty="0">
                <a:latin typeface="Calibri"/>
                <a:ea typeface="Calibri"/>
                <a:cs typeface="Calibri"/>
              </a:rPr>
              <a:t> transforme le réseau ferroviaire GO pour offrir une toute nouvelle expérience de transport en commun rapide à votre communauté. Avec un service de train plus fréquent, vous aurez plus d’options pour vous emmener à votre destination.</a:t>
            </a:r>
            <a:endParaRPr sz="1600" dirty="0">
              <a:latin typeface="Calibri"/>
              <a:cs typeface="Calibri"/>
            </a:endParaRPr>
          </a:p>
          <a:p>
            <a:pPr marL="12700" algn="l" rtl="0">
              <a:lnSpc>
                <a:spcPct val="100000"/>
              </a:lnSpc>
              <a:spcBef>
                <a:spcPts val="1300"/>
              </a:spcBef>
            </a:pPr>
            <a:r>
              <a:rPr lang="fr-ca" b="1" i="0" u="none" baseline="0" dirty="0"/>
              <a:t>Expansion de la ligne GO de Barrie</a:t>
            </a:r>
          </a:p>
          <a:p>
            <a:pPr marL="12700" algn="l" rtl="0">
              <a:lnSpc>
                <a:spcPct val="100000"/>
              </a:lnSpc>
              <a:spcBef>
                <a:spcPts val="1545"/>
              </a:spcBef>
            </a:pPr>
            <a:r>
              <a:rPr lang="fr-ca" sz="1600" b="0" i="0" u="none" baseline="0" dirty="0">
                <a:latin typeface="Calibri"/>
                <a:ea typeface="Calibri"/>
                <a:cs typeface="Calibri"/>
              </a:rPr>
              <a:t>L’extension de la ligne GO de Barrie offrira un service bidirectionnel toute la journée aux habitants de Toronto, de la région de York et du comté de </a:t>
            </a:r>
            <a:r>
              <a:rPr lang="fr-ca" sz="1600" b="0" i="0" u="none" baseline="0" dirty="0" err="1">
                <a:latin typeface="Calibri"/>
                <a:ea typeface="Calibri"/>
                <a:cs typeface="Calibri"/>
              </a:rPr>
              <a:t>Simcoe</a:t>
            </a:r>
            <a:r>
              <a:rPr lang="fr-ca" sz="1600" b="0" i="0" u="none" baseline="0" dirty="0">
                <a:latin typeface="Calibri"/>
                <a:ea typeface="Calibri"/>
                <a:cs typeface="Calibri"/>
              </a:rPr>
              <a:t>.</a:t>
            </a:r>
            <a:endParaRPr sz="1600" dirty="0">
              <a:latin typeface="Calibri"/>
              <a:cs typeface="Calibri"/>
            </a:endParaRPr>
          </a:p>
        </p:txBody>
      </p:sp>
      <p:pic>
        <p:nvPicPr>
          <p:cNvPr id="4" name="object 4"/>
          <p:cNvPicPr/>
          <p:nvPr/>
        </p:nvPicPr>
        <p:blipFill>
          <a:blip r:embed="rId2" cstate="print"/>
          <a:stretch>
            <a:fillRect/>
          </a:stretch>
        </p:blipFill>
        <p:spPr>
          <a:xfrm>
            <a:off x="2971801" y="4039361"/>
            <a:ext cx="5524502" cy="2132075"/>
          </a:xfrm>
          <a:prstGeom prst="rect">
            <a:avLst/>
          </a:prstGeom>
        </p:spPr>
      </p:pic>
      <p:sp>
        <p:nvSpPr>
          <p:cNvPr id="5" name="object 5"/>
          <p:cNvSpPr txBox="1">
            <a:spLocks noGrp="1"/>
          </p:cNvSpPr>
          <p:nvPr>
            <p:ph type="sldNum" sz="quarter" idx="7"/>
          </p:nvPr>
        </p:nvSpPr>
        <p:spPr>
          <a:xfrm>
            <a:off x="436200" y="6277336"/>
            <a:ext cx="208915" cy="128240"/>
          </a:xfrm>
          <a:prstGeom prst="rect">
            <a:avLst/>
          </a:prstGeom>
        </p:spPr>
        <p:txBody>
          <a:bodyPr vert="horz" wrap="square" lIns="0" tIns="0" rIns="0" bIns="0" rtlCol="0">
            <a:spAutoFit/>
          </a:bodyPr>
          <a:lstStyle/>
          <a:p>
            <a:pPr marL="38100" algn="l" rtl="0">
              <a:lnSpc>
                <a:spcPts val="955"/>
              </a:lnSpc>
            </a:pPr>
            <a:fld id="{81D60167-4931-47E6-BA6A-407CBD079E47}" type="slidenum">
              <a:rPr/>
              <a:t>5</a:t>
            </a:fld>
            <a:endParaRPr dirty="0"/>
          </a:p>
        </p:txBody>
      </p:sp>
      <p:sp>
        <p:nvSpPr>
          <p:cNvPr id="7" name="TextBox 6">
            <a:extLst>
              <a:ext uri="{FF2B5EF4-FFF2-40B4-BE49-F238E27FC236}">
                <a16:creationId xmlns:a16="http://schemas.microsoft.com/office/drawing/2014/main" id="{1D458475-59B0-5112-EC0F-8160A04AF5E9}"/>
              </a:ext>
            </a:extLst>
          </p:cNvPr>
          <p:cNvSpPr txBox="1"/>
          <p:nvPr/>
        </p:nvSpPr>
        <p:spPr>
          <a:xfrm>
            <a:off x="3048000" y="5243897"/>
            <a:ext cx="1608578" cy="584775"/>
          </a:xfrm>
          <a:prstGeom prst="rect">
            <a:avLst/>
          </a:prstGeom>
          <a:solidFill>
            <a:srgbClr val="90D6BC"/>
          </a:solidFill>
        </p:spPr>
        <p:txBody>
          <a:bodyPr wrap="square">
            <a:spAutoFit/>
          </a:bodyPr>
          <a:lstStyle/>
          <a:p>
            <a:pPr rtl="0"/>
            <a:r>
              <a:rPr lang="fr-ca" sz="1600" b="0" i="0" u="none" baseline="0" dirty="0"/>
              <a:t>Service </a:t>
            </a:r>
            <a:r>
              <a:rPr lang="fr-ca" sz="1600" b="1" i="0" u="none" baseline="0" dirty="0"/>
              <a:t>bidirectionnel</a:t>
            </a:r>
          </a:p>
        </p:txBody>
      </p:sp>
      <p:sp>
        <p:nvSpPr>
          <p:cNvPr id="8" name="TextBox 7">
            <a:extLst>
              <a:ext uri="{FF2B5EF4-FFF2-40B4-BE49-F238E27FC236}">
                <a16:creationId xmlns:a16="http://schemas.microsoft.com/office/drawing/2014/main" id="{5DBD6570-1410-7F63-7539-73107F9ED496}"/>
              </a:ext>
            </a:extLst>
          </p:cNvPr>
          <p:cNvSpPr txBox="1"/>
          <p:nvPr/>
        </p:nvSpPr>
        <p:spPr>
          <a:xfrm>
            <a:off x="4954147" y="5234372"/>
            <a:ext cx="1608578" cy="584775"/>
          </a:xfrm>
          <a:prstGeom prst="rect">
            <a:avLst/>
          </a:prstGeom>
          <a:solidFill>
            <a:srgbClr val="F9DE5B"/>
          </a:solidFill>
        </p:spPr>
        <p:txBody>
          <a:bodyPr wrap="square">
            <a:spAutoFit/>
          </a:bodyPr>
          <a:lstStyle/>
          <a:p>
            <a:pPr rtl="0"/>
            <a:r>
              <a:rPr lang="fr-ca" sz="1600" dirty="0"/>
              <a:t>S</a:t>
            </a:r>
            <a:r>
              <a:rPr lang="fr-ca" sz="1600" b="0" i="0" u="none" baseline="0" dirty="0"/>
              <a:t>ervice </a:t>
            </a:r>
            <a:r>
              <a:rPr lang="fr-ca" sz="1600" b="1" i="0" u="none" baseline="0" dirty="0"/>
              <a:t>toute la journée</a:t>
            </a:r>
          </a:p>
        </p:txBody>
      </p:sp>
      <p:sp>
        <p:nvSpPr>
          <p:cNvPr id="9" name="TextBox 8">
            <a:extLst>
              <a:ext uri="{FF2B5EF4-FFF2-40B4-BE49-F238E27FC236}">
                <a16:creationId xmlns:a16="http://schemas.microsoft.com/office/drawing/2014/main" id="{51BD1F38-981C-8367-B240-A22AF08D99A9}"/>
              </a:ext>
            </a:extLst>
          </p:cNvPr>
          <p:cNvSpPr txBox="1"/>
          <p:nvPr/>
        </p:nvSpPr>
        <p:spPr>
          <a:xfrm>
            <a:off x="6940695" y="5151563"/>
            <a:ext cx="1440943" cy="769441"/>
          </a:xfrm>
          <a:prstGeom prst="rect">
            <a:avLst/>
          </a:prstGeom>
          <a:solidFill>
            <a:srgbClr val="B9DC78"/>
          </a:solidFill>
        </p:spPr>
        <p:txBody>
          <a:bodyPr wrap="square">
            <a:spAutoFit/>
          </a:bodyPr>
          <a:lstStyle/>
          <a:p>
            <a:pPr rtl="0"/>
            <a:r>
              <a:rPr lang="fr-ca" sz="1200" dirty="0"/>
              <a:t>Toutes les</a:t>
            </a:r>
            <a:r>
              <a:rPr lang="fr-ca" sz="1200" b="0" i="0" u="none" baseline="0" dirty="0"/>
              <a:t> </a:t>
            </a:r>
            <a:br>
              <a:rPr lang="fr-ca" sz="1200" b="0" i="0" u="none" baseline="0" dirty="0"/>
            </a:br>
            <a:r>
              <a:rPr lang="fr-ca" sz="1600" b="1" i="0" u="none" baseline="0" dirty="0"/>
              <a:t>15 minutes ou moins</a:t>
            </a:r>
            <a:endParaRPr lang="fr-ca"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99126" y="1877567"/>
            <a:ext cx="1287145" cy="1177290"/>
          </a:xfrm>
          <a:custGeom>
            <a:avLst/>
            <a:gdLst/>
            <a:ahLst/>
            <a:cxnLst/>
            <a:rect l="l" t="t" r="r" b="b"/>
            <a:pathLst>
              <a:path w="1287145" h="1177289">
                <a:moveTo>
                  <a:pt x="643483" y="0"/>
                </a:moveTo>
                <a:lnTo>
                  <a:pt x="643483" y="294322"/>
                </a:lnTo>
                <a:lnTo>
                  <a:pt x="0" y="294322"/>
                </a:lnTo>
                <a:lnTo>
                  <a:pt x="0" y="882967"/>
                </a:lnTo>
                <a:lnTo>
                  <a:pt x="643483" y="882967"/>
                </a:lnTo>
                <a:lnTo>
                  <a:pt x="643483" y="1177290"/>
                </a:lnTo>
                <a:lnTo>
                  <a:pt x="1286967" y="588645"/>
                </a:lnTo>
                <a:lnTo>
                  <a:pt x="643483" y="0"/>
                </a:lnTo>
                <a:close/>
              </a:path>
            </a:pathLst>
          </a:custGeom>
          <a:solidFill>
            <a:srgbClr val="797979"/>
          </a:solidFill>
        </p:spPr>
        <p:txBody>
          <a:bodyPr wrap="square" lIns="0" tIns="0" rIns="0" bIns="0" rtlCol="0"/>
          <a:lstStyle/>
          <a:p>
            <a:endParaRPr/>
          </a:p>
        </p:txBody>
      </p:sp>
      <p:sp>
        <p:nvSpPr>
          <p:cNvPr id="3" name="object 3"/>
          <p:cNvSpPr/>
          <p:nvPr/>
        </p:nvSpPr>
        <p:spPr>
          <a:xfrm>
            <a:off x="8362950" y="3398522"/>
            <a:ext cx="1009015" cy="634365"/>
          </a:xfrm>
          <a:custGeom>
            <a:avLst/>
            <a:gdLst/>
            <a:ahLst/>
            <a:cxnLst/>
            <a:rect l="l" t="t" r="r" b="b"/>
            <a:pathLst>
              <a:path w="1009015" h="634364">
                <a:moveTo>
                  <a:pt x="756666" y="0"/>
                </a:moveTo>
                <a:lnTo>
                  <a:pt x="252222" y="0"/>
                </a:lnTo>
                <a:lnTo>
                  <a:pt x="252222" y="317169"/>
                </a:lnTo>
                <a:lnTo>
                  <a:pt x="0" y="317169"/>
                </a:lnTo>
                <a:lnTo>
                  <a:pt x="504444" y="634339"/>
                </a:lnTo>
                <a:lnTo>
                  <a:pt x="1008888" y="317169"/>
                </a:lnTo>
                <a:lnTo>
                  <a:pt x="756666" y="317169"/>
                </a:lnTo>
                <a:lnTo>
                  <a:pt x="756666" y="0"/>
                </a:lnTo>
                <a:close/>
              </a:path>
            </a:pathLst>
          </a:custGeom>
          <a:solidFill>
            <a:srgbClr val="797979"/>
          </a:solidFill>
        </p:spPr>
        <p:txBody>
          <a:bodyPr wrap="square" lIns="0" tIns="0" rIns="0" bIns="0" rtlCol="0"/>
          <a:lstStyle/>
          <a:p>
            <a:endParaRPr/>
          </a:p>
        </p:txBody>
      </p:sp>
      <p:sp>
        <p:nvSpPr>
          <p:cNvPr id="4" name="object 4"/>
          <p:cNvSpPr/>
          <p:nvPr/>
        </p:nvSpPr>
        <p:spPr>
          <a:xfrm>
            <a:off x="1149858" y="1599438"/>
            <a:ext cx="4079875" cy="4868545"/>
          </a:xfrm>
          <a:custGeom>
            <a:avLst/>
            <a:gdLst/>
            <a:ahLst/>
            <a:cxnLst/>
            <a:rect l="l" t="t" r="r" b="b"/>
            <a:pathLst>
              <a:path w="4079875" h="4868545">
                <a:moveTo>
                  <a:pt x="0" y="0"/>
                </a:moveTo>
                <a:lnTo>
                  <a:pt x="4079748" y="0"/>
                </a:lnTo>
                <a:lnTo>
                  <a:pt x="4079748" y="4868418"/>
                </a:lnTo>
                <a:lnTo>
                  <a:pt x="0" y="4868418"/>
                </a:lnTo>
                <a:lnTo>
                  <a:pt x="0" y="0"/>
                </a:lnTo>
                <a:close/>
              </a:path>
            </a:pathLst>
          </a:custGeom>
          <a:ln w="100520">
            <a:solidFill>
              <a:srgbClr val="CC5499"/>
            </a:solidFill>
          </a:ln>
        </p:spPr>
        <p:txBody>
          <a:bodyPr wrap="square" lIns="0" tIns="0" rIns="0" bIns="0" rtlCol="0"/>
          <a:lstStyle/>
          <a:p>
            <a:endParaRPr/>
          </a:p>
        </p:txBody>
      </p:sp>
      <p:sp>
        <p:nvSpPr>
          <p:cNvPr id="5" name="object 5"/>
          <p:cNvSpPr txBox="1"/>
          <p:nvPr/>
        </p:nvSpPr>
        <p:spPr>
          <a:xfrm>
            <a:off x="1100327" y="990600"/>
            <a:ext cx="4178935" cy="664926"/>
          </a:xfrm>
          <a:prstGeom prst="rect">
            <a:avLst/>
          </a:prstGeom>
          <a:solidFill>
            <a:srgbClr val="CC5499"/>
          </a:solidFill>
        </p:spPr>
        <p:txBody>
          <a:bodyPr vert="horz" wrap="square" lIns="0" tIns="109855" rIns="0" bIns="0" rtlCol="0">
            <a:spAutoFit/>
          </a:bodyPr>
          <a:lstStyle/>
          <a:p>
            <a:pPr marR="135890" algn="ctr" rtl="0">
              <a:lnSpc>
                <a:spcPct val="100000"/>
              </a:lnSpc>
              <a:spcBef>
                <a:spcPts val="865"/>
              </a:spcBef>
            </a:pPr>
            <a:r>
              <a:rPr lang="fr-ca" sz="1800" b="1" i="0" u="none" baseline="0" dirty="0">
                <a:solidFill>
                  <a:srgbClr val="FFFFFF"/>
                </a:solidFill>
                <a:latin typeface="Calibri"/>
                <a:ea typeface="Calibri"/>
                <a:cs typeface="Calibri"/>
              </a:rPr>
              <a:t>PROCESSUS D’ÉVALUATION DES PROJETS DE TRANSPORT EN COMMUN EXPANSION DU CORRIDOR FERROVIAIRE DE BARRIE</a:t>
            </a:r>
            <a:endParaRPr sz="1800" dirty="0">
              <a:latin typeface="Calibri"/>
              <a:cs typeface="Calibri"/>
            </a:endParaRPr>
          </a:p>
        </p:txBody>
      </p:sp>
      <p:sp>
        <p:nvSpPr>
          <p:cNvPr id="6" name="object 6"/>
          <p:cNvSpPr/>
          <p:nvPr/>
        </p:nvSpPr>
        <p:spPr>
          <a:xfrm>
            <a:off x="6691883" y="1251203"/>
            <a:ext cx="4257040" cy="2122170"/>
          </a:xfrm>
          <a:custGeom>
            <a:avLst/>
            <a:gdLst/>
            <a:ahLst/>
            <a:cxnLst/>
            <a:rect l="l" t="t" r="r" b="b"/>
            <a:pathLst>
              <a:path w="4257040" h="2122170">
                <a:moveTo>
                  <a:pt x="0" y="0"/>
                </a:moveTo>
                <a:lnTo>
                  <a:pt x="4256532" y="0"/>
                </a:lnTo>
                <a:lnTo>
                  <a:pt x="4256532" y="2122170"/>
                </a:lnTo>
                <a:lnTo>
                  <a:pt x="0" y="2122170"/>
                </a:lnTo>
                <a:lnTo>
                  <a:pt x="0" y="0"/>
                </a:lnTo>
                <a:close/>
              </a:path>
            </a:pathLst>
          </a:custGeom>
          <a:ln w="100520">
            <a:solidFill>
              <a:srgbClr val="B6DD78"/>
            </a:solidFill>
          </a:ln>
        </p:spPr>
        <p:txBody>
          <a:bodyPr wrap="square" lIns="0" tIns="0" rIns="0" bIns="0" rtlCol="0"/>
          <a:lstStyle/>
          <a:p>
            <a:endParaRPr/>
          </a:p>
        </p:txBody>
      </p:sp>
      <p:sp>
        <p:nvSpPr>
          <p:cNvPr id="7" name="object 7"/>
          <p:cNvSpPr txBox="1"/>
          <p:nvPr/>
        </p:nvSpPr>
        <p:spPr>
          <a:xfrm>
            <a:off x="6636257" y="869441"/>
            <a:ext cx="4367530" cy="694421"/>
          </a:xfrm>
          <a:prstGeom prst="rect">
            <a:avLst/>
          </a:prstGeom>
          <a:solidFill>
            <a:srgbClr val="B6DD78"/>
          </a:solidFill>
        </p:spPr>
        <p:txBody>
          <a:bodyPr vert="horz" wrap="square" lIns="0" tIns="78105" rIns="0" bIns="0" rtlCol="0">
            <a:spAutoFit/>
          </a:bodyPr>
          <a:lstStyle/>
          <a:p>
            <a:pPr marL="180975" marR="375920" algn="ctr" rtl="0">
              <a:lnSpc>
                <a:spcPct val="100000"/>
              </a:lnSpc>
              <a:spcBef>
                <a:spcPts val="615"/>
              </a:spcBef>
            </a:pPr>
            <a:r>
              <a:rPr lang="fr-ca" sz="2000" b="1" i="0" u="none" baseline="0" dirty="0">
                <a:solidFill>
                  <a:srgbClr val="181818"/>
                </a:solidFill>
                <a:latin typeface="Calibri"/>
                <a:ea typeface="Calibri"/>
                <a:cs typeface="Calibri"/>
              </a:rPr>
              <a:t>TRAVAUX DE MISE EN SERVICE DE LA VOIE DOUBLE DE BARRIE</a:t>
            </a:r>
            <a:endParaRPr sz="2000" dirty="0">
              <a:latin typeface="Calibri"/>
              <a:cs typeface="Calibri"/>
            </a:endParaRPr>
          </a:p>
        </p:txBody>
      </p:sp>
      <p:sp>
        <p:nvSpPr>
          <p:cNvPr id="8" name="object 8"/>
          <p:cNvSpPr/>
          <p:nvPr/>
        </p:nvSpPr>
        <p:spPr>
          <a:xfrm>
            <a:off x="6691883" y="4835652"/>
            <a:ext cx="4257040" cy="1301750"/>
          </a:xfrm>
          <a:custGeom>
            <a:avLst/>
            <a:gdLst/>
            <a:ahLst/>
            <a:cxnLst/>
            <a:rect l="l" t="t" r="r" b="b"/>
            <a:pathLst>
              <a:path w="4257040" h="1301750">
                <a:moveTo>
                  <a:pt x="0" y="0"/>
                </a:moveTo>
                <a:lnTo>
                  <a:pt x="4256532" y="0"/>
                </a:lnTo>
                <a:lnTo>
                  <a:pt x="4256532" y="1301496"/>
                </a:lnTo>
                <a:lnTo>
                  <a:pt x="0" y="1301496"/>
                </a:lnTo>
                <a:lnTo>
                  <a:pt x="0" y="0"/>
                </a:lnTo>
                <a:close/>
              </a:path>
            </a:pathLst>
          </a:custGeom>
          <a:ln w="100520">
            <a:solidFill>
              <a:srgbClr val="1B806C"/>
            </a:solidFill>
          </a:ln>
        </p:spPr>
        <p:txBody>
          <a:bodyPr wrap="square" lIns="0" tIns="0" rIns="0" bIns="0" rtlCol="0"/>
          <a:lstStyle/>
          <a:p>
            <a:endParaRPr/>
          </a:p>
        </p:txBody>
      </p:sp>
      <p:sp>
        <p:nvSpPr>
          <p:cNvPr id="9" name="object 9"/>
          <p:cNvSpPr txBox="1"/>
          <p:nvPr/>
        </p:nvSpPr>
        <p:spPr>
          <a:xfrm>
            <a:off x="6636257" y="4114800"/>
            <a:ext cx="4367530" cy="760959"/>
          </a:xfrm>
          <a:prstGeom prst="rect">
            <a:avLst/>
          </a:prstGeom>
          <a:solidFill>
            <a:srgbClr val="1B806C"/>
          </a:solidFill>
        </p:spPr>
        <p:txBody>
          <a:bodyPr vert="horz" wrap="square" lIns="0" tIns="144000" rIns="0" bIns="0" rtlCol="0" anchor="t">
            <a:spAutoFit/>
          </a:bodyPr>
          <a:lstStyle/>
          <a:p>
            <a:pPr marL="83820" algn="ctr" rtl="0">
              <a:lnSpc>
                <a:spcPct val="100000"/>
              </a:lnSpc>
            </a:pPr>
            <a:r>
              <a:rPr lang="fr-ca" sz="2000" b="1" i="0" u="none" baseline="0" dirty="0">
                <a:solidFill>
                  <a:srgbClr val="181818"/>
                </a:solidFill>
                <a:latin typeface="Calibri"/>
                <a:ea typeface="Calibri"/>
                <a:cs typeface="Calibri"/>
              </a:rPr>
              <a:t>CONSTRUCTION DE </a:t>
            </a:r>
            <a:br>
              <a:rPr lang="fr-ca" sz="2000" b="1" i="0" u="none" baseline="0" dirty="0">
                <a:solidFill>
                  <a:srgbClr val="181818"/>
                </a:solidFill>
                <a:latin typeface="Calibri"/>
                <a:ea typeface="Calibri"/>
                <a:cs typeface="Calibri"/>
              </a:rPr>
            </a:br>
            <a:r>
              <a:rPr lang="fr-ca" sz="2000" b="1" i="0" u="none" baseline="0" dirty="0">
                <a:solidFill>
                  <a:srgbClr val="181818"/>
                </a:solidFill>
                <a:latin typeface="Calibri"/>
                <a:ea typeface="Calibri"/>
                <a:cs typeface="Calibri"/>
              </a:rPr>
              <a:t>LA PISTE DOUBLE DE BARRIE</a:t>
            </a:r>
            <a:endParaRPr sz="2000" dirty="0">
              <a:latin typeface="Calibri"/>
              <a:cs typeface="Calibri"/>
            </a:endParaRPr>
          </a:p>
        </p:txBody>
      </p:sp>
      <p:sp>
        <p:nvSpPr>
          <p:cNvPr id="10" name="object 10"/>
          <p:cNvSpPr txBox="1">
            <a:spLocks noGrp="1"/>
          </p:cNvSpPr>
          <p:nvPr>
            <p:ph sz="half" idx="2"/>
          </p:nvPr>
        </p:nvSpPr>
        <p:spPr>
          <a:xfrm>
            <a:off x="1243077" y="1869648"/>
            <a:ext cx="3799839" cy="4470455"/>
          </a:xfrm>
          <a:prstGeom prst="rect">
            <a:avLst/>
          </a:prstGeom>
        </p:spPr>
        <p:txBody>
          <a:bodyPr vert="horz" wrap="square" lIns="0" tIns="12700" rIns="0" bIns="0" rtlCol="0">
            <a:spAutoFit/>
          </a:bodyPr>
          <a:lstStyle/>
          <a:p>
            <a:pPr marL="12700" algn="l" rtl="0">
              <a:lnSpc>
                <a:spcPct val="100000"/>
              </a:lnSpc>
              <a:spcBef>
                <a:spcPts val="100"/>
              </a:spcBef>
            </a:pPr>
            <a:r>
              <a:rPr lang="fr-ca" b="0" i="0" u="none" baseline="0" dirty="0"/>
              <a:t>Commencé : 2015, Achevé : 2017</a:t>
            </a:r>
          </a:p>
          <a:p>
            <a:pPr algn="l" rtl="0">
              <a:lnSpc>
                <a:spcPct val="100000"/>
              </a:lnSpc>
              <a:spcBef>
                <a:spcPts val="145"/>
              </a:spcBef>
            </a:pPr>
            <a:endParaRPr dirty="0"/>
          </a:p>
          <a:p>
            <a:pPr marL="12700" marR="346710" indent="-635" algn="l" rtl="0">
              <a:lnSpc>
                <a:spcPct val="100000"/>
              </a:lnSpc>
            </a:pPr>
            <a:r>
              <a:rPr lang="fr-ca" b="0" i="0" u="none" baseline="0" dirty="0"/>
              <a:t>L’étude a identifié des améliorations spécifiques et appropriées de l’infrastructure du corridor ferroviaire nécessaires pour soutenir une augmentation du niveau de service du train GO, y compris :</a:t>
            </a:r>
          </a:p>
          <a:p>
            <a:pPr marL="185420" indent="-172720" algn="l" rtl="0">
              <a:lnSpc>
                <a:spcPct val="100000"/>
              </a:lnSpc>
              <a:buFont typeface="Arial"/>
              <a:buChar char="•"/>
              <a:tabLst>
                <a:tab pos="185420" algn="l"/>
              </a:tabLst>
            </a:pPr>
            <a:r>
              <a:rPr lang="fr-ca" b="0" i="0" u="none" baseline="0" dirty="0"/>
              <a:t>Voie double</a:t>
            </a:r>
          </a:p>
          <a:p>
            <a:pPr marL="185420" indent="-172720" algn="l" rtl="0">
              <a:lnSpc>
                <a:spcPct val="100000"/>
              </a:lnSpc>
              <a:buFont typeface="Arial"/>
              <a:buChar char="•"/>
              <a:tabLst>
                <a:tab pos="185420" algn="l"/>
              </a:tabLst>
            </a:pPr>
            <a:r>
              <a:rPr lang="fr-ca" b="0" i="0" u="none" baseline="0" dirty="0"/>
              <a:t>Rénovation des gares GO</a:t>
            </a:r>
          </a:p>
          <a:p>
            <a:pPr marL="185420" indent="-172720" algn="l" rtl="0">
              <a:lnSpc>
                <a:spcPct val="100000"/>
              </a:lnSpc>
              <a:buFont typeface="Arial"/>
              <a:buChar char="•"/>
              <a:tabLst>
                <a:tab pos="185420" algn="l"/>
              </a:tabLst>
            </a:pPr>
            <a:r>
              <a:rPr lang="fr-ca" b="0" i="0" u="none" baseline="0" dirty="0"/>
              <a:t>Modernisations de la structure existante</a:t>
            </a:r>
          </a:p>
          <a:p>
            <a:pPr marL="185420" indent="-172720" algn="l" rtl="0">
              <a:lnSpc>
                <a:spcPct val="100000"/>
              </a:lnSpc>
              <a:buFont typeface="Arial"/>
              <a:buChar char="•"/>
              <a:tabLst>
                <a:tab pos="185420" algn="l"/>
              </a:tabLst>
            </a:pPr>
            <a:r>
              <a:rPr lang="fr-ca" b="0" i="0" u="none" baseline="0" dirty="0"/>
              <a:t>Installations de transit pour les nouveaux trains</a:t>
            </a:r>
          </a:p>
          <a:p>
            <a:pPr algn="l" rtl="0">
              <a:lnSpc>
                <a:spcPct val="100000"/>
              </a:lnSpc>
              <a:spcBef>
                <a:spcPts val="145"/>
              </a:spcBef>
            </a:pPr>
            <a:endParaRPr dirty="0"/>
          </a:p>
          <a:p>
            <a:pPr marL="12700" marR="5080" algn="l" rtl="0">
              <a:lnSpc>
                <a:spcPct val="100000"/>
              </a:lnSpc>
            </a:pPr>
            <a:r>
              <a:rPr lang="fr-ca" b="0" i="0" u="none" baseline="0" dirty="0"/>
              <a:t>Quatre (4) réunions publiques ont été tenues pour intégrer les commentaires du public, la dernière réunion de la Zone 3 a eu lieu en mai 2021.</a:t>
            </a:r>
          </a:p>
        </p:txBody>
      </p:sp>
      <p:sp>
        <p:nvSpPr>
          <p:cNvPr id="11" name="object 11"/>
          <p:cNvSpPr txBox="1"/>
          <p:nvPr/>
        </p:nvSpPr>
        <p:spPr>
          <a:xfrm>
            <a:off x="6980545" y="1691848"/>
            <a:ext cx="1641475" cy="1240790"/>
          </a:xfrm>
          <a:prstGeom prst="rect">
            <a:avLst/>
          </a:prstGeom>
        </p:spPr>
        <p:txBody>
          <a:bodyPr vert="horz" wrap="square" lIns="0" tIns="12700" rIns="0" bIns="0" rtlCol="0">
            <a:spAutoFit/>
          </a:bodyPr>
          <a:lstStyle/>
          <a:p>
            <a:pPr marL="12700" rtl="0">
              <a:lnSpc>
                <a:spcPct val="100000"/>
              </a:lnSpc>
              <a:spcBef>
                <a:spcPts val="100"/>
              </a:spcBef>
            </a:pPr>
            <a:r>
              <a:rPr lang="fr-ca" sz="1800" b="1" i="0" u="none" baseline="0" dirty="0">
                <a:solidFill>
                  <a:srgbClr val="171717"/>
                </a:solidFill>
                <a:latin typeface="Calibri"/>
                <a:ea typeface="Calibri"/>
                <a:cs typeface="Calibri"/>
              </a:rPr>
              <a:t>Entamé</a:t>
            </a:r>
            <a:r>
              <a:rPr lang="fr-ca" sz="1800" b="0" i="0" u="none" baseline="0" dirty="0">
                <a:solidFill>
                  <a:srgbClr val="171717"/>
                </a:solidFill>
                <a:latin typeface="Calibri"/>
                <a:ea typeface="Calibri"/>
                <a:cs typeface="Calibri"/>
              </a:rPr>
              <a:t> en : 2019</a:t>
            </a:r>
            <a:endParaRPr sz="1800" dirty="0">
              <a:latin typeface="Calibri"/>
              <a:cs typeface="Calibri"/>
            </a:endParaRPr>
          </a:p>
          <a:p>
            <a:pPr marL="12700" marR="5080" rtl="0">
              <a:lnSpc>
                <a:spcPct val="136400"/>
              </a:lnSpc>
              <a:spcBef>
                <a:spcPts val="1510"/>
              </a:spcBef>
            </a:pPr>
            <a:r>
              <a:rPr lang="fr-ca" sz="1800" b="1" i="0" u="none" baseline="0" dirty="0">
                <a:solidFill>
                  <a:srgbClr val="171717"/>
                </a:solidFill>
                <a:latin typeface="Calibri"/>
                <a:ea typeface="Calibri"/>
                <a:cs typeface="Calibri"/>
              </a:rPr>
              <a:t>Achèvement :</a:t>
            </a:r>
            <a:r>
              <a:rPr lang="fr-ca" sz="1800" b="0" i="0" u="none" baseline="0" dirty="0">
                <a:solidFill>
                  <a:srgbClr val="171717"/>
                </a:solidFill>
                <a:latin typeface="Calibri"/>
                <a:ea typeface="Calibri"/>
                <a:cs typeface="Calibri"/>
              </a:rPr>
              <a:t> Prévu pour 2027</a:t>
            </a:r>
            <a:endParaRPr sz="1800" dirty="0">
              <a:latin typeface="Calibri"/>
              <a:cs typeface="Calibri"/>
            </a:endParaRPr>
          </a:p>
        </p:txBody>
      </p:sp>
      <p:pic>
        <p:nvPicPr>
          <p:cNvPr id="12" name="object 12"/>
          <p:cNvPicPr/>
          <p:nvPr/>
        </p:nvPicPr>
        <p:blipFill>
          <a:blip r:embed="rId2" cstate="print"/>
          <a:stretch>
            <a:fillRect/>
          </a:stretch>
        </p:blipFill>
        <p:spPr>
          <a:xfrm>
            <a:off x="9371838" y="1772411"/>
            <a:ext cx="995171" cy="1466849"/>
          </a:xfrm>
          <a:prstGeom prst="rect">
            <a:avLst/>
          </a:prstGeom>
        </p:spPr>
      </p:pic>
      <p:sp>
        <p:nvSpPr>
          <p:cNvPr id="13" name="object 13"/>
          <p:cNvSpPr txBox="1"/>
          <p:nvPr/>
        </p:nvSpPr>
        <p:spPr>
          <a:xfrm>
            <a:off x="7013724" y="5184992"/>
            <a:ext cx="2951480" cy="574040"/>
          </a:xfrm>
          <a:prstGeom prst="rect">
            <a:avLst/>
          </a:prstGeom>
        </p:spPr>
        <p:txBody>
          <a:bodyPr vert="horz" wrap="square" lIns="0" tIns="12700" rIns="0" bIns="0" rtlCol="0">
            <a:spAutoFit/>
          </a:bodyPr>
          <a:lstStyle/>
          <a:p>
            <a:pPr marL="12700" marR="5080" rtl="0">
              <a:lnSpc>
                <a:spcPct val="100000"/>
              </a:lnSpc>
              <a:spcBef>
                <a:spcPts val="100"/>
              </a:spcBef>
            </a:pPr>
            <a:r>
              <a:rPr lang="fr-ca" sz="1800" b="0" i="0" u="none" baseline="0">
                <a:solidFill>
                  <a:srgbClr val="181818"/>
                </a:solidFill>
                <a:latin typeface="Calibri"/>
                <a:ea typeface="Calibri"/>
                <a:cs typeface="Calibri"/>
              </a:rPr>
              <a:t>Travaux de construction prévus pour plus tard.</a:t>
            </a:r>
            <a:endParaRPr sz="1800">
              <a:latin typeface="Calibri"/>
              <a:cs typeface="Calibri"/>
            </a:endParaRPr>
          </a:p>
        </p:txBody>
      </p:sp>
      <p:sp>
        <p:nvSpPr>
          <p:cNvPr id="15" name="object 15"/>
          <p:cNvSpPr txBox="1">
            <a:spLocks noGrp="1"/>
          </p:cNvSpPr>
          <p:nvPr>
            <p:ph type="sldNum" sz="quarter" idx="7"/>
          </p:nvPr>
        </p:nvSpPr>
        <p:spPr>
          <a:xfrm>
            <a:off x="436200" y="6277336"/>
            <a:ext cx="208915" cy="128240"/>
          </a:xfrm>
          <a:prstGeom prst="rect">
            <a:avLst/>
          </a:prstGeom>
        </p:spPr>
        <p:txBody>
          <a:bodyPr vert="horz" wrap="square" lIns="0" tIns="0" rIns="0" bIns="0" rtlCol="0">
            <a:spAutoFit/>
          </a:bodyPr>
          <a:lstStyle/>
          <a:p>
            <a:pPr marL="38100" algn="l" rtl="0">
              <a:lnSpc>
                <a:spcPts val="955"/>
              </a:lnSpc>
            </a:pPr>
            <a:fld id="{81D60167-4931-47E6-BA6A-407CBD079E47}" type="slidenum">
              <a:rPr/>
              <a:t>6</a:t>
            </a:fld>
            <a:endParaRPr dirty="0"/>
          </a:p>
        </p:txBody>
      </p:sp>
      <p:sp>
        <p:nvSpPr>
          <p:cNvPr id="14" name="object 14"/>
          <p:cNvSpPr txBox="1">
            <a:spLocks noGrp="1"/>
          </p:cNvSpPr>
          <p:nvPr>
            <p:ph type="title"/>
          </p:nvPr>
        </p:nvSpPr>
        <p:spPr>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a:t>PROCESSUS :</a:t>
            </a:r>
          </a:p>
        </p:txBody>
      </p:sp>
      <p:sp>
        <p:nvSpPr>
          <p:cNvPr id="16" name="TextBox 15">
            <a:extLst>
              <a:ext uri="{FF2B5EF4-FFF2-40B4-BE49-F238E27FC236}">
                <a16:creationId xmlns:a16="http://schemas.microsoft.com/office/drawing/2014/main" id="{0EFE4B84-2B0A-B232-65BE-7BD781D2966D}"/>
              </a:ext>
            </a:extLst>
          </p:cNvPr>
          <p:cNvSpPr txBox="1"/>
          <p:nvPr/>
        </p:nvSpPr>
        <p:spPr>
          <a:xfrm>
            <a:off x="9601200" y="1952355"/>
            <a:ext cx="482970" cy="169277"/>
          </a:xfrm>
          <a:prstGeom prst="rect">
            <a:avLst/>
          </a:prstGeom>
          <a:solidFill>
            <a:srgbClr val="A00E15"/>
          </a:solidFill>
        </p:spPr>
        <p:txBody>
          <a:bodyPr wrap="square" lIns="0" tIns="0" rIns="0" bIns="0" rtlCol="0">
            <a:spAutoFit/>
          </a:bodyPr>
          <a:lstStyle/>
          <a:p>
            <a:pPr algn="ctr" rtl="0"/>
            <a:endParaRPr lang="fr-ca" sz="1100" b="1" dirty="0">
              <a:solidFill>
                <a:schemeClr val="bg1"/>
              </a:solidFill>
            </a:endParaRPr>
          </a:p>
        </p:txBody>
      </p:sp>
      <p:sp>
        <p:nvSpPr>
          <p:cNvPr id="18" name="TextBox 17">
            <a:extLst>
              <a:ext uri="{FF2B5EF4-FFF2-40B4-BE49-F238E27FC236}">
                <a16:creationId xmlns:a16="http://schemas.microsoft.com/office/drawing/2014/main" id="{4EC4547A-5F40-51D9-EECA-BB955BC6C00C}"/>
              </a:ext>
            </a:extLst>
          </p:cNvPr>
          <p:cNvSpPr txBox="1"/>
          <p:nvPr/>
        </p:nvSpPr>
        <p:spPr>
          <a:xfrm>
            <a:off x="9525000" y="2057400"/>
            <a:ext cx="685800" cy="417885"/>
          </a:xfrm>
          <a:prstGeom prst="rect">
            <a:avLst/>
          </a:prstGeom>
          <a:solidFill>
            <a:srgbClr val="A00E15"/>
          </a:solidFill>
        </p:spPr>
        <p:txBody>
          <a:bodyPr wrap="square" lIns="0" tIns="0" rIns="0" bIns="0" rtlCol="0">
            <a:spAutoFit/>
          </a:bodyPr>
          <a:lstStyle/>
          <a:p>
            <a:pPr algn="ctr" rtl="0"/>
            <a:endParaRPr lang="fr-ca" sz="1100" b="1" dirty="0">
              <a:solidFill>
                <a:schemeClr val="bg1"/>
              </a:solidFill>
            </a:endParaRPr>
          </a:p>
        </p:txBody>
      </p:sp>
      <p:sp>
        <p:nvSpPr>
          <p:cNvPr id="19" name="TextBox 18">
            <a:extLst>
              <a:ext uri="{FF2B5EF4-FFF2-40B4-BE49-F238E27FC236}">
                <a16:creationId xmlns:a16="http://schemas.microsoft.com/office/drawing/2014/main" id="{48221FE2-44E9-FC60-FB5C-88FE12ECDCA3}"/>
              </a:ext>
            </a:extLst>
          </p:cNvPr>
          <p:cNvSpPr txBox="1"/>
          <p:nvPr/>
        </p:nvSpPr>
        <p:spPr>
          <a:xfrm>
            <a:off x="9554019" y="2127407"/>
            <a:ext cx="609600" cy="417885"/>
          </a:xfrm>
          <a:prstGeom prst="rect">
            <a:avLst/>
          </a:prstGeom>
          <a:solidFill>
            <a:srgbClr val="A00E15"/>
          </a:solidFill>
        </p:spPr>
        <p:txBody>
          <a:bodyPr wrap="square" lIns="0" tIns="0" rIns="0" bIns="0" rtlCol="0">
            <a:spAutoFit/>
          </a:bodyPr>
          <a:lstStyle/>
          <a:p>
            <a:pPr algn="ctr" rtl="0"/>
            <a:endParaRPr lang="fr-ca" sz="1100" b="1" dirty="0">
              <a:solidFill>
                <a:schemeClr val="bg1"/>
              </a:solidFill>
            </a:endParaRPr>
          </a:p>
        </p:txBody>
      </p:sp>
      <p:sp>
        <p:nvSpPr>
          <p:cNvPr id="17" name="TextBox 16">
            <a:extLst>
              <a:ext uri="{FF2B5EF4-FFF2-40B4-BE49-F238E27FC236}">
                <a16:creationId xmlns:a16="http://schemas.microsoft.com/office/drawing/2014/main" id="{38E73BA9-8C22-ACB2-7980-8A8CD79C4A89}"/>
              </a:ext>
            </a:extLst>
          </p:cNvPr>
          <p:cNvSpPr txBox="1"/>
          <p:nvPr/>
        </p:nvSpPr>
        <p:spPr>
          <a:xfrm>
            <a:off x="9510257" y="1975694"/>
            <a:ext cx="697124" cy="581295"/>
          </a:xfrm>
          <a:prstGeom prst="rect">
            <a:avLst/>
          </a:prstGeom>
          <a:noFill/>
        </p:spPr>
        <p:txBody>
          <a:bodyPr wrap="square" lIns="0" tIns="0" rIns="0" bIns="0" rtlCol="0">
            <a:spAutoFit/>
          </a:bodyPr>
          <a:lstStyle/>
          <a:p>
            <a:pPr algn="ctr" rtl="0"/>
            <a:r>
              <a:rPr lang="fr-ca" sz="1100" b="1" i="0" u="none" baseline="0" dirty="0">
                <a:solidFill>
                  <a:schemeClr val="bg1"/>
                </a:solidFill>
              </a:rPr>
              <a:t>NOUS SOMMES ICI</a:t>
            </a:r>
            <a:endParaRPr lang="fr-ca" sz="11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3000" y="2758440"/>
            <a:ext cx="9880091" cy="3492245"/>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a:t>LE PROJET</a:t>
            </a:r>
          </a:p>
        </p:txBody>
      </p:sp>
      <p:sp>
        <p:nvSpPr>
          <p:cNvPr id="5" name="object 5"/>
          <p:cNvSpPr txBox="1">
            <a:spLocks noGrp="1"/>
          </p:cNvSpPr>
          <p:nvPr>
            <p:ph type="sldNum" sz="quarter" idx="7"/>
          </p:nvPr>
        </p:nvSpPr>
        <p:spPr>
          <a:xfrm>
            <a:off x="436200" y="6277336"/>
            <a:ext cx="208915" cy="128240"/>
          </a:xfrm>
          <a:prstGeom prst="rect">
            <a:avLst/>
          </a:prstGeom>
        </p:spPr>
        <p:txBody>
          <a:bodyPr vert="horz" wrap="square" lIns="0" tIns="0" rIns="0" bIns="0" rtlCol="0">
            <a:spAutoFit/>
          </a:bodyPr>
          <a:lstStyle/>
          <a:p>
            <a:pPr marL="38100" algn="l" rtl="0">
              <a:lnSpc>
                <a:spcPts val="955"/>
              </a:lnSpc>
            </a:pPr>
            <a:fld id="{81D60167-4931-47E6-BA6A-407CBD079E47}" type="slidenum">
              <a:rPr/>
              <a:t>7</a:t>
            </a:fld>
            <a:endParaRPr dirty="0"/>
          </a:p>
        </p:txBody>
      </p:sp>
      <p:sp>
        <p:nvSpPr>
          <p:cNvPr id="4" name="object 4"/>
          <p:cNvSpPr txBox="1"/>
          <p:nvPr/>
        </p:nvSpPr>
        <p:spPr>
          <a:xfrm>
            <a:off x="452029" y="1066265"/>
            <a:ext cx="11162030" cy="1341755"/>
          </a:xfrm>
          <a:prstGeom prst="rect">
            <a:avLst/>
          </a:prstGeom>
        </p:spPr>
        <p:txBody>
          <a:bodyPr vert="horz" wrap="square" lIns="0" tIns="12700" rIns="0" bIns="0" rtlCol="0">
            <a:spAutoFit/>
          </a:bodyPr>
          <a:lstStyle/>
          <a:p>
            <a:pPr marL="12700" algn="just" rtl="0">
              <a:lnSpc>
                <a:spcPct val="100000"/>
              </a:lnSpc>
              <a:spcBef>
                <a:spcPts val="100"/>
              </a:spcBef>
            </a:pPr>
            <a:r>
              <a:rPr lang="fr-ca" sz="1600" b="1" i="0" u="none" baseline="0">
                <a:solidFill>
                  <a:srgbClr val="171717"/>
                </a:solidFill>
                <a:latin typeface="Calibri"/>
                <a:ea typeface="Calibri"/>
                <a:cs typeface="Calibri"/>
              </a:rPr>
              <a:t>Travaux de mise en service de la double voie de Barrie (Le Projet)</a:t>
            </a:r>
            <a:endParaRPr sz="1600">
              <a:latin typeface="Calibri"/>
              <a:cs typeface="Calibri"/>
            </a:endParaRPr>
          </a:p>
          <a:p>
            <a:pPr marL="12700" marR="5080" algn="just" rtl="0">
              <a:lnSpc>
                <a:spcPct val="140000"/>
              </a:lnSpc>
              <a:spcBef>
                <a:spcPts val="380"/>
              </a:spcBef>
            </a:pPr>
            <a:r>
              <a:rPr lang="fr-ca" sz="1600" b="0" i="0" u="none" baseline="0">
                <a:solidFill>
                  <a:srgbClr val="171717"/>
                </a:solidFill>
                <a:latin typeface="Calibri"/>
                <a:ea typeface="Calibri"/>
                <a:cs typeface="Calibri"/>
              </a:rPr>
              <a:t>Le projet comprend des modifications et des mises à niveau du corridor ferroviaire existant, qui permettront d’installer une deuxième série de voies à l’avenir. La zone du projet se trouve dans la Ville de Toronto et est organisée en sept zones, avec deux sites supplémentaires, le pont Sheppard et la gare Downsview. Différentes zones seront construites à des moments différents, entre 2020 et 2027.</a:t>
            </a:r>
            <a:endParaRPr sz="1600">
              <a:latin typeface="Calibri"/>
              <a:cs typeface="Calibri"/>
            </a:endParaRPr>
          </a:p>
        </p:txBody>
      </p:sp>
      <p:sp>
        <p:nvSpPr>
          <p:cNvPr id="6" name="TextBox 5">
            <a:extLst>
              <a:ext uri="{FF2B5EF4-FFF2-40B4-BE49-F238E27FC236}">
                <a16:creationId xmlns:a16="http://schemas.microsoft.com/office/drawing/2014/main" id="{1F7361DF-C500-713A-0056-EB0529BFBB83}"/>
              </a:ext>
            </a:extLst>
          </p:cNvPr>
          <p:cNvSpPr txBox="1"/>
          <p:nvPr/>
        </p:nvSpPr>
        <p:spPr>
          <a:xfrm>
            <a:off x="5536907" y="3359646"/>
            <a:ext cx="635293" cy="76944"/>
          </a:xfrm>
          <a:prstGeom prst="rect">
            <a:avLst/>
          </a:prstGeom>
          <a:solidFill>
            <a:schemeClr val="bg1"/>
          </a:solidFill>
        </p:spPr>
        <p:txBody>
          <a:bodyPr wrap="square" lIns="0" tIns="0" rIns="0" bIns="0" rtlCol="0">
            <a:spAutoFit/>
          </a:bodyPr>
          <a:lstStyle/>
          <a:p>
            <a:pPr algn="ctr" rtl="0"/>
            <a:r>
              <a:rPr lang="fr-ca" sz="500" b="1" i="0" u="none" baseline="0"/>
              <a:t>RUE BATHURST</a:t>
            </a:r>
            <a:endParaRPr lang="fr-ca" sz="500" b="1" dirty="0"/>
          </a:p>
        </p:txBody>
      </p:sp>
      <p:sp>
        <p:nvSpPr>
          <p:cNvPr id="7" name="TextBox 6">
            <a:extLst>
              <a:ext uri="{FF2B5EF4-FFF2-40B4-BE49-F238E27FC236}">
                <a16:creationId xmlns:a16="http://schemas.microsoft.com/office/drawing/2014/main" id="{0177135C-B28C-8B86-5FD4-3FD9AC33764F}"/>
              </a:ext>
            </a:extLst>
          </p:cNvPr>
          <p:cNvSpPr txBox="1"/>
          <p:nvPr/>
        </p:nvSpPr>
        <p:spPr>
          <a:xfrm>
            <a:off x="1539871" y="3074403"/>
            <a:ext cx="2041529" cy="615492"/>
          </a:xfrm>
          <a:prstGeom prst="rect">
            <a:avLst/>
          </a:prstGeom>
          <a:solidFill>
            <a:schemeClr val="bg1"/>
          </a:solidFill>
        </p:spPr>
        <p:txBody>
          <a:bodyPr wrap="square" lIns="0" tIns="0" rIns="0" bIns="0" rtlCol="0">
            <a:spAutoFit/>
          </a:bodyPr>
          <a:lstStyle/>
          <a:p>
            <a:pPr algn="l" rtl="0"/>
            <a:r>
              <a:rPr lang="fr-ca" sz="1200" b="1" i="0" u="none" baseline="0" dirty="0"/>
              <a:t>Zones de travail de projet</a:t>
            </a:r>
          </a:p>
          <a:p>
            <a:pPr algn="l" rtl="0"/>
            <a:r>
              <a:rPr lang="fr-ca" sz="1200" b="1" i="0" u="none" baseline="0" dirty="0"/>
              <a:t>Projets </a:t>
            </a:r>
            <a:r>
              <a:rPr lang="fr-ca" sz="1200" b="1" i="0" u="none" baseline="0" dirty="0" err="1"/>
              <a:t>Metrolinx</a:t>
            </a:r>
            <a:r>
              <a:rPr lang="fr-ca" sz="1200" b="1" i="0" u="none" baseline="0" dirty="0"/>
              <a:t> séparés</a:t>
            </a:r>
          </a:p>
          <a:p>
            <a:pPr algn="l" rtl="0"/>
            <a:r>
              <a:rPr lang="fr-ca" sz="1200" b="1" i="0" u="none" baseline="0" dirty="0"/>
              <a:t>Voie ferrée existante</a:t>
            </a:r>
            <a:endParaRPr lang="fr-ca" sz="1200" b="1" dirty="0"/>
          </a:p>
        </p:txBody>
      </p:sp>
      <p:sp>
        <p:nvSpPr>
          <p:cNvPr id="8" name="TextBox 7">
            <a:extLst>
              <a:ext uri="{FF2B5EF4-FFF2-40B4-BE49-F238E27FC236}">
                <a16:creationId xmlns:a16="http://schemas.microsoft.com/office/drawing/2014/main" id="{9C1171DE-6920-D4AD-6F9A-D803384C53F2}"/>
              </a:ext>
            </a:extLst>
          </p:cNvPr>
          <p:cNvSpPr txBox="1"/>
          <p:nvPr/>
        </p:nvSpPr>
        <p:spPr>
          <a:xfrm>
            <a:off x="1981200" y="4723145"/>
            <a:ext cx="990600" cy="369332"/>
          </a:xfrm>
          <a:prstGeom prst="rect">
            <a:avLst/>
          </a:prstGeom>
          <a:solidFill>
            <a:schemeClr val="bg1"/>
          </a:solidFill>
        </p:spPr>
        <p:txBody>
          <a:bodyPr wrap="square" lIns="0" tIns="0" rIns="0" bIns="0" rtlCol="0">
            <a:spAutoFit/>
          </a:bodyPr>
          <a:lstStyle/>
          <a:p>
            <a:pPr algn="ctr" rtl="0"/>
            <a:r>
              <a:rPr lang="fr-ca" sz="1200" b="1" i="0" u="none" baseline="0">
                <a:solidFill>
                  <a:srgbClr val="A00E15"/>
                </a:solidFill>
              </a:rPr>
              <a:t>LE PONT SHEPPARD</a:t>
            </a:r>
            <a:endParaRPr lang="fr-ca" sz="1200" b="1" dirty="0">
              <a:solidFill>
                <a:srgbClr val="A00E15"/>
              </a:solidFill>
            </a:endParaRPr>
          </a:p>
        </p:txBody>
      </p:sp>
      <p:sp>
        <p:nvSpPr>
          <p:cNvPr id="9" name="TextBox 8">
            <a:extLst>
              <a:ext uri="{FF2B5EF4-FFF2-40B4-BE49-F238E27FC236}">
                <a16:creationId xmlns:a16="http://schemas.microsoft.com/office/drawing/2014/main" id="{EC9C5FFF-EC0E-DF7B-585F-3605A5922360}"/>
              </a:ext>
            </a:extLst>
          </p:cNvPr>
          <p:cNvSpPr txBox="1"/>
          <p:nvPr/>
        </p:nvSpPr>
        <p:spPr>
          <a:xfrm>
            <a:off x="1600200" y="5181600"/>
            <a:ext cx="685800" cy="184666"/>
          </a:xfrm>
          <a:prstGeom prst="rect">
            <a:avLst/>
          </a:prstGeom>
          <a:solidFill>
            <a:schemeClr val="bg1"/>
          </a:solidFill>
        </p:spPr>
        <p:txBody>
          <a:bodyPr wrap="square" lIns="0" tIns="0" rIns="0" bIns="0" rtlCol="0">
            <a:spAutoFit/>
          </a:bodyPr>
          <a:lstStyle/>
          <a:p>
            <a:pPr algn="ctr" rtl="0"/>
            <a:r>
              <a:rPr lang="fr-ca" sz="1200" b="1" i="0" u="none" baseline="0" dirty="0">
                <a:solidFill>
                  <a:srgbClr val="A00E15"/>
                </a:solidFill>
              </a:rPr>
              <a:t>ZONE 7 :</a:t>
            </a:r>
            <a:endParaRPr lang="fr-ca" sz="1200" b="1" dirty="0">
              <a:solidFill>
                <a:srgbClr val="A00E15"/>
              </a:solidFill>
            </a:endParaRPr>
          </a:p>
        </p:txBody>
      </p:sp>
      <p:sp>
        <p:nvSpPr>
          <p:cNvPr id="10" name="TextBox 9">
            <a:extLst>
              <a:ext uri="{FF2B5EF4-FFF2-40B4-BE49-F238E27FC236}">
                <a16:creationId xmlns:a16="http://schemas.microsoft.com/office/drawing/2014/main" id="{590B8950-8910-EAD4-5526-7BDE390BA2E8}"/>
              </a:ext>
            </a:extLst>
          </p:cNvPr>
          <p:cNvSpPr txBox="1"/>
          <p:nvPr/>
        </p:nvSpPr>
        <p:spPr>
          <a:xfrm>
            <a:off x="3276600" y="5193567"/>
            <a:ext cx="685800" cy="184666"/>
          </a:xfrm>
          <a:prstGeom prst="rect">
            <a:avLst/>
          </a:prstGeom>
          <a:solidFill>
            <a:schemeClr val="bg1"/>
          </a:solidFill>
        </p:spPr>
        <p:txBody>
          <a:bodyPr wrap="square" lIns="0" tIns="0" rIns="0" bIns="0" rtlCol="0">
            <a:spAutoFit/>
          </a:bodyPr>
          <a:lstStyle/>
          <a:p>
            <a:pPr algn="ctr" rtl="0"/>
            <a:r>
              <a:rPr lang="fr-ca" sz="1200" b="1" i="0" u="none" baseline="0">
                <a:solidFill>
                  <a:srgbClr val="A00E15"/>
                </a:solidFill>
              </a:rPr>
              <a:t>ZONE 6 :</a:t>
            </a:r>
            <a:endParaRPr lang="fr-ca" sz="1200" b="1" dirty="0">
              <a:solidFill>
                <a:srgbClr val="A00E15"/>
              </a:solidFill>
            </a:endParaRPr>
          </a:p>
        </p:txBody>
      </p:sp>
      <p:sp>
        <p:nvSpPr>
          <p:cNvPr id="11" name="TextBox 10">
            <a:extLst>
              <a:ext uri="{FF2B5EF4-FFF2-40B4-BE49-F238E27FC236}">
                <a16:creationId xmlns:a16="http://schemas.microsoft.com/office/drawing/2014/main" id="{ED979F3C-8A40-DF1D-DE26-6D45557867C4}"/>
              </a:ext>
            </a:extLst>
          </p:cNvPr>
          <p:cNvSpPr txBox="1"/>
          <p:nvPr/>
        </p:nvSpPr>
        <p:spPr>
          <a:xfrm>
            <a:off x="3048000" y="4958154"/>
            <a:ext cx="609600" cy="223446"/>
          </a:xfrm>
          <a:prstGeom prst="rect">
            <a:avLst/>
          </a:prstGeom>
          <a:solidFill>
            <a:srgbClr val="9C9C9C"/>
          </a:solidFill>
        </p:spPr>
        <p:txBody>
          <a:bodyPr wrap="square" lIns="0" tIns="0" rIns="0" bIns="0" rtlCol="0">
            <a:spAutoFit/>
          </a:bodyPr>
          <a:lstStyle/>
          <a:p>
            <a:pPr algn="ctr" rtl="0"/>
            <a:r>
              <a:rPr lang="fr-ca" sz="600" b="1" i="0" u="none" baseline="0">
                <a:solidFill>
                  <a:schemeClr val="bg1"/>
                </a:solidFill>
              </a:rPr>
              <a:t>Aéroport de Downsview</a:t>
            </a:r>
            <a:endParaRPr lang="fr-ca" sz="600" b="1" dirty="0">
              <a:solidFill>
                <a:schemeClr val="bg1"/>
              </a:solidFill>
            </a:endParaRPr>
          </a:p>
        </p:txBody>
      </p:sp>
      <p:sp>
        <p:nvSpPr>
          <p:cNvPr id="12" name="TextBox 11">
            <a:extLst>
              <a:ext uri="{FF2B5EF4-FFF2-40B4-BE49-F238E27FC236}">
                <a16:creationId xmlns:a16="http://schemas.microsoft.com/office/drawing/2014/main" id="{AB1F9AE1-88EF-06A7-20DD-F70E909FD4B0}"/>
              </a:ext>
            </a:extLst>
          </p:cNvPr>
          <p:cNvSpPr txBox="1"/>
          <p:nvPr/>
        </p:nvSpPr>
        <p:spPr>
          <a:xfrm>
            <a:off x="2469356" y="5645776"/>
            <a:ext cx="1112044" cy="369332"/>
          </a:xfrm>
          <a:prstGeom prst="rect">
            <a:avLst/>
          </a:prstGeom>
          <a:solidFill>
            <a:schemeClr val="bg1"/>
          </a:solidFill>
        </p:spPr>
        <p:txBody>
          <a:bodyPr wrap="square" lIns="0" tIns="0" rIns="0" bIns="0" rtlCol="0">
            <a:spAutoFit/>
          </a:bodyPr>
          <a:lstStyle/>
          <a:p>
            <a:pPr algn="ctr" rtl="0"/>
            <a:r>
              <a:rPr lang="fr-ca" sz="1200" b="1" i="0" u="none" baseline="0">
                <a:solidFill>
                  <a:srgbClr val="A00E15"/>
                </a:solidFill>
              </a:rPr>
              <a:t>GARE DOWNSVIEW</a:t>
            </a:r>
            <a:endParaRPr lang="fr-ca" sz="1200" b="1" dirty="0">
              <a:solidFill>
                <a:srgbClr val="A00E15"/>
              </a:solidFill>
            </a:endParaRPr>
          </a:p>
        </p:txBody>
      </p:sp>
      <p:sp>
        <p:nvSpPr>
          <p:cNvPr id="13" name="TextBox 12">
            <a:extLst>
              <a:ext uri="{FF2B5EF4-FFF2-40B4-BE49-F238E27FC236}">
                <a16:creationId xmlns:a16="http://schemas.microsoft.com/office/drawing/2014/main" id="{713CFB44-7073-DBD1-54E8-8D54AA1F19B0}"/>
              </a:ext>
            </a:extLst>
          </p:cNvPr>
          <p:cNvSpPr txBox="1"/>
          <p:nvPr/>
        </p:nvSpPr>
        <p:spPr>
          <a:xfrm>
            <a:off x="4731543" y="5205410"/>
            <a:ext cx="685800" cy="184666"/>
          </a:xfrm>
          <a:prstGeom prst="rect">
            <a:avLst/>
          </a:prstGeom>
          <a:solidFill>
            <a:schemeClr val="bg1"/>
          </a:solidFill>
        </p:spPr>
        <p:txBody>
          <a:bodyPr wrap="square" lIns="0" tIns="0" rIns="0" bIns="0" rtlCol="0">
            <a:spAutoFit/>
          </a:bodyPr>
          <a:lstStyle/>
          <a:p>
            <a:pPr algn="ctr" rtl="0"/>
            <a:r>
              <a:rPr lang="fr-ca" sz="1200" b="1" i="0" u="none" baseline="0" dirty="0">
                <a:solidFill>
                  <a:srgbClr val="A00E15"/>
                </a:solidFill>
              </a:rPr>
              <a:t>ZONE 5 :</a:t>
            </a:r>
            <a:endParaRPr lang="fr-ca" sz="1200" b="1" dirty="0">
              <a:solidFill>
                <a:srgbClr val="A00E15"/>
              </a:solidFill>
            </a:endParaRPr>
          </a:p>
        </p:txBody>
      </p:sp>
      <p:sp>
        <p:nvSpPr>
          <p:cNvPr id="14" name="TextBox 13">
            <a:extLst>
              <a:ext uri="{FF2B5EF4-FFF2-40B4-BE49-F238E27FC236}">
                <a16:creationId xmlns:a16="http://schemas.microsoft.com/office/drawing/2014/main" id="{8568B00D-4AC6-419F-852D-6FD5502B2552}"/>
              </a:ext>
            </a:extLst>
          </p:cNvPr>
          <p:cNvSpPr txBox="1"/>
          <p:nvPr/>
        </p:nvSpPr>
        <p:spPr>
          <a:xfrm>
            <a:off x="5690144" y="5181600"/>
            <a:ext cx="685800" cy="184666"/>
          </a:xfrm>
          <a:prstGeom prst="rect">
            <a:avLst/>
          </a:prstGeom>
          <a:solidFill>
            <a:schemeClr val="bg1"/>
          </a:solidFill>
        </p:spPr>
        <p:txBody>
          <a:bodyPr wrap="square" lIns="0" tIns="0" rIns="0" bIns="0" rtlCol="0">
            <a:spAutoFit/>
          </a:bodyPr>
          <a:lstStyle/>
          <a:p>
            <a:pPr algn="ctr" rtl="0"/>
            <a:r>
              <a:rPr lang="fr-ca" sz="1200" b="1" i="0" u="none" baseline="0">
                <a:solidFill>
                  <a:srgbClr val="A00E15"/>
                </a:solidFill>
              </a:rPr>
              <a:t>ZONE 4 :</a:t>
            </a:r>
            <a:endParaRPr lang="fr-ca" sz="1200" b="1" dirty="0">
              <a:solidFill>
                <a:srgbClr val="A00E15"/>
              </a:solidFill>
            </a:endParaRPr>
          </a:p>
        </p:txBody>
      </p:sp>
      <p:sp>
        <p:nvSpPr>
          <p:cNvPr id="15" name="TextBox 14">
            <a:extLst>
              <a:ext uri="{FF2B5EF4-FFF2-40B4-BE49-F238E27FC236}">
                <a16:creationId xmlns:a16="http://schemas.microsoft.com/office/drawing/2014/main" id="{03FE7896-E021-08F9-E3DD-EB0072E35A6F}"/>
              </a:ext>
            </a:extLst>
          </p:cNvPr>
          <p:cNvSpPr txBox="1"/>
          <p:nvPr/>
        </p:nvSpPr>
        <p:spPr>
          <a:xfrm>
            <a:off x="5690144" y="5207791"/>
            <a:ext cx="685800" cy="184666"/>
          </a:xfrm>
          <a:prstGeom prst="rect">
            <a:avLst/>
          </a:prstGeom>
          <a:solidFill>
            <a:schemeClr val="bg1"/>
          </a:solidFill>
        </p:spPr>
        <p:txBody>
          <a:bodyPr wrap="square" lIns="0" tIns="0" rIns="0" bIns="0" rtlCol="0">
            <a:spAutoFit/>
          </a:bodyPr>
          <a:lstStyle/>
          <a:p>
            <a:pPr algn="ctr" rtl="0"/>
            <a:r>
              <a:rPr lang="fr-ca" sz="1200" b="1" i="0" u="none" baseline="0">
                <a:solidFill>
                  <a:srgbClr val="A00E15"/>
                </a:solidFill>
              </a:rPr>
              <a:t>ZONE 4 :</a:t>
            </a:r>
            <a:endParaRPr lang="fr-ca" sz="1200" b="1" dirty="0">
              <a:solidFill>
                <a:srgbClr val="A00E15"/>
              </a:solidFill>
            </a:endParaRPr>
          </a:p>
        </p:txBody>
      </p:sp>
      <p:sp>
        <p:nvSpPr>
          <p:cNvPr id="16" name="TextBox 15">
            <a:extLst>
              <a:ext uri="{FF2B5EF4-FFF2-40B4-BE49-F238E27FC236}">
                <a16:creationId xmlns:a16="http://schemas.microsoft.com/office/drawing/2014/main" id="{535FBE35-4E88-48C9-38C3-A5FE128E1048}"/>
              </a:ext>
            </a:extLst>
          </p:cNvPr>
          <p:cNvSpPr txBox="1"/>
          <p:nvPr/>
        </p:nvSpPr>
        <p:spPr>
          <a:xfrm rot="20950391">
            <a:off x="7101559" y="5059300"/>
            <a:ext cx="685800" cy="184666"/>
          </a:xfrm>
          <a:prstGeom prst="rect">
            <a:avLst/>
          </a:prstGeom>
          <a:solidFill>
            <a:schemeClr val="bg1"/>
          </a:solidFill>
        </p:spPr>
        <p:txBody>
          <a:bodyPr wrap="square" lIns="0" tIns="0" rIns="0" bIns="0" rtlCol="0">
            <a:spAutoFit/>
          </a:bodyPr>
          <a:lstStyle/>
          <a:p>
            <a:pPr algn="ctr" rtl="0"/>
            <a:r>
              <a:rPr lang="fr-ca" sz="1200" b="1" i="0" u="none" baseline="0">
                <a:solidFill>
                  <a:srgbClr val="A00E15"/>
                </a:solidFill>
              </a:rPr>
              <a:t>ZONE 3 :</a:t>
            </a:r>
            <a:endParaRPr lang="fr-ca" sz="1200" b="1" dirty="0">
              <a:solidFill>
                <a:srgbClr val="A00E15"/>
              </a:solidFill>
            </a:endParaRPr>
          </a:p>
        </p:txBody>
      </p:sp>
      <p:sp>
        <p:nvSpPr>
          <p:cNvPr id="17" name="TextBox 16">
            <a:extLst>
              <a:ext uri="{FF2B5EF4-FFF2-40B4-BE49-F238E27FC236}">
                <a16:creationId xmlns:a16="http://schemas.microsoft.com/office/drawing/2014/main" id="{3F611488-452B-E467-4A76-20C01AD16413}"/>
              </a:ext>
            </a:extLst>
          </p:cNvPr>
          <p:cNvSpPr txBox="1"/>
          <p:nvPr/>
        </p:nvSpPr>
        <p:spPr>
          <a:xfrm>
            <a:off x="6137814" y="4700545"/>
            <a:ext cx="1066800" cy="369332"/>
          </a:xfrm>
          <a:prstGeom prst="rect">
            <a:avLst/>
          </a:prstGeom>
          <a:solidFill>
            <a:schemeClr val="bg1"/>
          </a:solidFill>
        </p:spPr>
        <p:txBody>
          <a:bodyPr wrap="square" lIns="0" tIns="0" rIns="0" bIns="0" rtlCol="0">
            <a:spAutoFit/>
          </a:bodyPr>
          <a:lstStyle/>
          <a:p>
            <a:pPr algn="ctr" rtl="0"/>
            <a:r>
              <a:rPr lang="fr-ca" sz="1200" b="1" i="0" u="none" baseline="0">
                <a:solidFill>
                  <a:schemeClr val="tx1"/>
                </a:solidFill>
              </a:rPr>
              <a:t>GARE CALEDONIA</a:t>
            </a:r>
            <a:endParaRPr lang="fr-ca" sz="1200" b="1" dirty="0">
              <a:solidFill>
                <a:schemeClr val="tx1"/>
              </a:solidFill>
            </a:endParaRPr>
          </a:p>
        </p:txBody>
      </p:sp>
      <p:sp>
        <p:nvSpPr>
          <p:cNvPr id="18" name="TextBox 17">
            <a:extLst>
              <a:ext uri="{FF2B5EF4-FFF2-40B4-BE49-F238E27FC236}">
                <a16:creationId xmlns:a16="http://schemas.microsoft.com/office/drawing/2014/main" id="{73D7D9B4-2EA3-EB9F-4826-61DDF27B9B3B}"/>
              </a:ext>
            </a:extLst>
          </p:cNvPr>
          <p:cNvSpPr txBox="1"/>
          <p:nvPr/>
        </p:nvSpPr>
        <p:spPr>
          <a:xfrm rot="21207747">
            <a:off x="8539550" y="4315328"/>
            <a:ext cx="1066800" cy="484748"/>
          </a:xfrm>
          <a:prstGeom prst="rect">
            <a:avLst/>
          </a:prstGeom>
          <a:solidFill>
            <a:schemeClr val="bg1"/>
          </a:solidFill>
        </p:spPr>
        <p:txBody>
          <a:bodyPr wrap="square" lIns="0" tIns="0" rIns="0" bIns="0" rtlCol="0">
            <a:spAutoFit/>
          </a:bodyPr>
          <a:lstStyle/>
          <a:p>
            <a:pPr algn="ctr" rtl="0"/>
            <a:r>
              <a:rPr lang="fr-ca" sz="1050" b="1" i="0" u="none" baseline="0" dirty="0">
                <a:solidFill>
                  <a:schemeClr val="tx1"/>
                </a:solidFill>
              </a:rPr>
              <a:t>SAUT-DE-MOUTON DE DAVENPORT</a:t>
            </a:r>
            <a:endParaRPr lang="fr-ca" sz="1050" b="1" dirty="0">
              <a:solidFill>
                <a:schemeClr val="tx1"/>
              </a:solidFill>
            </a:endParaRPr>
          </a:p>
        </p:txBody>
      </p:sp>
      <p:sp>
        <p:nvSpPr>
          <p:cNvPr id="19" name="TextBox 18">
            <a:extLst>
              <a:ext uri="{FF2B5EF4-FFF2-40B4-BE49-F238E27FC236}">
                <a16:creationId xmlns:a16="http://schemas.microsoft.com/office/drawing/2014/main" id="{AA16C154-5235-DE34-CB61-4FA4F823FD84}"/>
              </a:ext>
            </a:extLst>
          </p:cNvPr>
          <p:cNvSpPr txBox="1"/>
          <p:nvPr/>
        </p:nvSpPr>
        <p:spPr>
          <a:xfrm rot="20387432">
            <a:off x="7706987" y="4670474"/>
            <a:ext cx="685800" cy="184666"/>
          </a:xfrm>
          <a:prstGeom prst="rect">
            <a:avLst/>
          </a:prstGeom>
          <a:solidFill>
            <a:schemeClr val="bg1"/>
          </a:solidFill>
        </p:spPr>
        <p:txBody>
          <a:bodyPr wrap="square" lIns="0" tIns="0" rIns="0" bIns="0" rtlCol="0">
            <a:spAutoFit/>
          </a:bodyPr>
          <a:lstStyle/>
          <a:p>
            <a:pPr algn="ctr" rtl="0"/>
            <a:r>
              <a:rPr lang="fr-ca" sz="1200" b="1" i="0" u="none" baseline="0">
                <a:solidFill>
                  <a:srgbClr val="A00E15"/>
                </a:solidFill>
              </a:rPr>
              <a:t>ZONE 2 :</a:t>
            </a:r>
            <a:endParaRPr lang="fr-ca" sz="1200" b="1" dirty="0">
              <a:solidFill>
                <a:srgbClr val="A00E15"/>
              </a:solidFill>
            </a:endParaRPr>
          </a:p>
        </p:txBody>
      </p:sp>
      <p:sp>
        <p:nvSpPr>
          <p:cNvPr id="21" name="TextBox 20">
            <a:extLst>
              <a:ext uri="{FF2B5EF4-FFF2-40B4-BE49-F238E27FC236}">
                <a16:creationId xmlns:a16="http://schemas.microsoft.com/office/drawing/2014/main" id="{AC8B5094-818C-BFFF-C0B0-82B0EB5AAFEB}"/>
              </a:ext>
            </a:extLst>
          </p:cNvPr>
          <p:cNvSpPr txBox="1"/>
          <p:nvPr/>
        </p:nvSpPr>
        <p:spPr>
          <a:xfrm rot="18468949">
            <a:off x="9846283" y="4084731"/>
            <a:ext cx="685800" cy="184666"/>
          </a:xfrm>
          <a:prstGeom prst="rect">
            <a:avLst/>
          </a:prstGeom>
          <a:solidFill>
            <a:schemeClr val="bg1"/>
          </a:solidFill>
        </p:spPr>
        <p:txBody>
          <a:bodyPr wrap="square" lIns="0" tIns="0" rIns="0" bIns="0" rtlCol="0">
            <a:spAutoFit/>
          </a:bodyPr>
          <a:lstStyle/>
          <a:p>
            <a:pPr algn="ctr" rtl="0"/>
            <a:r>
              <a:rPr lang="fr-ca" sz="1200" b="1" i="0" u="none" baseline="0">
                <a:solidFill>
                  <a:srgbClr val="A00E15"/>
                </a:solidFill>
              </a:rPr>
              <a:t>ZONE 1 :</a:t>
            </a:r>
            <a:endParaRPr lang="fr-ca" sz="1200" b="1" dirty="0">
              <a:solidFill>
                <a:srgbClr val="A00E15"/>
              </a:solidFill>
            </a:endParaRPr>
          </a:p>
        </p:txBody>
      </p:sp>
      <p:sp>
        <p:nvSpPr>
          <p:cNvPr id="22" name="TextBox 21">
            <a:extLst>
              <a:ext uri="{FF2B5EF4-FFF2-40B4-BE49-F238E27FC236}">
                <a16:creationId xmlns:a16="http://schemas.microsoft.com/office/drawing/2014/main" id="{52157F2F-600A-8A71-C0E3-4CA6F92CD7E7}"/>
              </a:ext>
            </a:extLst>
          </p:cNvPr>
          <p:cNvSpPr txBox="1"/>
          <p:nvPr/>
        </p:nvSpPr>
        <p:spPr>
          <a:xfrm rot="4940780">
            <a:off x="1378507" y="4121159"/>
            <a:ext cx="635293" cy="76944"/>
          </a:xfrm>
          <a:prstGeom prst="rect">
            <a:avLst/>
          </a:prstGeom>
          <a:solidFill>
            <a:schemeClr val="bg1"/>
          </a:solidFill>
        </p:spPr>
        <p:txBody>
          <a:bodyPr wrap="square" lIns="0" tIns="0" rIns="0" bIns="0" rtlCol="0">
            <a:spAutoFit/>
          </a:bodyPr>
          <a:lstStyle/>
          <a:p>
            <a:pPr algn="ctr" rtl="0"/>
            <a:r>
              <a:rPr lang="fr-ca" sz="500" b="1" i="0" u="none" baseline="0" dirty="0"/>
              <a:t>AV. FINCH O.</a:t>
            </a:r>
            <a:endParaRPr lang="fr-ca" sz="500" b="1" dirty="0"/>
          </a:p>
        </p:txBody>
      </p:sp>
      <p:sp>
        <p:nvSpPr>
          <p:cNvPr id="23" name="TextBox 22">
            <a:extLst>
              <a:ext uri="{FF2B5EF4-FFF2-40B4-BE49-F238E27FC236}">
                <a16:creationId xmlns:a16="http://schemas.microsoft.com/office/drawing/2014/main" id="{1C7FBFB0-5661-BA15-4233-C60FBC9AA2D6}"/>
              </a:ext>
            </a:extLst>
          </p:cNvPr>
          <p:cNvSpPr txBox="1"/>
          <p:nvPr/>
        </p:nvSpPr>
        <p:spPr>
          <a:xfrm rot="4940780">
            <a:off x="2556692" y="4144423"/>
            <a:ext cx="789958" cy="76944"/>
          </a:xfrm>
          <a:prstGeom prst="rect">
            <a:avLst/>
          </a:prstGeom>
          <a:solidFill>
            <a:schemeClr val="bg1"/>
          </a:solidFill>
        </p:spPr>
        <p:txBody>
          <a:bodyPr wrap="square" lIns="0" tIns="0" rIns="0" bIns="0" rtlCol="0">
            <a:spAutoFit/>
          </a:bodyPr>
          <a:lstStyle/>
          <a:p>
            <a:pPr algn="ctr" rtl="0"/>
            <a:r>
              <a:rPr lang="fr-ca" sz="500" b="1" i="0" u="none" baseline="0"/>
              <a:t>AVENUE SHEPPARD OUEST</a:t>
            </a:r>
            <a:endParaRPr lang="fr-ca" sz="500" b="1" dirty="0"/>
          </a:p>
        </p:txBody>
      </p:sp>
      <p:sp>
        <p:nvSpPr>
          <p:cNvPr id="24" name="TextBox 23">
            <a:extLst>
              <a:ext uri="{FF2B5EF4-FFF2-40B4-BE49-F238E27FC236}">
                <a16:creationId xmlns:a16="http://schemas.microsoft.com/office/drawing/2014/main" id="{51551100-5E8E-8845-101F-2EA63C642F97}"/>
              </a:ext>
            </a:extLst>
          </p:cNvPr>
          <p:cNvSpPr txBox="1"/>
          <p:nvPr/>
        </p:nvSpPr>
        <p:spPr>
          <a:xfrm rot="4940780">
            <a:off x="3879854" y="3862555"/>
            <a:ext cx="563428" cy="76944"/>
          </a:xfrm>
          <a:prstGeom prst="rect">
            <a:avLst/>
          </a:prstGeom>
          <a:solidFill>
            <a:schemeClr val="bg1"/>
          </a:solidFill>
        </p:spPr>
        <p:txBody>
          <a:bodyPr wrap="square" lIns="0" tIns="0" rIns="0" bIns="0" rtlCol="0">
            <a:spAutoFit/>
          </a:bodyPr>
          <a:lstStyle/>
          <a:p>
            <a:pPr algn="ctr" rtl="0"/>
            <a:r>
              <a:rPr lang="fr-ca" sz="500" b="1" i="0" u="none" baseline="0"/>
              <a:t>AVENUE WILSON</a:t>
            </a:r>
            <a:endParaRPr lang="fr-ca" sz="500" b="1" dirty="0"/>
          </a:p>
        </p:txBody>
      </p:sp>
      <p:sp>
        <p:nvSpPr>
          <p:cNvPr id="25" name="TextBox 24">
            <a:extLst>
              <a:ext uri="{FF2B5EF4-FFF2-40B4-BE49-F238E27FC236}">
                <a16:creationId xmlns:a16="http://schemas.microsoft.com/office/drawing/2014/main" id="{97256AD0-347A-17EE-EEE8-DDB6107FBDDE}"/>
              </a:ext>
            </a:extLst>
          </p:cNvPr>
          <p:cNvSpPr txBox="1"/>
          <p:nvPr/>
        </p:nvSpPr>
        <p:spPr>
          <a:xfrm rot="21228422">
            <a:off x="3020366" y="4187282"/>
            <a:ext cx="1099194" cy="92333"/>
          </a:xfrm>
          <a:prstGeom prst="rect">
            <a:avLst/>
          </a:prstGeom>
          <a:solidFill>
            <a:schemeClr val="bg1"/>
          </a:solidFill>
        </p:spPr>
        <p:txBody>
          <a:bodyPr wrap="square" lIns="0" tIns="0" rIns="0" bIns="0" rtlCol="0">
            <a:spAutoFit/>
          </a:bodyPr>
          <a:lstStyle/>
          <a:p>
            <a:pPr algn="ctr" rtl="0"/>
            <a:r>
              <a:rPr lang="fr-ca" sz="600" b="1" i="0" u="none" baseline="0"/>
              <a:t>BOULEVARD WILSON HEIGHTS</a:t>
            </a:r>
            <a:endParaRPr lang="fr-ca" sz="600" b="1" dirty="0"/>
          </a:p>
        </p:txBody>
      </p:sp>
      <p:sp>
        <p:nvSpPr>
          <p:cNvPr id="26" name="TextBox 25">
            <a:extLst>
              <a:ext uri="{FF2B5EF4-FFF2-40B4-BE49-F238E27FC236}">
                <a16:creationId xmlns:a16="http://schemas.microsoft.com/office/drawing/2014/main" id="{1BEC6062-FC5E-F55B-94FB-D00B7AF65DB5}"/>
              </a:ext>
            </a:extLst>
          </p:cNvPr>
          <p:cNvSpPr txBox="1"/>
          <p:nvPr/>
        </p:nvSpPr>
        <p:spPr>
          <a:xfrm rot="21312398">
            <a:off x="4650997" y="4149970"/>
            <a:ext cx="606169" cy="92333"/>
          </a:xfrm>
          <a:prstGeom prst="rect">
            <a:avLst/>
          </a:prstGeom>
          <a:solidFill>
            <a:schemeClr val="bg1"/>
          </a:solidFill>
        </p:spPr>
        <p:txBody>
          <a:bodyPr wrap="square" lIns="0" tIns="0" rIns="0" bIns="0" rtlCol="0">
            <a:spAutoFit/>
          </a:bodyPr>
          <a:lstStyle/>
          <a:p>
            <a:pPr algn="ctr" rtl="0"/>
            <a:r>
              <a:rPr lang="fr-ca" sz="600" b="1" i="0" u="none" baseline="0"/>
              <a:t>ALLEN EXPY</a:t>
            </a:r>
            <a:endParaRPr lang="fr-ca" sz="600" b="1" dirty="0"/>
          </a:p>
        </p:txBody>
      </p:sp>
      <p:sp>
        <p:nvSpPr>
          <p:cNvPr id="27" name="TextBox 26">
            <a:extLst>
              <a:ext uri="{FF2B5EF4-FFF2-40B4-BE49-F238E27FC236}">
                <a16:creationId xmlns:a16="http://schemas.microsoft.com/office/drawing/2014/main" id="{387516B7-99C4-6A36-7A88-4FFEB458C2EB}"/>
              </a:ext>
            </a:extLst>
          </p:cNvPr>
          <p:cNvSpPr txBox="1"/>
          <p:nvPr/>
        </p:nvSpPr>
        <p:spPr>
          <a:xfrm rot="4945437">
            <a:off x="5065213" y="4587165"/>
            <a:ext cx="869810" cy="92333"/>
          </a:xfrm>
          <a:prstGeom prst="rect">
            <a:avLst/>
          </a:prstGeom>
          <a:solidFill>
            <a:schemeClr val="bg1"/>
          </a:solidFill>
        </p:spPr>
        <p:txBody>
          <a:bodyPr wrap="square" lIns="0" tIns="0" rIns="0" bIns="0" rtlCol="0">
            <a:spAutoFit/>
          </a:bodyPr>
          <a:lstStyle/>
          <a:p>
            <a:pPr algn="ctr" rtl="0"/>
            <a:r>
              <a:rPr lang="fr-ca" sz="600" b="1" i="0" u="none" baseline="0"/>
              <a:t>AVENUE LAWRENCE. O.</a:t>
            </a:r>
            <a:endParaRPr lang="fr-ca" sz="600" b="1" dirty="0"/>
          </a:p>
        </p:txBody>
      </p:sp>
      <p:sp>
        <p:nvSpPr>
          <p:cNvPr id="28" name="TextBox 27">
            <a:extLst>
              <a:ext uri="{FF2B5EF4-FFF2-40B4-BE49-F238E27FC236}">
                <a16:creationId xmlns:a16="http://schemas.microsoft.com/office/drawing/2014/main" id="{6EC3C6C8-85D7-959E-F1AE-0AAC17E71DD9}"/>
              </a:ext>
            </a:extLst>
          </p:cNvPr>
          <p:cNvSpPr txBox="1"/>
          <p:nvPr/>
        </p:nvSpPr>
        <p:spPr>
          <a:xfrm rot="4945437">
            <a:off x="6214745" y="4022882"/>
            <a:ext cx="869810" cy="92333"/>
          </a:xfrm>
          <a:prstGeom prst="rect">
            <a:avLst/>
          </a:prstGeom>
          <a:solidFill>
            <a:schemeClr val="bg1"/>
          </a:solidFill>
        </p:spPr>
        <p:txBody>
          <a:bodyPr wrap="square" lIns="0" tIns="0" rIns="0" bIns="0" rtlCol="0">
            <a:spAutoFit/>
          </a:bodyPr>
          <a:lstStyle/>
          <a:p>
            <a:pPr algn="ctr" rtl="0"/>
            <a:r>
              <a:rPr lang="fr-ca" sz="600" b="1" i="0" u="none" baseline="0" dirty="0"/>
              <a:t>AVENUE EGLINTON O.</a:t>
            </a:r>
            <a:endParaRPr lang="fr-ca" sz="600" b="1" dirty="0"/>
          </a:p>
        </p:txBody>
      </p:sp>
      <p:sp>
        <p:nvSpPr>
          <p:cNvPr id="29" name="TextBox 28">
            <a:extLst>
              <a:ext uri="{FF2B5EF4-FFF2-40B4-BE49-F238E27FC236}">
                <a16:creationId xmlns:a16="http://schemas.microsoft.com/office/drawing/2014/main" id="{A623D6D5-0896-F580-6630-6BF86FDB4912}"/>
              </a:ext>
            </a:extLst>
          </p:cNvPr>
          <p:cNvSpPr txBox="1"/>
          <p:nvPr/>
        </p:nvSpPr>
        <p:spPr>
          <a:xfrm rot="4945437">
            <a:off x="7440598" y="3810205"/>
            <a:ext cx="869810" cy="92333"/>
          </a:xfrm>
          <a:prstGeom prst="rect">
            <a:avLst/>
          </a:prstGeom>
          <a:solidFill>
            <a:schemeClr val="bg1"/>
          </a:solidFill>
        </p:spPr>
        <p:txBody>
          <a:bodyPr wrap="square" lIns="0" tIns="0" rIns="0" bIns="0" rtlCol="0">
            <a:spAutoFit/>
          </a:bodyPr>
          <a:lstStyle/>
          <a:p>
            <a:pPr algn="ctr" rtl="0"/>
            <a:r>
              <a:rPr lang="fr-ca" sz="600" b="1" i="0" u="none" baseline="0"/>
              <a:t>AV. ST CLAIR OUEST</a:t>
            </a:r>
            <a:endParaRPr lang="fr-ca" sz="600" b="1" dirty="0"/>
          </a:p>
        </p:txBody>
      </p:sp>
      <p:sp>
        <p:nvSpPr>
          <p:cNvPr id="30" name="TextBox 29">
            <a:extLst>
              <a:ext uri="{FF2B5EF4-FFF2-40B4-BE49-F238E27FC236}">
                <a16:creationId xmlns:a16="http://schemas.microsoft.com/office/drawing/2014/main" id="{572861BA-2B33-DB14-5D64-C7836A74A0C3}"/>
              </a:ext>
            </a:extLst>
          </p:cNvPr>
          <p:cNvSpPr txBox="1"/>
          <p:nvPr/>
        </p:nvSpPr>
        <p:spPr>
          <a:xfrm rot="5400000">
            <a:off x="7920181" y="3978082"/>
            <a:ext cx="711172" cy="92333"/>
          </a:xfrm>
          <a:prstGeom prst="rect">
            <a:avLst/>
          </a:prstGeom>
          <a:solidFill>
            <a:schemeClr val="bg1"/>
          </a:solidFill>
        </p:spPr>
        <p:txBody>
          <a:bodyPr wrap="square" lIns="0" tIns="0" rIns="0" bIns="0" rtlCol="0">
            <a:spAutoFit/>
          </a:bodyPr>
          <a:lstStyle/>
          <a:p>
            <a:pPr algn="ctr" rtl="0"/>
            <a:r>
              <a:rPr lang="fr-ca" sz="600" b="1" i="0" u="none" baseline="0"/>
              <a:t>CHEMIN DAVENPORT</a:t>
            </a:r>
            <a:endParaRPr lang="fr-ca" sz="600" b="1" dirty="0"/>
          </a:p>
        </p:txBody>
      </p:sp>
      <p:sp>
        <p:nvSpPr>
          <p:cNvPr id="31" name="TextBox 30">
            <a:extLst>
              <a:ext uri="{FF2B5EF4-FFF2-40B4-BE49-F238E27FC236}">
                <a16:creationId xmlns:a16="http://schemas.microsoft.com/office/drawing/2014/main" id="{ED564BDA-326F-2758-42ED-7F3E6E675151}"/>
              </a:ext>
            </a:extLst>
          </p:cNvPr>
          <p:cNvSpPr txBox="1"/>
          <p:nvPr/>
        </p:nvSpPr>
        <p:spPr>
          <a:xfrm rot="4945437">
            <a:off x="8249703" y="3532674"/>
            <a:ext cx="613674" cy="92333"/>
          </a:xfrm>
          <a:prstGeom prst="rect">
            <a:avLst/>
          </a:prstGeom>
          <a:solidFill>
            <a:schemeClr val="bg1"/>
          </a:solidFill>
        </p:spPr>
        <p:txBody>
          <a:bodyPr wrap="square" lIns="0" tIns="0" rIns="0" bIns="0" rtlCol="0">
            <a:spAutoFit/>
          </a:bodyPr>
          <a:lstStyle/>
          <a:p>
            <a:pPr algn="ctr" rtl="0"/>
            <a:r>
              <a:rPr lang="fr-ca" sz="600" b="1" i="0" u="none" baseline="0"/>
              <a:t>RUE DUPONT</a:t>
            </a:r>
            <a:endParaRPr lang="fr-ca" sz="600" b="1" dirty="0"/>
          </a:p>
        </p:txBody>
      </p:sp>
      <p:sp>
        <p:nvSpPr>
          <p:cNvPr id="32" name="TextBox 31">
            <a:extLst>
              <a:ext uri="{FF2B5EF4-FFF2-40B4-BE49-F238E27FC236}">
                <a16:creationId xmlns:a16="http://schemas.microsoft.com/office/drawing/2014/main" id="{EC999BD8-2F2F-7775-42BA-92E5037BEB42}"/>
              </a:ext>
            </a:extLst>
          </p:cNvPr>
          <p:cNvSpPr txBox="1"/>
          <p:nvPr/>
        </p:nvSpPr>
        <p:spPr>
          <a:xfrm rot="4945437">
            <a:off x="8795107" y="3452735"/>
            <a:ext cx="613674" cy="92333"/>
          </a:xfrm>
          <a:prstGeom prst="rect">
            <a:avLst/>
          </a:prstGeom>
          <a:solidFill>
            <a:schemeClr val="bg1"/>
          </a:solidFill>
        </p:spPr>
        <p:txBody>
          <a:bodyPr wrap="square" lIns="0" tIns="0" rIns="0" bIns="0" rtlCol="0">
            <a:spAutoFit/>
          </a:bodyPr>
          <a:lstStyle/>
          <a:p>
            <a:pPr algn="ctr" rtl="0"/>
            <a:r>
              <a:rPr lang="fr-ca" sz="600" b="1" i="0" u="none" baseline="0"/>
              <a:t>RUE BLOOR. O.</a:t>
            </a:r>
            <a:endParaRPr lang="fr-ca" sz="600" b="1" dirty="0"/>
          </a:p>
        </p:txBody>
      </p:sp>
      <p:sp>
        <p:nvSpPr>
          <p:cNvPr id="33" name="TextBox 32">
            <a:extLst>
              <a:ext uri="{FF2B5EF4-FFF2-40B4-BE49-F238E27FC236}">
                <a16:creationId xmlns:a16="http://schemas.microsoft.com/office/drawing/2014/main" id="{C9693F96-C608-BA00-D528-941335563219}"/>
              </a:ext>
            </a:extLst>
          </p:cNvPr>
          <p:cNvSpPr txBox="1"/>
          <p:nvPr/>
        </p:nvSpPr>
        <p:spPr>
          <a:xfrm rot="4945437">
            <a:off x="9032829" y="3342055"/>
            <a:ext cx="613674" cy="92333"/>
          </a:xfrm>
          <a:prstGeom prst="rect">
            <a:avLst/>
          </a:prstGeom>
          <a:solidFill>
            <a:schemeClr val="bg1"/>
          </a:solidFill>
        </p:spPr>
        <p:txBody>
          <a:bodyPr wrap="square" lIns="0" tIns="0" rIns="0" bIns="0" rtlCol="0">
            <a:spAutoFit/>
          </a:bodyPr>
          <a:lstStyle/>
          <a:p>
            <a:pPr algn="ctr" rtl="0"/>
            <a:r>
              <a:rPr lang="fr-ca" sz="600" b="1" i="0" u="none" baseline="0"/>
              <a:t>RUE HARBORD</a:t>
            </a:r>
            <a:endParaRPr lang="fr-ca" sz="600" b="1" dirty="0"/>
          </a:p>
        </p:txBody>
      </p:sp>
      <p:sp>
        <p:nvSpPr>
          <p:cNvPr id="34" name="TextBox 33">
            <a:extLst>
              <a:ext uri="{FF2B5EF4-FFF2-40B4-BE49-F238E27FC236}">
                <a16:creationId xmlns:a16="http://schemas.microsoft.com/office/drawing/2014/main" id="{54746780-EC72-D19F-4B16-609A8E5AF8CD}"/>
              </a:ext>
            </a:extLst>
          </p:cNvPr>
          <p:cNvSpPr txBox="1"/>
          <p:nvPr/>
        </p:nvSpPr>
        <p:spPr>
          <a:xfrm rot="5077399">
            <a:off x="9360567" y="3275440"/>
            <a:ext cx="613674" cy="92333"/>
          </a:xfrm>
          <a:prstGeom prst="rect">
            <a:avLst/>
          </a:prstGeom>
          <a:solidFill>
            <a:schemeClr val="bg1"/>
          </a:solidFill>
        </p:spPr>
        <p:txBody>
          <a:bodyPr wrap="square" lIns="0" tIns="0" rIns="0" bIns="0" rtlCol="0">
            <a:spAutoFit/>
          </a:bodyPr>
          <a:lstStyle/>
          <a:p>
            <a:pPr algn="ctr" rtl="0"/>
            <a:r>
              <a:rPr lang="fr-ca" sz="600" b="1" i="0" u="none" baseline="0"/>
              <a:t>RUE COLLÈGE</a:t>
            </a:r>
            <a:endParaRPr lang="fr-ca" sz="600" b="1" dirty="0"/>
          </a:p>
        </p:txBody>
      </p:sp>
      <p:sp>
        <p:nvSpPr>
          <p:cNvPr id="35" name="TextBox 34">
            <a:extLst>
              <a:ext uri="{FF2B5EF4-FFF2-40B4-BE49-F238E27FC236}">
                <a16:creationId xmlns:a16="http://schemas.microsoft.com/office/drawing/2014/main" id="{EF53FD7A-03A9-59B2-B122-113553D400EE}"/>
              </a:ext>
            </a:extLst>
          </p:cNvPr>
          <p:cNvSpPr txBox="1"/>
          <p:nvPr/>
        </p:nvSpPr>
        <p:spPr>
          <a:xfrm rot="5077399">
            <a:off x="10421057" y="4237936"/>
            <a:ext cx="513315" cy="92333"/>
          </a:xfrm>
          <a:prstGeom prst="rect">
            <a:avLst/>
          </a:prstGeom>
          <a:solidFill>
            <a:schemeClr val="bg1"/>
          </a:solidFill>
        </p:spPr>
        <p:txBody>
          <a:bodyPr wrap="square" lIns="0" tIns="0" rIns="0" bIns="0" rtlCol="0">
            <a:spAutoFit/>
          </a:bodyPr>
          <a:lstStyle/>
          <a:p>
            <a:pPr algn="ctr" rtl="0"/>
            <a:r>
              <a:rPr lang="fr-ca" sz="600" b="1" i="0" u="none" baseline="0" dirty="0"/>
              <a:t>RUE KING OUEST</a:t>
            </a:r>
            <a:endParaRPr lang="fr-ca" sz="600" b="1" dirty="0"/>
          </a:p>
        </p:txBody>
      </p:sp>
      <p:sp>
        <p:nvSpPr>
          <p:cNvPr id="36" name="TextBox 35">
            <a:extLst>
              <a:ext uri="{FF2B5EF4-FFF2-40B4-BE49-F238E27FC236}">
                <a16:creationId xmlns:a16="http://schemas.microsoft.com/office/drawing/2014/main" id="{F08A4785-3A78-33E3-5625-E0B59D44EC3D}"/>
              </a:ext>
            </a:extLst>
          </p:cNvPr>
          <p:cNvSpPr txBox="1"/>
          <p:nvPr/>
        </p:nvSpPr>
        <p:spPr>
          <a:xfrm rot="21236222">
            <a:off x="6993336" y="4528407"/>
            <a:ext cx="606169" cy="92333"/>
          </a:xfrm>
          <a:prstGeom prst="rect">
            <a:avLst/>
          </a:prstGeom>
          <a:solidFill>
            <a:schemeClr val="bg1"/>
          </a:solidFill>
        </p:spPr>
        <p:txBody>
          <a:bodyPr wrap="square" lIns="0" tIns="0" rIns="0" bIns="0" rtlCol="0">
            <a:spAutoFit/>
          </a:bodyPr>
          <a:lstStyle/>
          <a:p>
            <a:pPr algn="ctr" rtl="0"/>
            <a:r>
              <a:rPr lang="fr-ca" sz="600" b="1" i="0" u="none" baseline="0"/>
              <a:t> RUE DUFFERIN</a:t>
            </a:r>
            <a:endParaRPr lang="fr-ca" sz="600" b="1" dirty="0"/>
          </a:p>
        </p:txBody>
      </p:sp>
      <p:sp>
        <p:nvSpPr>
          <p:cNvPr id="37" name="TextBox 36">
            <a:extLst>
              <a:ext uri="{FF2B5EF4-FFF2-40B4-BE49-F238E27FC236}">
                <a16:creationId xmlns:a16="http://schemas.microsoft.com/office/drawing/2014/main" id="{47E36405-32C2-555F-5D97-3668CA0A18B7}"/>
              </a:ext>
            </a:extLst>
          </p:cNvPr>
          <p:cNvSpPr txBox="1"/>
          <p:nvPr/>
        </p:nvSpPr>
        <p:spPr>
          <a:xfrm rot="21155443">
            <a:off x="7465523" y="5475724"/>
            <a:ext cx="764047" cy="92333"/>
          </a:xfrm>
          <a:prstGeom prst="rect">
            <a:avLst/>
          </a:prstGeom>
          <a:solidFill>
            <a:schemeClr val="bg1"/>
          </a:solidFill>
        </p:spPr>
        <p:txBody>
          <a:bodyPr wrap="square" lIns="0" tIns="0" rIns="0" bIns="0" rtlCol="0">
            <a:spAutoFit/>
          </a:bodyPr>
          <a:lstStyle/>
          <a:p>
            <a:pPr algn="ctr" rtl="0"/>
            <a:r>
              <a:rPr lang="fr-ca" sz="600" b="1" i="0" u="none" baseline="0"/>
              <a:t>RUE OLD WESTON</a:t>
            </a:r>
            <a:endParaRPr lang="fr-ca" sz="600" b="1" dirty="0"/>
          </a:p>
        </p:txBody>
      </p:sp>
      <p:sp>
        <p:nvSpPr>
          <p:cNvPr id="38" name="TextBox 37">
            <a:extLst>
              <a:ext uri="{FF2B5EF4-FFF2-40B4-BE49-F238E27FC236}">
                <a16:creationId xmlns:a16="http://schemas.microsoft.com/office/drawing/2014/main" id="{D838F746-F51B-607A-7044-62B3A749AE8D}"/>
              </a:ext>
            </a:extLst>
          </p:cNvPr>
          <p:cNvSpPr txBox="1"/>
          <p:nvPr/>
        </p:nvSpPr>
        <p:spPr>
          <a:xfrm rot="19945089">
            <a:off x="7540828" y="5819771"/>
            <a:ext cx="613437" cy="92333"/>
          </a:xfrm>
          <a:prstGeom prst="rect">
            <a:avLst/>
          </a:prstGeom>
          <a:solidFill>
            <a:schemeClr val="bg1"/>
          </a:solidFill>
        </p:spPr>
        <p:txBody>
          <a:bodyPr wrap="square" lIns="0" tIns="0" rIns="0" bIns="0" rtlCol="0">
            <a:spAutoFit/>
          </a:bodyPr>
          <a:lstStyle/>
          <a:p>
            <a:pPr algn="ctr" rtl="0"/>
            <a:r>
              <a:rPr lang="fr-ca" sz="600" b="1" i="0" u="none" baseline="0"/>
              <a:t>CHEMIN WESTON</a:t>
            </a:r>
            <a:endParaRPr lang="fr-ca" sz="600" b="1" dirty="0"/>
          </a:p>
        </p:txBody>
      </p:sp>
      <p:sp>
        <p:nvSpPr>
          <p:cNvPr id="39" name="TextBox 38">
            <a:extLst>
              <a:ext uri="{FF2B5EF4-FFF2-40B4-BE49-F238E27FC236}">
                <a16:creationId xmlns:a16="http://schemas.microsoft.com/office/drawing/2014/main" id="{C6F86BA5-1EC4-7859-D0FC-23F3E945B8F1}"/>
              </a:ext>
            </a:extLst>
          </p:cNvPr>
          <p:cNvSpPr txBox="1"/>
          <p:nvPr/>
        </p:nvSpPr>
        <p:spPr>
          <a:xfrm rot="21155443">
            <a:off x="9413693" y="5438993"/>
            <a:ext cx="1062442" cy="92333"/>
          </a:xfrm>
          <a:prstGeom prst="rect">
            <a:avLst/>
          </a:prstGeom>
          <a:solidFill>
            <a:schemeClr val="bg1"/>
          </a:solidFill>
        </p:spPr>
        <p:txBody>
          <a:bodyPr wrap="square" lIns="0" tIns="0" rIns="0" bIns="0" rtlCol="0">
            <a:spAutoFit/>
          </a:bodyPr>
          <a:lstStyle/>
          <a:p>
            <a:pPr algn="ctr" rtl="0"/>
            <a:r>
              <a:rPr lang="fr-ca" sz="600" b="1" i="0" u="none" baseline="0" dirty="0"/>
              <a:t>PROMENADE PARKSIDE</a:t>
            </a:r>
            <a:endParaRPr lang="fr-ca" sz="600" b="1" dirty="0"/>
          </a:p>
        </p:txBody>
      </p:sp>
      <p:sp>
        <p:nvSpPr>
          <p:cNvPr id="40" name="TextBox 39">
            <a:extLst>
              <a:ext uri="{FF2B5EF4-FFF2-40B4-BE49-F238E27FC236}">
                <a16:creationId xmlns:a16="http://schemas.microsoft.com/office/drawing/2014/main" id="{38E91E7E-43B1-14E2-53D0-AF52EC54079B}"/>
              </a:ext>
            </a:extLst>
          </p:cNvPr>
          <p:cNvSpPr txBox="1"/>
          <p:nvPr/>
        </p:nvSpPr>
        <p:spPr>
          <a:xfrm>
            <a:off x="10617226" y="5502500"/>
            <a:ext cx="374632" cy="223446"/>
          </a:xfrm>
          <a:prstGeom prst="rect">
            <a:avLst/>
          </a:prstGeom>
          <a:solidFill>
            <a:srgbClr val="5583E3"/>
          </a:solidFill>
        </p:spPr>
        <p:txBody>
          <a:bodyPr wrap="square" lIns="0" tIns="0" rIns="0" bIns="0" rtlCol="0">
            <a:spAutoFit/>
          </a:bodyPr>
          <a:lstStyle/>
          <a:p>
            <a:pPr algn="ctr" rtl="0"/>
            <a:r>
              <a:rPr lang="fr-ca" sz="600" b="1" i="0" u="none" baseline="0">
                <a:solidFill>
                  <a:srgbClr val="8ABCF6"/>
                </a:solidFill>
                <a:effectLst>
                  <a:outerShdw blurRad="38100" dist="38100" dir="2700000" algn="tl">
                    <a:srgbClr val="000000">
                      <a:alpha val="43137"/>
                    </a:srgbClr>
                  </a:outerShdw>
                </a:effectLst>
              </a:rPr>
              <a:t>Lac Ontario</a:t>
            </a:r>
            <a:endParaRPr lang="fr-ca" sz="600" b="1" dirty="0">
              <a:solidFill>
                <a:srgbClr val="8ABCF6"/>
              </a:solidFill>
              <a:effectLst>
                <a:outerShdw blurRad="38100" dist="38100" dir="2700000" algn="tl">
                  <a:srgbClr val="000000">
                    <a:alpha val="43137"/>
                  </a:srgbClr>
                </a:outerShdw>
              </a:effectLst>
            </a:endParaRPr>
          </a:p>
        </p:txBody>
      </p:sp>
      <p:sp>
        <p:nvSpPr>
          <p:cNvPr id="41" name="TextBox 40">
            <a:extLst>
              <a:ext uri="{FF2B5EF4-FFF2-40B4-BE49-F238E27FC236}">
                <a16:creationId xmlns:a16="http://schemas.microsoft.com/office/drawing/2014/main" id="{46A76854-2F75-5513-6121-7E5D102FFDB0}"/>
              </a:ext>
            </a:extLst>
          </p:cNvPr>
          <p:cNvSpPr txBox="1"/>
          <p:nvPr/>
        </p:nvSpPr>
        <p:spPr>
          <a:xfrm>
            <a:off x="9906000" y="5830442"/>
            <a:ext cx="457200" cy="184666"/>
          </a:xfrm>
          <a:prstGeom prst="rect">
            <a:avLst/>
          </a:prstGeom>
          <a:solidFill>
            <a:srgbClr val="5583E3"/>
          </a:solidFill>
        </p:spPr>
        <p:txBody>
          <a:bodyPr wrap="square" lIns="0" tIns="0" rIns="0" bIns="0" rtlCol="0">
            <a:spAutoFit/>
          </a:bodyPr>
          <a:lstStyle/>
          <a:p>
            <a:pPr algn="ctr" rtl="0"/>
            <a:r>
              <a:rPr lang="fr-ca" sz="600" b="1" i="0" u="none" baseline="0">
                <a:solidFill>
                  <a:srgbClr val="8ABCF6"/>
                </a:solidFill>
                <a:effectLst>
                  <a:outerShdw blurRad="38100" dist="38100" dir="2700000" algn="tl">
                    <a:srgbClr val="000000">
                      <a:alpha val="43137"/>
                    </a:srgbClr>
                  </a:outerShdw>
                </a:effectLst>
              </a:rPr>
              <a:t>Étang Grenadier</a:t>
            </a:r>
            <a:endParaRPr lang="fr-ca" sz="600" b="1" dirty="0">
              <a:solidFill>
                <a:srgbClr val="8ABCF6"/>
              </a:solidFill>
              <a:effectLst>
                <a:outerShdw blurRad="38100" dist="38100" dir="2700000" algn="tl">
                  <a:srgbClr val="000000">
                    <a:alpha val="43137"/>
                  </a:srgbClr>
                </a:outerShdw>
              </a:effectLst>
            </a:endParaRPr>
          </a:p>
        </p:txBody>
      </p:sp>
      <p:sp>
        <p:nvSpPr>
          <p:cNvPr id="42" name="TextBox 41">
            <a:extLst>
              <a:ext uri="{FF2B5EF4-FFF2-40B4-BE49-F238E27FC236}">
                <a16:creationId xmlns:a16="http://schemas.microsoft.com/office/drawing/2014/main" id="{00BD4646-D48D-DA8E-DFD3-EAFDE6A27567}"/>
              </a:ext>
            </a:extLst>
          </p:cNvPr>
          <p:cNvSpPr txBox="1"/>
          <p:nvPr/>
        </p:nvSpPr>
        <p:spPr>
          <a:xfrm>
            <a:off x="3740811" y="5819770"/>
            <a:ext cx="496407" cy="92333"/>
          </a:xfrm>
          <a:prstGeom prst="rect">
            <a:avLst/>
          </a:prstGeom>
          <a:solidFill>
            <a:schemeClr val="bg1"/>
          </a:solidFill>
        </p:spPr>
        <p:txBody>
          <a:bodyPr wrap="square" lIns="0" tIns="0" rIns="0" bIns="0" rtlCol="0">
            <a:spAutoFit/>
          </a:bodyPr>
          <a:lstStyle/>
          <a:p>
            <a:pPr algn="ctr" rtl="0"/>
            <a:r>
              <a:rPr lang="fr-ca" sz="600" b="1" i="0" u="none" baseline="0"/>
              <a:t>RUE KEELE</a:t>
            </a:r>
            <a:endParaRPr lang="fr-ca" sz="600" b="1" dirty="0"/>
          </a:p>
        </p:txBody>
      </p:sp>
      <p:sp>
        <p:nvSpPr>
          <p:cNvPr id="20" name="TextBox 19">
            <a:extLst>
              <a:ext uri="{FF2B5EF4-FFF2-40B4-BE49-F238E27FC236}">
                <a16:creationId xmlns:a16="http://schemas.microsoft.com/office/drawing/2014/main" id="{35F3F6D2-ABF2-38C8-117C-7B7453D3C018}"/>
              </a:ext>
            </a:extLst>
          </p:cNvPr>
          <p:cNvSpPr txBox="1"/>
          <p:nvPr/>
        </p:nvSpPr>
        <p:spPr>
          <a:xfrm>
            <a:off x="1265235" y="2862938"/>
            <a:ext cx="2041529" cy="184666"/>
          </a:xfrm>
          <a:prstGeom prst="rect">
            <a:avLst/>
          </a:prstGeom>
          <a:solidFill>
            <a:schemeClr val="bg1"/>
          </a:solidFill>
        </p:spPr>
        <p:txBody>
          <a:bodyPr wrap="square" lIns="0" tIns="0" rIns="0" bIns="0" rtlCol="0">
            <a:spAutoFit/>
          </a:bodyPr>
          <a:lstStyle/>
          <a:p>
            <a:pPr algn="l" rtl="0"/>
            <a:r>
              <a:rPr lang="fr-ca" sz="1200" b="1" i="0" u="none" baseline="0" dirty="0"/>
              <a:t>LÉGENDE</a:t>
            </a:r>
            <a:endParaRPr lang="fr-ca"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 y="2237232"/>
            <a:ext cx="6680834" cy="1404620"/>
          </a:xfrm>
          <a:custGeom>
            <a:avLst/>
            <a:gdLst/>
            <a:ahLst/>
            <a:cxnLst/>
            <a:rect l="l" t="t" r="r" b="b"/>
            <a:pathLst>
              <a:path w="6680834" h="1404620">
                <a:moveTo>
                  <a:pt x="5978283" y="0"/>
                </a:moveTo>
                <a:lnTo>
                  <a:pt x="5978283" y="351091"/>
                </a:lnTo>
                <a:lnTo>
                  <a:pt x="0" y="351091"/>
                </a:lnTo>
                <a:lnTo>
                  <a:pt x="0" y="1053287"/>
                </a:lnTo>
                <a:lnTo>
                  <a:pt x="5978283" y="1053287"/>
                </a:lnTo>
                <a:lnTo>
                  <a:pt x="5978283" y="1404365"/>
                </a:lnTo>
                <a:lnTo>
                  <a:pt x="6680466" y="702182"/>
                </a:lnTo>
                <a:lnTo>
                  <a:pt x="5978283" y="0"/>
                </a:lnTo>
                <a:close/>
              </a:path>
            </a:pathLst>
          </a:custGeom>
          <a:solidFill>
            <a:srgbClr val="D9D9D9"/>
          </a:solidFill>
        </p:spPr>
        <p:txBody>
          <a:bodyPr wrap="square" lIns="0" tIns="0" rIns="0" bIns="0" rtlCol="0"/>
          <a:lstStyle/>
          <a:p>
            <a:endParaRPr/>
          </a:p>
        </p:txBody>
      </p:sp>
      <p:sp>
        <p:nvSpPr>
          <p:cNvPr id="3" name="object 3"/>
          <p:cNvSpPr txBox="1"/>
          <p:nvPr/>
        </p:nvSpPr>
        <p:spPr>
          <a:xfrm>
            <a:off x="1354836" y="1987295"/>
            <a:ext cx="1322070" cy="341119"/>
          </a:xfrm>
          <a:prstGeom prst="rect">
            <a:avLst/>
          </a:prstGeom>
          <a:solidFill>
            <a:srgbClr val="1B806C"/>
          </a:solidFill>
        </p:spPr>
        <p:txBody>
          <a:bodyPr vert="horz" wrap="square" lIns="0" tIns="63500" rIns="0" bIns="0" rtlCol="0">
            <a:spAutoFit/>
          </a:bodyPr>
          <a:lstStyle/>
          <a:p>
            <a:pPr marL="341630" rtl="0">
              <a:lnSpc>
                <a:spcPct val="100000"/>
              </a:lnSpc>
              <a:spcBef>
                <a:spcPts val="500"/>
              </a:spcBef>
            </a:pPr>
            <a:r>
              <a:rPr lang="fr-ca" sz="1800" b="1" i="0" u="none" baseline="0">
                <a:solidFill>
                  <a:srgbClr val="FFFFFF"/>
                </a:solidFill>
                <a:latin typeface="Calibri"/>
                <a:ea typeface="Calibri"/>
                <a:cs typeface="Calibri"/>
              </a:rPr>
              <a:t>Zone 2 :</a:t>
            </a:r>
            <a:endParaRPr sz="1800">
              <a:latin typeface="Calibri"/>
              <a:cs typeface="Calibri"/>
            </a:endParaRPr>
          </a:p>
        </p:txBody>
      </p:sp>
      <p:sp>
        <p:nvSpPr>
          <p:cNvPr id="4" name="object 4"/>
          <p:cNvSpPr txBox="1">
            <a:spLocks noGrp="1"/>
          </p:cNvSpPr>
          <p:nvPr>
            <p:ph type="title"/>
          </p:nvPr>
        </p:nvSpPr>
        <p:spPr>
          <a:xfrm>
            <a:off x="353726" y="325715"/>
            <a:ext cx="7266274" cy="636905"/>
          </a:xfrm>
          <a:prstGeom prst="rect">
            <a:avLst/>
          </a:prstGeom>
        </p:spPr>
        <p:txBody>
          <a:bodyPr vert="horz" wrap="square" lIns="0" tIns="12700" rIns="0" bIns="0" rtlCol="0">
            <a:spAutoFit/>
          </a:bodyPr>
          <a:lstStyle/>
          <a:p>
            <a:pPr marL="15875" algn="l" rtl="0">
              <a:lnSpc>
                <a:spcPct val="100000"/>
              </a:lnSpc>
              <a:spcBef>
                <a:spcPts val="100"/>
              </a:spcBef>
            </a:pPr>
            <a:r>
              <a:rPr lang="fr-ca" b="1" i="0" u="none" baseline="0" dirty="0"/>
              <a:t>HORAIRE DE CONSTRUCTION</a:t>
            </a:r>
          </a:p>
          <a:p>
            <a:pPr marL="12700" algn="l" rtl="0">
              <a:lnSpc>
                <a:spcPct val="100000"/>
              </a:lnSpc>
              <a:spcBef>
                <a:spcPts val="10"/>
              </a:spcBef>
            </a:pPr>
            <a:r>
              <a:rPr lang="fr-ca" sz="1800" b="1" i="0" u="none" baseline="0" dirty="0">
                <a:latin typeface="Calibri"/>
                <a:ea typeface="Calibri"/>
                <a:cs typeface="Calibri"/>
              </a:rPr>
              <a:t>Project: 2026-2027</a:t>
            </a:r>
            <a:endParaRPr sz="1800" dirty="0">
              <a:latin typeface="Calibri"/>
              <a:cs typeface="Calibri"/>
            </a:endParaRPr>
          </a:p>
        </p:txBody>
      </p:sp>
      <p:sp>
        <p:nvSpPr>
          <p:cNvPr id="5" name="object 5"/>
          <p:cNvSpPr txBox="1"/>
          <p:nvPr/>
        </p:nvSpPr>
        <p:spPr>
          <a:xfrm>
            <a:off x="461600" y="5887003"/>
            <a:ext cx="83820" cy="151323"/>
          </a:xfrm>
          <a:prstGeom prst="rect">
            <a:avLst/>
          </a:prstGeom>
        </p:spPr>
        <p:txBody>
          <a:bodyPr vert="horz" wrap="square" lIns="0" tIns="12700" rIns="0" bIns="0" rtlCol="0">
            <a:spAutoFit/>
          </a:bodyPr>
          <a:lstStyle/>
          <a:p>
            <a:pPr marL="12700" rtl="0">
              <a:lnSpc>
                <a:spcPct val="100000"/>
              </a:lnSpc>
              <a:spcBef>
                <a:spcPts val="100"/>
              </a:spcBef>
            </a:pPr>
            <a:r>
              <a:rPr lang="fr-ca" sz="900" b="0" i="0" u="none" baseline="0">
                <a:solidFill>
                  <a:srgbClr val="181818"/>
                </a:solidFill>
                <a:latin typeface="Calibri"/>
                <a:ea typeface="Calibri"/>
                <a:cs typeface="Calibri"/>
              </a:rPr>
              <a:t>8</a:t>
            </a:r>
            <a:endParaRPr sz="900">
              <a:latin typeface="Calibri"/>
              <a:cs typeface="Calibri"/>
            </a:endParaRPr>
          </a:p>
        </p:txBody>
      </p:sp>
      <p:grpSp>
        <p:nvGrpSpPr>
          <p:cNvPr id="6" name="object 6"/>
          <p:cNvGrpSpPr/>
          <p:nvPr/>
        </p:nvGrpSpPr>
        <p:grpSpPr>
          <a:xfrm>
            <a:off x="791524" y="1212722"/>
            <a:ext cx="1992630" cy="5645785"/>
            <a:chOff x="791524" y="1212722"/>
            <a:chExt cx="1992630" cy="5645785"/>
          </a:xfrm>
        </p:grpSpPr>
        <p:sp>
          <p:nvSpPr>
            <p:cNvPr id="7" name="object 7"/>
            <p:cNvSpPr/>
            <p:nvPr/>
          </p:nvSpPr>
          <p:spPr>
            <a:xfrm>
              <a:off x="2779394" y="1212722"/>
              <a:ext cx="0" cy="5645785"/>
            </a:xfrm>
            <a:custGeom>
              <a:avLst/>
              <a:gdLst/>
              <a:ahLst/>
              <a:cxnLst/>
              <a:rect l="l" t="t" r="r" b="b"/>
              <a:pathLst>
                <a:path h="5645784">
                  <a:moveTo>
                    <a:pt x="0" y="0"/>
                  </a:moveTo>
                  <a:lnTo>
                    <a:pt x="0" y="5645429"/>
                  </a:lnTo>
                </a:path>
              </a:pathLst>
            </a:custGeom>
            <a:ln w="9525">
              <a:solidFill>
                <a:srgbClr val="FF00FF"/>
              </a:solidFill>
            </a:ln>
          </p:spPr>
          <p:txBody>
            <a:bodyPr wrap="square" lIns="0" tIns="0" rIns="0" bIns="0" rtlCol="0"/>
            <a:lstStyle/>
            <a:p>
              <a:endParaRPr/>
            </a:p>
          </p:txBody>
        </p:sp>
        <p:sp>
          <p:nvSpPr>
            <p:cNvPr id="8" name="object 8"/>
            <p:cNvSpPr/>
            <p:nvPr/>
          </p:nvSpPr>
          <p:spPr>
            <a:xfrm>
              <a:off x="791514" y="1243850"/>
              <a:ext cx="450215" cy="4096385"/>
            </a:xfrm>
            <a:custGeom>
              <a:avLst/>
              <a:gdLst/>
              <a:ahLst/>
              <a:cxnLst/>
              <a:rect l="l" t="t" r="r" b="b"/>
              <a:pathLst>
                <a:path w="450215" h="4096385">
                  <a:moveTo>
                    <a:pt x="111328" y="760615"/>
                  </a:moveTo>
                  <a:lnTo>
                    <a:pt x="109905" y="753262"/>
                  </a:lnTo>
                  <a:lnTo>
                    <a:pt x="105994" y="747356"/>
                  </a:lnTo>
                  <a:lnTo>
                    <a:pt x="100114" y="743432"/>
                  </a:lnTo>
                  <a:lnTo>
                    <a:pt x="92773" y="742010"/>
                  </a:lnTo>
                  <a:lnTo>
                    <a:pt x="85445" y="743432"/>
                  </a:lnTo>
                  <a:lnTo>
                    <a:pt x="79552" y="747356"/>
                  </a:lnTo>
                  <a:lnTo>
                    <a:pt x="75641" y="753262"/>
                  </a:lnTo>
                  <a:lnTo>
                    <a:pt x="74218" y="760615"/>
                  </a:lnTo>
                  <a:lnTo>
                    <a:pt x="74218" y="797839"/>
                  </a:lnTo>
                  <a:lnTo>
                    <a:pt x="75641" y="805192"/>
                  </a:lnTo>
                  <a:lnTo>
                    <a:pt x="79552" y="811098"/>
                  </a:lnTo>
                  <a:lnTo>
                    <a:pt x="85445" y="815022"/>
                  </a:lnTo>
                  <a:lnTo>
                    <a:pt x="92773" y="816444"/>
                  </a:lnTo>
                  <a:lnTo>
                    <a:pt x="100114" y="815022"/>
                  </a:lnTo>
                  <a:lnTo>
                    <a:pt x="105994" y="811098"/>
                  </a:lnTo>
                  <a:lnTo>
                    <a:pt x="109905" y="805192"/>
                  </a:lnTo>
                  <a:lnTo>
                    <a:pt x="111328" y="797839"/>
                  </a:lnTo>
                  <a:lnTo>
                    <a:pt x="111328" y="760615"/>
                  </a:lnTo>
                  <a:close/>
                </a:path>
                <a:path w="450215" h="4096385">
                  <a:moveTo>
                    <a:pt x="346354" y="760628"/>
                  </a:moveTo>
                  <a:lnTo>
                    <a:pt x="344932" y="753262"/>
                  </a:lnTo>
                  <a:lnTo>
                    <a:pt x="341007" y="747356"/>
                  </a:lnTo>
                  <a:lnTo>
                    <a:pt x="335127" y="743432"/>
                  </a:lnTo>
                  <a:lnTo>
                    <a:pt x="327799" y="742010"/>
                  </a:lnTo>
                  <a:lnTo>
                    <a:pt x="320459" y="743432"/>
                  </a:lnTo>
                  <a:lnTo>
                    <a:pt x="314579" y="747356"/>
                  </a:lnTo>
                  <a:lnTo>
                    <a:pt x="310654" y="753262"/>
                  </a:lnTo>
                  <a:lnTo>
                    <a:pt x="309245" y="760628"/>
                  </a:lnTo>
                  <a:lnTo>
                    <a:pt x="309245" y="797839"/>
                  </a:lnTo>
                  <a:lnTo>
                    <a:pt x="310654" y="805192"/>
                  </a:lnTo>
                  <a:lnTo>
                    <a:pt x="314579" y="811098"/>
                  </a:lnTo>
                  <a:lnTo>
                    <a:pt x="320459" y="815022"/>
                  </a:lnTo>
                  <a:lnTo>
                    <a:pt x="327799" y="816457"/>
                  </a:lnTo>
                  <a:lnTo>
                    <a:pt x="335127" y="815022"/>
                  </a:lnTo>
                  <a:lnTo>
                    <a:pt x="341007" y="811098"/>
                  </a:lnTo>
                  <a:lnTo>
                    <a:pt x="344932" y="805192"/>
                  </a:lnTo>
                  <a:lnTo>
                    <a:pt x="346354" y="797839"/>
                  </a:lnTo>
                  <a:lnTo>
                    <a:pt x="346354" y="760628"/>
                  </a:lnTo>
                  <a:close/>
                </a:path>
                <a:path w="450215" h="4096385">
                  <a:moveTo>
                    <a:pt x="355485" y="127139"/>
                  </a:moveTo>
                  <a:lnTo>
                    <a:pt x="323392" y="94310"/>
                  </a:lnTo>
                  <a:lnTo>
                    <a:pt x="179501" y="235737"/>
                  </a:lnTo>
                  <a:lnTo>
                    <a:pt x="118300" y="174345"/>
                  </a:lnTo>
                  <a:lnTo>
                    <a:pt x="85877" y="206857"/>
                  </a:lnTo>
                  <a:lnTo>
                    <a:pt x="179171" y="300431"/>
                  </a:lnTo>
                  <a:lnTo>
                    <a:pt x="355485" y="127139"/>
                  </a:lnTo>
                  <a:close/>
                </a:path>
                <a:path w="450215" h="4096385">
                  <a:moveTo>
                    <a:pt x="364109" y="2296249"/>
                  </a:moveTo>
                  <a:lnTo>
                    <a:pt x="332054" y="2263444"/>
                  </a:lnTo>
                  <a:lnTo>
                    <a:pt x="188302" y="2404732"/>
                  </a:lnTo>
                  <a:lnTo>
                    <a:pt x="127165" y="2343416"/>
                  </a:lnTo>
                  <a:lnTo>
                    <a:pt x="94767" y="2375890"/>
                  </a:lnTo>
                  <a:lnTo>
                    <a:pt x="187972" y="2469362"/>
                  </a:lnTo>
                  <a:lnTo>
                    <a:pt x="364109" y="2296249"/>
                  </a:lnTo>
                  <a:close/>
                </a:path>
                <a:path w="450215" h="4096385">
                  <a:moveTo>
                    <a:pt x="378345" y="3810343"/>
                  </a:moveTo>
                  <a:lnTo>
                    <a:pt x="346252" y="3777538"/>
                  </a:lnTo>
                  <a:lnTo>
                    <a:pt x="202361" y="3918826"/>
                  </a:lnTo>
                  <a:lnTo>
                    <a:pt x="141147" y="3857510"/>
                  </a:lnTo>
                  <a:lnTo>
                    <a:pt x="108737" y="3889984"/>
                  </a:lnTo>
                  <a:lnTo>
                    <a:pt x="202031" y="3983456"/>
                  </a:lnTo>
                  <a:lnTo>
                    <a:pt x="378345" y="3810343"/>
                  </a:lnTo>
                  <a:close/>
                </a:path>
                <a:path w="450215" h="4096385">
                  <a:moveTo>
                    <a:pt x="420560" y="779233"/>
                  </a:moveTo>
                  <a:lnTo>
                    <a:pt x="371081" y="779233"/>
                  </a:lnTo>
                  <a:lnTo>
                    <a:pt x="371081" y="797839"/>
                  </a:lnTo>
                  <a:lnTo>
                    <a:pt x="367715" y="814832"/>
                  </a:lnTo>
                  <a:lnTo>
                    <a:pt x="358482" y="828624"/>
                  </a:lnTo>
                  <a:lnTo>
                    <a:pt x="344728" y="837882"/>
                  </a:lnTo>
                  <a:lnTo>
                    <a:pt x="327799" y="841260"/>
                  </a:lnTo>
                  <a:lnTo>
                    <a:pt x="310857" y="837882"/>
                  </a:lnTo>
                  <a:lnTo>
                    <a:pt x="297103" y="828624"/>
                  </a:lnTo>
                  <a:lnTo>
                    <a:pt x="287870" y="814832"/>
                  </a:lnTo>
                  <a:lnTo>
                    <a:pt x="284505" y="797839"/>
                  </a:lnTo>
                  <a:lnTo>
                    <a:pt x="284505" y="779233"/>
                  </a:lnTo>
                  <a:lnTo>
                    <a:pt x="136067" y="779233"/>
                  </a:lnTo>
                  <a:lnTo>
                    <a:pt x="136067" y="797839"/>
                  </a:lnTo>
                  <a:lnTo>
                    <a:pt x="132689" y="814832"/>
                  </a:lnTo>
                  <a:lnTo>
                    <a:pt x="123469" y="828624"/>
                  </a:lnTo>
                  <a:lnTo>
                    <a:pt x="109715" y="837882"/>
                  </a:lnTo>
                  <a:lnTo>
                    <a:pt x="92773" y="841260"/>
                  </a:lnTo>
                  <a:lnTo>
                    <a:pt x="75831" y="837882"/>
                  </a:lnTo>
                  <a:lnTo>
                    <a:pt x="62077" y="828624"/>
                  </a:lnTo>
                  <a:lnTo>
                    <a:pt x="52857" y="814832"/>
                  </a:lnTo>
                  <a:lnTo>
                    <a:pt x="49479" y="797839"/>
                  </a:lnTo>
                  <a:lnTo>
                    <a:pt x="49479" y="779233"/>
                  </a:lnTo>
                  <a:lnTo>
                    <a:pt x="0" y="779233"/>
                  </a:lnTo>
                  <a:lnTo>
                    <a:pt x="0" y="866076"/>
                  </a:lnTo>
                  <a:lnTo>
                    <a:pt x="420560" y="866076"/>
                  </a:lnTo>
                  <a:lnTo>
                    <a:pt x="420560" y="779233"/>
                  </a:lnTo>
                  <a:close/>
                </a:path>
                <a:path w="450215" h="4096385">
                  <a:moveTo>
                    <a:pt x="420573" y="890333"/>
                  </a:moveTo>
                  <a:lnTo>
                    <a:pt x="0" y="890333"/>
                  </a:lnTo>
                  <a:lnTo>
                    <a:pt x="0" y="928484"/>
                  </a:lnTo>
                  <a:lnTo>
                    <a:pt x="0" y="978090"/>
                  </a:lnTo>
                  <a:lnTo>
                    <a:pt x="0" y="1163789"/>
                  </a:lnTo>
                  <a:lnTo>
                    <a:pt x="420573" y="1163789"/>
                  </a:lnTo>
                  <a:lnTo>
                    <a:pt x="420573" y="1126896"/>
                  </a:lnTo>
                  <a:lnTo>
                    <a:pt x="37109" y="1126896"/>
                  </a:lnTo>
                  <a:lnTo>
                    <a:pt x="37109" y="1077302"/>
                  </a:lnTo>
                  <a:lnTo>
                    <a:pt x="136067" y="1077302"/>
                  </a:lnTo>
                  <a:lnTo>
                    <a:pt x="136067" y="1126617"/>
                  </a:lnTo>
                  <a:lnTo>
                    <a:pt x="160807" y="1126617"/>
                  </a:lnTo>
                  <a:lnTo>
                    <a:pt x="160807" y="1077302"/>
                  </a:lnTo>
                  <a:lnTo>
                    <a:pt x="259765" y="1077302"/>
                  </a:lnTo>
                  <a:lnTo>
                    <a:pt x="259765" y="1126617"/>
                  </a:lnTo>
                  <a:lnTo>
                    <a:pt x="284505" y="1126617"/>
                  </a:lnTo>
                  <a:lnTo>
                    <a:pt x="284505" y="1077302"/>
                  </a:lnTo>
                  <a:lnTo>
                    <a:pt x="383463" y="1077302"/>
                  </a:lnTo>
                  <a:lnTo>
                    <a:pt x="383463" y="1126617"/>
                  </a:lnTo>
                  <a:lnTo>
                    <a:pt x="420573" y="1126617"/>
                  </a:lnTo>
                  <a:lnTo>
                    <a:pt x="420573" y="1002550"/>
                  </a:lnTo>
                  <a:lnTo>
                    <a:pt x="383463" y="1002550"/>
                  </a:lnTo>
                  <a:lnTo>
                    <a:pt x="383463" y="1051864"/>
                  </a:lnTo>
                  <a:lnTo>
                    <a:pt x="284505" y="1051864"/>
                  </a:lnTo>
                  <a:lnTo>
                    <a:pt x="284505" y="1002550"/>
                  </a:lnTo>
                  <a:lnTo>
                    <a:pt x="259765" y="1002550"/>
                  </a:lnTo>
                  <a:lnTo>
                    <a:pt x="259765" y="1051864"/>
                  </a:lnTo>
                  <a:lnTo>
                    <a:pt x="160807" y="1051864"/>
                  </a:lnTo>
                  <a:lnTo>
                    <a:pt x="160807" y="1002550"/>
                  </a:lnTo>
                  <a:lnTo>
                    <a:pt x="136067" y="1002550"/>
                  </a:lnTo>
                  <a:lnTo>
                    <a:pt x="136067" y="1051864"/>
                  </a:lnTo>
                  <a:lnTo>
                    <a:pt x="37109" y="1051864"/>
                  </a:lnTo>
                  <a:lnTo>
                    <a:pt x="37109" y="1002258"/>
                  </a:lnTo>
                  <a:lnTo>
                    <a:pt x="420573" y="1002258"/>
                  </a:lnTo>
                  <a:lnTo>
                    <a:pt x="420573" y="978090"/>
                  </a:lnTo>
                  <a:lnTo>
                    <a:pt x="37109" y="978090"/>
                  </a:lnTo>
                  <a:lnTo>
                    <a:pt x="37109" y="928484"/>
                  </a:lnTo>
                  <a:lnTo>
                    <a:pt x="136067" y="928484"/>
                  </a:lnTo>
                  <a:lnTo>
                    <a:pt x="136067" y="977734"/>
                  </a:lnTo>
                  <a:lnTo>
                    <a:pt x="160807" y="977734"/>
                  </a:lnTo>
                  <a:lnTo>
                    <a:pt x="160807" y="928484"/>
                  </a:lnTo>
                  <a:lnTo>
                    <a:pt x="259765" y="928484"/>
                  </a:lnTo>
                  <a:lnTo>
                    <a:pt x="259765" y="977734"/>
                  </a:lnTo>
                  <a:lnTo>
                    <a:pt x="284505" y="977734"/>
                  </a:lnTo>
                  <a:lnTo>
                    <a:pt x="284505" y="928484"/>
                  </a:lnTo>
                  <a:lnTo>
                    <a:pt x="383463" y="928484"/>
                  </a:lnTo>
                  <a:lnTo>
                    <a:pt x="383463" y="977734"/>
                  </a:lnTo>
                  <a:lnTo>
                    <a:pt x="420573" y="977734"/>
                  </a:lnTo>
                  <a:lnTo>
                    <a:pt x="420573" y="928484"/>
                  </a:lnTo>
                  <a:lnTo>
                    <a:pt x="420573" y="928116"/>
                  </a:lnTo>
                  <a:lnTo>
                    <a:pt x="420573" y="890333"/>
                  </a:lnTo>
                  <a:close/>
                </a:path>
                <a:path w="450215" h="4096385">
                  <a:moveTo>
                    <a:pt x="426974" y="0"/>
                  </a:moveTo>
                  <a:lnTo>
                    <a:pt x="14363" y="0"/>
                  </a:lnTo>
                  <a:lnTo>
                    <a:pt x="14363" y="45796"/>
                  </a:lnTo>
                  <a:lnTo>
                    <a:pt x="14363" y="367576"/>
                  </a:lnTo>
                  <a:lnTo>
                    <a:pt x="14363" y="413372"/>
                  </a:lnTo>
                  <a:lnTo>
                    <a:pt x="426974" y="413372"/>
                  </a:lnTo>
                  <a:lnTo>
                    <a:pt x="426974" y="367804"/>
                  </a:lnTo>
                  <a:lnTo>
                    <a:pt x="426974" y="367576"/>
                  </a:lnTo>
                  <a:lnTo>
                    <a:pt x="426974" y="45923"/>
                  </a:lnTo>
                  <a:lnTo>
                    <a:pt x="381127" y="45923"/>
                  </a:lnTo>
                  <a:lnTo>
                    <a:pt x="381127" y="367576"/>
                  </a:lnTo>
                  <a:lnTo>
                    <a:pt x="60210" y="367576"/>
                  </a:lnTo>
                  <a:lnTo>
                    <a:pt x="60210" y="45796"/>
                  </a:lnTo>
                  <a:lnTo>
                    <a:pt x="426974" y="45796"/>
                  </a:lnTo>
                  <a:lnTo>
                    <a:pt x="426974" y="0"/>
                  </a:lnTo>
                  <a:close/>
                </a:path>
                <a:path w="450215" h="4096385">
                  <a:moveTo>
                    <a:pt x="435533" y="2168588"/>
                  </a:moveTo>
                  <a:lnTo>
                    <a:pt x="389724" y="2168588"/>
                  </a:lnTo>
                  <a:lnTo>
                    <a:pt x="389724" y="2215642"/>
                  </a:lnTo>
                  <a:lnTo>
                    <a:pt x="389724" y="2536164"/>
                  </a:lnTo>
                  <a:lnTo>
                    <a:pt x="69138" y="2536164"/>
                  </a:lnTo>
                  <a:lnTo>
                    <a:pt x="69138" y="2215642"/>
                  </a:lnTo>
                  <a:lnTo>
                    <a:pt x="389724" y="2215642"/>
                  </a:lnTo>
                  <a:lnTo>
                    <a:pt x="389724" y="2168588"/>
                  </a:lnTo>
                  <a:lnTo>
                    <a:pt x="23342" y="2168588"/>
                  </a:lnTo>
                  <a:lnTo>
                    <a:pt x="23342" y="2215642"/>
                  </a:lnTo>
                  <a:lnTo>
                    <a:pt x="23342" y="2536164"/>
                  </a:lnTo>
                  <a:lnTo>
                    <a:pt x="23342" y="2583218"/>
                  </a:lnTo>
                  <a:lnTo>
                    <a:pt x="435533" y="2583218"/>
                  </a:lnTo>
                  <a:lnTo>
                    <a:pt x="435533" y="2536660"/>
                  </a:lnTo>
                  <a:lnTo>
                    <a:pt x="435533" y="2536164"/>
                  </a:lnTo>
                  <a:lnTo>
                    <a:pt x="435533" y="2215642"/>
                  </a:lnTo>
                  <a:lnTo>
                    <a:pt x="435533" y="2215121"/>
                  </a:lnTo>
                  <a:lnTo>
                    <a:pt x="435533" y="2168588"/>
                  </a:lnTo>
                  <a:close/>
                </a:path>
                <a:path w="450215" h="4096385">
                  <a:moveTo>
                    <a:pt x="449846" y="3683127"/>
                  </a:moveTo>
                  <a:lnTo>
                    <a:pt x="37236" y="3683127"/>
                  </a:lnTo>
                  <a:lnTo>
                    <a:pt x="37236" y="3728897"/>
                  </a:lnTo>
                  <a:lnTo>
                    <a:pt x="37236" y="4050525"/>
                  </a:lnTo>
                  <a:lnTo>
                    <a:pt x="37236" y="4096283"/>
                  </a:lnTo>
                  <a:lnTo>
                    <a:pt x="449846" y="4096283"/>
                  </a:lnTo>
                  <a:lnTo>
                    <a:pt x="449846" y="4050754"/>
                  </a:lnTo>
                  <a:lnTo>
                    <a:pt x="449846" y="4050525"/>
                  </a:lnTo>
                  <a:lnTo>
                    <a:pt x="449846" y="3729215"/>
                  </a:lnTo>
                  <a:lnTo>
                    <a:pt x="403987" y="3729215"/>
                  </a:lnTo>
                  <a:lnTo>
                    <a:pt x="403987" y="4050525"/>
                  </a:lnTo>
                  <a:lnTo>
                    <a:pt x="83070" y="4050525"/>
                  </a:lnTo>
                  <a:lnTo>
                    <a:pt x="83070" y="3728897"/>
                  </a:lnTo>
                  <a:lnTo>
                    <a:pt x="449846" y="3728897"/>
                  </a:lnTo>
                  <a:lnTo>
                    <a:pt x="449846" y="3683127"/>
                  </a:lnTo>
                  <a:close/>
                </a:path>
              </a:pathLst>
            </a:custGeom>
            <a:solidFill>
              <a:srgbClr val="000000"/>
            </a:solidFill>
          </p:spPr>
          <p:txBody>
            <a:bodyPr wrap="square" lIns="0" tIns="0" rIns="0" bIns="0" rtlCol="0"/>
            <a:lstStyle/>
            <a:p>
              <a:endParaRPr/>
            </a:p>
          </p:txBody>
        </p:sp>
        <p:pic>
          <p:nvPicPr>
            <p:cNvPr id="9" name="object 9"/>
            <p:cNvPicPr/>
            <p:nvPr/>
          </p:nvPicPr>
          <p:blipFill>
            <a:blip r:embed="rId2" cstate="print"/>
            <a:stretch>
              <a:fillRect/>
            </a:stretch>
          </p:blipFill>
          <p:spPr>
            <a:xfrm>
              <a:off x="847380" y="3027546"/>
              <a:ext cx="69378" cy="69586"/>
            </a:xfrm>
            <a:prstGeom prst="rect">
              <a:avLst/>
            </a:prstGeom>
          </p:spPr>
        </p:pic>
        <p:pic>
          <p:nvPicPr>
            <p:cNvPr id="10" name="object 10"/>
            <p:cNvPicPr/>
            <p:nvPr/>
          </p:nvPicPr>
          <p:blipFill>
            <a:blip r:embed="rId3" cstate="print"/>
            <a:stretch>
              <a:fillRect/>
            </a:stretch>
          </p:blipFill>
          <p:spPr>
            <a:xfrm>
              <a:off x="1100116" y="2883404"/>
              <a:ext cx="138757" cy="213728"/>
            </a:xfrm>
            <a:prstGeom prst="rect">
              <a:avLst/>
            </a:prstGeom>
          </p:spPr>
        </p:pic>
        <p:sp>
          <p:nvSpPr>
            <p:cNvPr id="11" name="object 11"/>
            <p:cNvSpPr/>
            <p:nvPr/>
          </p:nvSpPr>
          <p:spPr>
            <a:xfrm>
              <a:off x="802779" y="2833712"/>
              <a:ext cx="317500" cy="229235"/>
            </a:xfrm>
            <a:custGeom>
              <a:avLst/>
              <a:gdLst/>
              <a:ahLst/>
              <a:cxnLst/>
              <a:rect l="l" t="t" r="r" b="b"/>
              <a:pathLst>
                <a:path w="317500" h="229235">
                  <a:moveTo>
                    <a:pt x="277507" y="159042"/>
                  </a:moveTo>
                  <a:lnTo>
                    <a:pt x="0" y="159042"/>
                  </a:lnTo>
                  <a:lnTo>
                    <a:pt x="0" y="228638"/>
                  </a:lnTo>
                  <a:lnTo>
                    <a:pt x="29730" y="228638"/>
                  </a:lnTo>
                  <a:lnTo>
                    <a:pt x="33642" y="209334"/>
                  </a:lnTo>
                  <a:lnTo>
                    <a:pt x="44284" y="193535"/>
                  </a:lnTo>
                  <a:lnTo>
                    <a:pt x="60045" y="182854"/>
                  </a:lnTo>
                  <a:lnTo>
                    <a:pt x="79286" y="178930"/>
                  </a:lnTo>
                  <a:lnTo>
                    <a:pt x="98526" y="182854"/>
                  </a:lnTo>
                  <a:lnTo>
                    <a:pt x="114287" y="193535"/>
                  </a:lnTo>
                  <a:lnTo>
                    <a:pt x="124929" y="209334"/>
                  </a:lnTo>
                  <a:lnTo>
                    <a:pt x="128841" y="228638"/>
                  </a:lnTo>
                  <a:lnTo>
                    <a:pt x="277507" y="228638"/>
                  </a:lnTo>
                  <a:lnTo>
                    <a:pt x="277507" y="159042"/>
                  </a:lnTo>
                  <a:close/>
                </a:path>
                <a:path w="317500" h="229235">
                  <a:moveTo>
                    <a:pt x="317157" y="0"/>
                  </a:moveTo>
                  <a:lnTo>
                    <a:pt x="237858" y="0"/>
                  </a:lnTo>
                  <a:lnTo>
                    <a:pt x="218046" y="19875"/>
                  </a:lnTo>
                  <a:lnTo>
                    <a:pt x="0" y="19875"/>
                  </a:lnTo>
                  <a:lnTo>
                    <a:pt x="0" y="94437"/>
                  </a:lnTo>
                  <a:lnTo>
                    <a:pt x="44589" y="139166"/>
                  </a:lnTo>
                  <a:lnTo>
                    <a:pt x="277507" y="139166"/>
                  </a:lnTo>
                  <a:lnTo>
                    <a:pt x="277507" y="49695"/>
                  </a:lnTo>
                  <a:lnTo>
                    <a:pt x="297332" y="29819"/>
                  </a:lnTo>
                  <a:lnTo>
                    <a:pt x="317157" y="29819"/>
                  </a:lnTo>
                  <a:lnTo>
                    <a:pt x="317157" y="0"/>
                  </a:lnTo>
                  <a:close/>
                </a:path>
              </a:pathLst>
            </a:custGeom>
            <a:solidFill>
              <a:srgbClr val="000000"/>
            </a:solidFill>
          </p:spPr>
          <p:txBody>
            <a:bodyPr wrap="square" lIns="0" tIns="0" rIns="0" bIns="0" rtlCol="0"/>
            <a:lstStyle/>
            <a:p>
              <a:endParaRPr/>
            </a:p>
          </p:txBody>
        </p:sp>
        <p:pic>
          <p:nvPicPr>
            <p:cNvPr id="12" name="object 12"/>
            <p:cNvPicPr/>
            <p:nvPr/>
          </p:nvPicPr>
          <p:blipFill>
            <a:blip r:embed="rId4" cstate="print"/>
            <a:stretch>
              <a:fillRect/>
            </a:stretch>
          </p:blipFill>
          <p:spPr>
            <a:xfrm>
              <a:off x="852714" y="4466202"/>
              <a:ext cx="69378" cy="69586"/>
            </a:xfrm>
            <a:prstGeom prst="rect">
              <a:avLst/>
            </a:prstGeom>
          </p:spPr>
        </p:pic>
        <p:pic>
          <p:nvPicPr>
            <p:cNvPr id="13" name="object 13"/>
            <p:cNvPicPr/>
            <p:nvPr/>
          </p:nvPicPr>
          <p:blipFill>
            <a:blip r:embed="rId5" cstate="print"/>
            <a:stretch>
              <a:fillRect/>
            </a:stretch>
          </p:blipFill>
          <p:spPr>
            <a:xfrm>
              <a:off x="1105451" y="4322060"/>
              <a:ext cx="138757" cy="213728"/>
            </a:xfrm>
            <a:prstGeom prst="rect">
              <a:avLst/>
            </a:prstGeom>
          </p:spPr>
        </p:pic>
        <p:sp>
          <p:nvSpPr>
            <p:cNvPr id="14" name="object 14"/>
            <p:cNvSpPr/>
            <p:nvPr/>
          </p:nvSpPr>
          <p:spPr>
            <a:xfrm>
              <a:off x="808113" y="4272368"/>
              <a:ext cx="317500" cy="229235"/>
            </a:xfrm>
            <a:custGeom>
              <a:avLst/>
              <a:gdLst/>
              <a:ahLst/>
              <a:cxnLst/>
              <a:rect l="l" t="t" r="r" b="b"/>
              <a:pathLst>
                <a:path w="317500" h="229235">
                  <a:moveTo>
                    <a:pt x="277507" y="159042"/>
                  </a:moveTo>
                  <a:lnTo>
                    <a:pt x="0" y="159042"/>
                  </a:lnTo>
                  <a:lnTo>
                    <a:pt x="0" y="228638"/>
                  </a:lnTo>
                  <a:lnTo>
                    <a:pt x="29730" y="228638"/>
                  </a:lnTo>
                  <a:lnTo>
                    <a:pt x="33642" y="209334"/>
                  </a:lnTo>
                  <a:lnTo>
                    <a:pt x="44284" y="193535"/>
                  </a:lnTo>
                  <a:lnTo>
                    <a:pt x="60045" y="182854"/>
                  </a:lnTo>
                  <a:lnTo>
                    <a:pt x="79286" y="178930"/>
                  </a:lnTo>
                  <a:lnTo>
                    <a:pt x="98526" y="182854"/>
                  </a:lnTo>
                  <a:lnTo>
                    <a:pt x="114287" y="193535"/>
                  </a:lnTo>
                  <a:lnTo>
                    <a:pt x="124929" y="209334"/>
                  </a:lnTo>
                  <a:lnTo>
                    <a:pt x="128841" y="228638"/>
                  </a:lnTo>
                  <a:lnTo>
                    <a:pt x="277507" y="228638"/>
                  </a:lnTo>
                  <a:lnTo>
                    <a:pt x="277507" y="159042"/>
                  </a:lnTo>
                  <a:close/>
                </a:path>
                <a:path w="317500" h="229235">
                  <a:moveTo>
                    <a:pt x="317157" y="0"/>
                  </a:moveTo>
                  <a:lnTo>
                    <a:pt x="237858" y="0"/>
                  </a:lnTo>
                  <a:lnTo>
                    <a:pt x="218046" y="19875"/>
                  </a:lnTo>
                  <a:lnTo>
                    <a:pt x="0" y="19875"/>
                  </a:lnTo>
                  <a:lnTo>
                    <a:pt x="0" y="94437"/>
                  </a:lnTo>
                  <a:lnTo>
                    <a:pt x="44589" y="139166"/>
                  </a:lnTo>
                  <a:lnTo>
                    <a:pt x="277507" y="139166"/>
                  </a:lnTo>
                  <a:lnTo>
                    <a:pt x="277507" y="49695"/>
                  </a:lnTo>
                  <a:lnTo>
                    <a:pt x="297332" y="29819"/>
                  </a:lnTo>
                  <a:lnTo>
                    <a:pt x="317157" y="29819"/>
                  </a:lnTo>
                  <a:lnTo>
                    <a:pt x="317157" y="0"/>
                  </a:lnTo>
                  <a:close/>
                </a:path>
              </a:pathLst>
            </a:custGeom>
            <a:solidFill>
              <a:srgbClr val="000000"/>
            </a:solidFill>
          </p:spPr>
          <p:txBody>
            <a:bodyPr wrap="square" lIns="0" tIns="0" rIns="0" bIns="0" rtlCol="0"/>
            <a:lstStyle/>
            <a:p>
              <a:endParaRPr/>
            </a:p>
          </p:txBody>
        </p:sp>
        <p:pic>
          <p:nvPicPr>
            <p:cNvPr id="15" name="object 15"/>
            <p:cNvPicPr/>
            <p:nvPr/>
          </p:nvPicPr>
          <p:blipFill>
            <a:blip r:embed="rId6" cstate="print"/>
            <a:stretch>
              <a:fillRect/>
            </a:stretch>
          </p:blipFill>
          <p:spPr>
            <a:xfrm>
              <a:off x="887114" y="5900285"/>
              <a:ext cx="69488" cy="69586"/>
            </a:xfrm>
            <a:prstGeom prst="rect">
              <a:avLst/>
            </a:prstGeom>
          </p:spPr>
        </p:pic>
        <p:pic>
          <p:nvPicPr>
            <p:cNvPr id="16" name="object 16"/>
            <p:cNvPicPr/>
            <p:nvPr/>
          </p:nvPicPr>
          <p:blipFill>
            <a:blip r:embed="rId7" cstate="print"/>
            <a:stretch>
              <a:fillRect/>
            </a:stretch>
          </p:blipFill>
          <p:spPr>
            <a:xfrm>
              <a:off x="1140249" y="5756142"/>
              <a:ext cx="138976" cy="213728"/>
            </a:xfrm>
            <a:prstGeom prst="rect">
              <a:avLst/>
            </a:prstGeom>
          </p:spPr>
        </p:pic>
        <p:sp>
          <p:nvSpPr>
            <p:cNvPr id="17" name="object 17"/>
            <p:cNvSpPr/>
            <p:nvPr/>
          </p:nvSpPr>
          <p:spPr>
            <a:xfrm>
              <a:off x="842441" y="5706440"/>
              <a:ext cx="389890" cy="686435"/>
            </a:xfrm>
            <a:custGeom>
              <a:avLst/>
              <a:gdLst/>
              <a:ahLst/>
              <a:cxnLst/>
              <a:rect l="l" t="t" r="r" b="b"/>
              <a:pathLst>
                <a:path w="389890" h="686435">
                  <a:moveTo>
                    <a:pt x="277952" y="159054"/>
                  </a:moveTo>
                  <a:lnTo>
                    <a:pt x="0" y="159054"/>
                  </a:lnTo>
                  <a:lnTo>
                    <a:pt x="0" y="228650"/>
                  </a:lnTo>
                  <a:lnTo>
                    <a:pt x="29781" y="228650"/>
                  </a:lnTo>
                  <a:lnTo>
                    <a:pt x="33693" y="209346"/>
                  </a:lnTo>
                  <a:lnTo>
                    <a:pt x="44361" y="193535"/>
                  </a:lnTo>
                  <a:lnTo>
                    <a:pt x="60134" y="182867"/>
                  </a:lnTo>
                  <a:lnTo>
                    <a:pt x="79413" y="178943"/>
                  </a:lnTo>
                  <a:lnTo>
                    <a:pt x="98679" y="182867"/>
                  </a:lnTo>
                  <a:lnTo>
                    <a:pt x="114465" y="193535"/>
                  </a:lnTo>
                  <a:lnTo>
                    <a:pt x="125133" y="209346"/>
                  </a:lnTo>
                  <a:lnTo>
                    <a:pt x="129044" y="228650"/>
                  </a:lnTo>
                  <a:lnTo>
                    <a:pt x="277952" y="228650"/>
                  </a:lnTo>
                  <a:lnTo>
                    <a:pt x="277952" y="159054"/>
                  </a:lnTo>
                  <a:close/>
                </a:path>
                <a:path w="389890" h="686435">
                  <a:moveTo>
                    <a:pt x="317652" y="0"/>
                  </a:moveTo>
                  <a:lnTo>
                    <a:pt x="238239" y="0"/>
                  </a:lnTo>
                  <a:lnTo>
                    <a:pt x="218389" y="19888"/>
                  </a:lnTo>
                  <a:lnTo>
                    <a:pt x="0" y="19888"/>
                  </a:lnTo>
                  <a:lnTo>
                    <a:pt x="0" y="94437"/>
                  </a:lnTo>
                  <a:lnTo>
                    <a:pt x="44665" y="139179"/>
                  </a:lnTo>
                  <a:lnTo>
                    <a:pt x="277952" y="139179"/>
                  </a:lnTo>
                  <a:lnTo>
                    <a:pt x="277952" y="49707"/>
                  </a:lnTo>
                  <a:lnTo>
                    <a:pt x="297802" y="29832"/>
                  </a:lnTo>
                  <a:lnTo>
                    <a:pt x="317652" y="29832"/>
                  </a:lnTo>
                  <a:lnTo>
                    <a:pt x="317652" y="0"/>
                  </a:lnTo>
                  <a:close/>
                </a:path>
                <a:path w="389890" h="686435">
                  <a:moveTo>
                    <a:pt x="389851" y="657225"/>
                  </a:moveTo>
                  <a:lnTo>
                    <a:pt x="385584" y="652399"/>
                  </a:lnTo>
                  <a:lnTo>
                    <a:pt x="366915" y="633691"/>
                  </a:lnTo>
                  <a:lnTo>
                    <a:pt x="362877" y="629539"/>
                  </a:lnTo>
                  <a:lnTo>
                    <a:pt x="356235" y="629462"/>
                  </a:lnTo>
                  <a:lnTo>
                    <a:pt x="332943" y="652589"/>
                  </a:lnTo>
                  <a:lnTo>
                    <a:pt x="366331" y="686079"/>
                  </a:lnTo>
                  <a:lnTo>
                    <a:pt x="385318" y="667169"/>
                  </a:lnTo>
                  <a:lnTo>
                    <a:pt x="389445" y="663536"/>
                  </a:lnTo>
                  <a:lnTo>
                    <a:pt x="389851" y="657225"/>
                  </a:lnTo>
                  <a:close/>
                </a:path>
              </a:pathLst>
            </a:custGeom>
            <a:solidFill>
              <a:srgbClr val="000000"/>
            </a:solidFill>
          </p:spPr>
          <p:txBody>
            <a:bodyPr wrap="square" lIns="0" tIns="0" rIns="0" bIns="0" rtlCol="0"/>
            <a:lstStyle/>
            <a:p>
              <a:endParaRPr/>
            </a:p>
          </p:txBody>
        </p:sp>
        <p:pic>
          <p:nvPicPr>
            <p:cNvPr id="18" name="object 18"/>
            <p:cNvPicPr/>
            <p:nvPr/>
          </p:nvPicPr>
          <p:blipFill>
            <a:blip r:embed="rId8" cstate="print"/>
            <a:stretch>
              <a:fillRect/>
            </a:stretch>
          </p:blipFill>
          <p:spPr>
            <a:xfrm>
              <a:off x="1092567" y="6473309"/>
              <a:ext cx="103962" cy="187156"/>
            </a:xfrm>
            <a:prstGeom prst="rect">
              <a:avLst/>
            </a:prstGeom>
          </p:spPr>
        </p:pic>
        <p:sp>
          <p:nvSpPr>
            <p:cNvPr id="19" name="object 19"/>
            <p:cNvSpPr/>
            <p:nvPr/>
          </p:nvSpPr>
          <p:spPr>
            <a:xfrm>
              <a:off x="825987" y="6347646"/>
              <a:ext cx="437515" cy="379730"/>
            </a:xfrm>
            <a:custGeom>
              <a:avLst/>
              <a:gdLst/>
              <a:ahLst/>
              <a:cxnLst/>
              <a:rect l="l" t="t" r="r" b="b"/>
              <a:pathLst>
                <a:path w="437515" h="379729">
                  <a:moveTo>
                    <a:pt x="437174" y="379543"/>
                  </a:moveTo>
                  <a:lnTo>
                    <a:pt x="45631" y="379543"/>
                  </a:lnTo>
                  <a:lnTo>
                    <a:pt x="29015" y="375678"/>
                  </a:lnTo>
                  <a:lnTo>
                    <a:pt x="15159" y="366560"/>
                  </a:lnTo>
                  <a:lnTo>
                    <a:pt x="5210" y="353268"/>
                  </a:lnTo>
                  <a:lnTo>
                    <a:pt x="314" y="336882"/>
                  </a:lnTo>
                  <a:lnTo>
                    <a:pt x="0" y="331535"/>
                  </a:lnTo>
                  <a:lnTo>
                    <a:pt x="0" y="48126"/>
                  </a:lnTo>
                  <a:lnTo>
                    <a:pt x="3770" y="29392"/>
                  </a:lnTo>
                  <a:lnTo>
                    <a:pt x="14052" y="14094"/>
                  </a:lnTo>
                  <a:lnTo>
                    <a:pt x="29304" y="3781"/>
                  </a:lnTo>
                  <a:lnTo>
                    <a:pt x="47982" y="0"/>
                  </a:lnTo>
                  <a:lnTo>
                    <a:pt x="66660" y="3781"/>
                  </a:lnTo>
                  <a:lnTo>
                    <a:pt x="81912" y="14094"/>
                  </a:lnTo>
                  <a:lnTo>
                    <a:pt x="92194" y="29392"/>
                  </a:lnTo>
                  <a:lnTo>
                    <a:pt x="92736" y="32084"/>
                  </a:lnTo>
                  <a:lnTo>
                    <a:pt x="39148" y="32084"/>
                  </a:lnTo>
                  <a:lnTo>
                    <a:pt x="31988" y="39265"/>
                  </a:lnTo>
                  <a:lnTo>
                    <a:pt x="31988" y="286216"/>
                  </a:lnTo>
                  <a:lnTo>
                    <a:pt x="95965" y="286216"/>
                  </a:lnTo>
                  <a:lnTo>
                    <a:pt x="95965" y="315493"/>
                  </a:lnTo>
                  <a:lnTo>
                    <a:pt x="39148" y="315493"/>
                  </a:lnTo>
                  <a:lnTo>
                    <a:pt x="31988" y="322674"/>
                  </a:lnTo>
                  <a:lnTo>
                    <a:pt x="31988" y="340395"/>
                  </a:lnTo>
                  <a:lnTo>
                    <a:pt x="39148" y="347577"/>
                  </a:lnTo>
                  <a:lnTo>
                    <a:pt x="437174" y="347577"/>
                  </a:lnTo>
                  <a:lnTo>
                    <a:pt x="437174" y="379543"/>
                  </a:lnTo>
                  <a:close/>
                </a:path>
                <a:path w="437515" h="379729">
                  <a:moveTo>
                    <a:pt x="95965" y="286216"/>
                  </a:moveTo>
                  <a:lnTo>
                    <a:pt x="63976" y="286216"/>
                  </a:lnTo>
                  <a:lnTo>
                    <a:pt x="63976" y="39265"/>
                  </a:lnTo>
                  <a:lnTo>
                    <a:pt x="56816" y="32084"/>
                  </a:lnTo>
                  <a:lnTo>
                    <a:pt x="92736" y="32084"/>
                  </a:lnTo>
                  <a:lnTo>
                    <a:pt x="95965" y="48126"/>
                  </a:lnTo>
                  <a:lnTo>
                    <a:pt x="95965" y="53473"/>
                  </a:lnTo>
                  <a:lnTo>
                    <a:pt x="285064" y="53473"/>
                  </a:lnTo>
                  <a:lnTo>
                    <a:pt x="253134" y="85557"/>
                  </a:lnTo>
                  <a:lnTo>
                    <a:pt x="95965" y="85557"/>
                  </a:lnTo>
                  <a:lnTo>
                    <a:pt x="95965" y="286216"/>
                  </a:lnTo>
                  <a:close/>
                </a:path>
                <a:path w="437515" h="379729">
                  <a:moveTo>
                    <a:pt x="437174" y="347577"/>
                  </a:moveTo>
                  <a:lnTo>
                    <a:pt x="405185" y="347577"/>
                  </a:lnTo>
                  <a:lnTo>
                    <a:pt x="405185" y="85557"/>
                  </a:lnTo>
                  <a:lnTo>
                    <a:pt x="365525" y="85557"/>
                  </a:lnTo>
                  <a:lnTo>
                    <a:pt x="397513" y="53473"/>
                  </a:lnTo>
                  <a:lnTo>
                    <a:pt x="437174" y="53473"/>
                  </a:lnTo>
                  <a:lnTo>
                    <a:pt x="437174" y="347577"/>
                  </a:lnTo>
                  <a:close/>
                </a:path>
                <a:path w="437515" h="379729">
                  <a:moveTo>
                    <a:pt x="63976" y="286216"/>
                  </a:moveTo>
                  <a:lnTo>
                    <a:pt x="31988" y="286216"/>
                  </a:lnTo>
                  <a:lnTo>
                    <a:pt x="39893" y="284110"/>
                  </a:lnTo>
                  <a:lnTo>
                    <a:pt x="47982" y="283409"/>
                  </a:lnTo>
                  <a:lnTo>
                    <a:pt x="56071" y="284110"/>
                  </a:lnTo>
                  <a:lnTo>
                    <a:pt x="63976" y="286216"/>
                  </a:lnTo>
                  <a:close/>
                </a:path>
                <a:path w="437515" h="379729">
                  <a:moveTo>
                    <a:pt x="93166" y="347577"/>
                  </a:moveTo>
                  <a:lnTo>
                    <a:pt x="56816" y="347577"/>
                  </a:lnTo>
                  <a:lnTo>
                    <a:pt x="63976" y="340395"/>
                  </a:lnTo>
                  <a:lnTo>
                    <a:pt x="63976" y="322674"/>
                  </a:lnTo>
                  <a:lnTo>
                    <a:pt x="56816" y="315493"/>
                  </a:lnTo>
                  <a:lnTo>
                    <a:pt x="95965" y="315493"/>
                  </a:lnTo>
                  <a:lnTo>
                    <a:pt x="95965" y="331535"/>
                  </a:lnTo>
                  <a:lnTo>
                    <a:pt x="95650" y="336882"/>
                  </a:lnTo>
                  <a:lnTo>
                    <a:pt x="95249" y="340395"/>
                  </a:lnTo>
                  <a:lnTo>
                    <a:pt x="95234" y="340529"/>
                  </a:lnTo>
                  <a:lnTo>
                    <a:pt x="94402" y="344122"/>
                  </a:lnTo>
                  <a:lnTo>
                    <a:pt x="93166" y="347577"/>
                  </a:lnTo>
                  <a:close/>
                </a:path>
              </a:pathLst>
            </a:custGeom>
            <a:solidFill>
              <a:srgbClr val="000000"/>
            </a:solidFill>
          </p:spPr>
          <p:txBody>
            <a:bodyPr wrap="square" lIns="0" tIns="0" rIns="0" bIns="0" rtlCol="0"/>
            <a:lstStyle/>
            <a:p>
              <a:endParaRPr/>
            </a:p>
          </p:txBody>
        </p:sp>
        <p:pic>
          <p:nvPicPr>
            <p:cNvPr id="20" name="object 20"/>
            <p:cNvPicPr/>
            <p:nvPr/>
          </p:nvPicPr>
          <p:blipFill>
            <a:blip r:embed="rId9" cstate="print"/>
            <a:stretch>
              <a:fillRect/>
            </a:stretch>
          </p:blipFill>
          <p:spPr>
            <a:xfrm>
              <a:off x="956606" y="6366651"/>
              <a:ext cx="244976" cy="293814"/>
            </a:xfrm>
            <a:prstGeom prst="rect">
              <a:avLst/>
            </a:prstGeom>
          </p:spPr>
        </p:pic>
      </p:grpSp>
      <p:grpSp>
        <p:nvGrpSpPr>
          <p:cNvPr id="21" name="object 21"/>
          <p:cNvGrpSpPr/>
          <p:nvPr/>
        </p:nvGrpSpPr>
        <p:grpSpPr>
          <a:xfrm>
            <a:off x="6750557" y="1568958"/>
            <a:ext cx="5342890" cy="4283710"/>
            <a:chOff x="6750557" y="1568958"/>
            <a:chExt cx="5342890" cy="4283710"/>
          </a:xfrm>
        </p:grpSpPr>
        <p:sp>
          <p:nvSpPr>
            <p:cNvPr id="22" name="object 22"/>
            <p:cNvSpPr/>
            <p:nvPr/>
          </p:nvSpPr>
          <p:spPr>
            <a:xfrm>
              <a:off x="6800849" y="2092452"/>
              <a:ext cx="5241925" cy="3709670"/>
            </a:xfrm>
            <a:custGeom>
              <a:avLst/>
              <a:gdLst/>
              <a:ahLst/>
              <a:cxnLst/>
              <a:rect l="l" t="t" r="r" b="b"/>
              <a:pathLst>
                <a:path w="5241925" h="3709670">
                  <a:moveTo>
                    <a:pt x="0" y="0"/>
                  </a:moveTo>
                  <a:lnTo>
                    <a:pt x="5241798" y="0"/>
                  </a:lnTo>
                  <a:lnTo>
                    <a:pt x="5241798" y="3709416"/>
                  </a:lnTo>
                  <a:lnTo>
                    <a:pt x="0" y="3709416"/>
                  </a:lnTo>
                  <a:lnTo>
                    <a:pt x="0" y="0"/>
                  </a:lnTo>
                  <a:close/>
                </a:path>
              </a:pathLst>
            </a:custGeom>
            <a:ln w="100520">
              <a:solidFill>
                <a:srgbClr val="B6DD78"/>
              </a:solidFill>
            </a:ln>
          </p:spPr>
          <p:txBody>
            <a:bodyPr wrap="square" lIns="0" tIns="0" rIns="0" bIns="0" rtlCol="0"/>
            <a:lstStyle/>
            <a:p>
              <a:endParaRPr/>
            </a:p>
          </p:txBody>
        </p:sp>
        <p:sp>
          <p:nvSpPr>
            <p:cNvPr id="23" name="object 23"/>
            <p:cNvSpPr/>
            <p:nvPr/>
          </p:nvSpPr>
          <p:spPr>
            <a:xfrm>
              <a:off x="6769607" y="1588008"/>
              <a:ext cx="5298440" cy="996950"/>
            </a:xfrm>
            <a:custGeom>
              <a:avLst/>
              <a:gdLst/>
              <a:ahLst/>
              <a:cxnLst/>
              <a:rect l="l" t="t" r="r" b="b"/>
              <a:pathLst>
                <a:path w="5298440" h="996950">
                  <a:moveTo>
                    <a:pt x="5298186" y="0"/>
                  </a:moveTo>
                  <a:lnTo>
                    <a:pt x="0" y="0"/>
                  </a:lnTo>
                  <a:lnTo>
                    <a:pt x="0" y="996696"/>
                  </a:lnTo>
                  <a:lnTo>
                    <a:pt x="5298186" y="996696"/>
                  </a:lnTo>
                  <a:lnTo>
                    <a:pt x="5298186" y="0"/>
                  </a:lnTo>
                  <a:close/>
                </a:path>
              </a:pathLst>
            </a:custGeom>
            <a:solidFill>
              <a:srgbClr val="B6DD78"/>
            </a:solidFill>
          </p:spPr>
          <p:txBody>
            <a:bodyPr wrap="square" lIns="0" tIns="0" rIns="0" bIns="0" rtlCol="0"/>
            <a:lstStyle/>
            <a:p>
              <a:endParaRPr/>
            </a:p>
          </p:txBody>
        </p:sp>
        <p:sp>
          <p:nvSpPr>
            <p:cNvPr id="24" name="object 24"/>
            <p:cNvSpPr/>
            <p:nvPr/>
          </p:nvSpPr>
          <p:spPr>
            <a:xfrm>
              <a:off x="6769607" y="1588008"/>
              <a:ext cx="5298440" cy="996950"/>
            </a:xfrm>
            <a:custGeom>
              <a:avLst/>
              <a:gdLst/>
              <a:ahLst/>
              <a:cxnLst/>
              <a:rect l="l" t="t" r="r" b="b"/>
              <a:pathLst>
                <a:path w="5298440" h="996950">
                  <a:moveTo>
                    <a:pt x="0" y="0"/>
                  </a:moveTo>
                  <a:lnTo>
                    <a:pt x="5298186" y="0"/>
                  </a:lnTo>
                  <a:lnTo>
                    <a:pt x="5298186" y="996696"/>
                  </a:lnTo>
                  <a:lnTo>
                    <a:pt x="0" y="996696"/>
                  </a:lnTo>
                  <a:lnTo>
                    <a:pt x="0" y="0"/>
                  </a:lnTo>
                  <a:close/>
                </a:path>
              </a:pathLst>
            </a:custGeom>
            <a:ln w="38100">
              <a:solidFill>
                <a:srgbClr val="B7DD79"/>
              </a:solidFill>
            </a:ln>
          </p:spPr>
          <p:txBody>
            <a:bodyPr wrap="square" lIns="0" tIns="0" rIns="0" bIns="0" rtlCol="0"/>
            <a:lstStyle/>
            <a:p>
              <a:endParaRPr/>
            </a:p>
          </p:txBody>
        </p:sp>
      </p:grpSp>
      <p:sp>
        <p:nvSpPr>
          <p:cNvPr id="25" name="object 25"/>
          <p:cNvSpPr txBox="1"/>
          <p:nvPr/>
        </p:nvSpPr>
        <p:spPr>
          <a:xfrm>
            <a:off x="6788657" y="1772865"/>
            <a:ext cx="5260340" cy="3585597"/>
          </a:xfrm>
          <a:prstGeom prst="rect">
            <a:avLst/>
          </a:prstGeom>
        </p:spPr>
        <p:txBody>
          <a:bodyPr vert="horz" wrap="square" lIns="0" tIns="12700" rIns="0" bIns="0" rtlCol="0">
            <a:spAutoFit/>
          </a:bodyPr>
          <a:lstStyle/>
          <a:p>
            <a:pPr marL="266700" marR="861060" algn="ctr" rtl="0">
              <a:lnSpc>
                <a:spcPct val="100000"/>
              </a:lnSpc>
              <a:spcBef>
                <a:spcPts val="100"/>
              </a:spcBef>
            </a:pPr>
            <a:r>
              <a:rPr lang="fr-ca" sz="1800" b="1" i="0" u="none" baseline="0" dirty="0">
                <a:solidFill>
                  <a:srgbClr val="181818"/>
                </a:solidFill>
                <a:latin typeface="Calibri"/>
                <a:ea typeface="Calibri"/>
                <a:cs typeface="Calibri"/>
              </a:rPr>
              <a:t>St. Clair </a:t>
            </a:r>
            <a:r>
              <a:rPr lang="fr-ca" b="1" dirty="0">
                <a:solidFill>
                  <a:srgbClr val="181818"/>
                </a:solidFill>
                <a:latin typeface="Calibri"/>
                <a:ea typeface="Calibri"/>
                <a:cs typeface="Calibri"/>
              </a:rPr>
              <a:t>W</a:t>
            </a:r>
            <a:r>
              <a:rPr lang="fr-ca" sz="1800" b="1" i="0" u="none" baseline="0" dirty="0">
                <a:solidFill>
                  <a:srgbClr val="181818"/>
                </a:solidFill>
                <a:latin typeface="Calibri"/>
                <a:ea typeface="Calibri"/>
                <a:cs typeface="Calibri"/>
              </a:rPr>
              <a:t> à </a:t>
            </a:r>
            <a:r>
              <a:rPr lang="fr-ca" sz="1800" b="1" i="0" u="none" baseline="0" dirty="0" err="1">
                <a:solidFill>
                  <a:srgbClr val="181818"/>
                </a:solidFill>
                <a:latin typeface="Calibri"/>
                <a:ea typeface="Calibri"/>
                <a:cs typeface="Calibri"/>
              </a:rPr>
              <a:t>Eglinton</a:t>
            </a:r>
            <a:r>
              <a:rPr lang="fr-ca" sz="1800" b="1" i="0" u="none" baseline="0" dirty="0">
                <a:solidFill>
                  <a:srgbClr val="181818"/>
                </a:solidFill>
                <a:latin typeface="Calibri"/>
                <a:ea typeface="Calibri"/>
                <a:cs typeface="Calibri"/>
              </a:rPr>
              <a:t> W – Calendrier et activités de construction :</a:t>
            </a:r>
            <a:endParaRPr sz="1800" dirty="0">
              <a:latin typeface="Calibri"/>
              <a:cs typeface="Calibri"/>
            </a:endParaRPr>
          </a:p>
          <a:p>
            <a:pPr marL="266700" rtl="0">
              <a:lnSpc>
                <a:spcPct val="100000"/>
              </a:lnSpc>
              <a:spcBef>
                <a:spcPts val="1140"/>
              </a:spcBef>
            </a:pPr>
            <a:endParaRPr sz="1800" dirty="0">
              <a:latin typeface="Calibri"/>
              <a:cs typeface="Calibri"/>
            </a:endParaRPr>
          </a:p>
          <a:p>
            <a:pPr marL="266700" rtl="0">
              <a:lnSpc>
                <a:spcPct val="100000"/>
              </a:lnSpc>
            </a:pPr>
            <a:r>
              <a:rPr lang="fr-ca" sz="1800" b="1" i="0" u="none" baseline="0" dirty="0">
                <a:solidFill>
                  <a:srgbClr val="181818"/>
                </a:solidFill>
                <a:latin typeface="Calibri"/>
                <a:ea typeface="Calibri"/>
                <a:cs typeface="Calibri"/>
              </a:rPr>
              <a:t>De 2023 à 2026</a:t>
            </a:r>
            <a:endParaRPr sz="1800" dirty="0">
              <a:latin typeface="Calibri"/>
              <a:cs typeface="Calibri"/>
            </a:endParaRPr>
          </a:p>
          <a:p>
            <a:pPr marL="542925" indent="-276225" rtl="0">
              <a:lnSpc>
                <a:spcPct val="100000"/>
              </a:lnSpc>
              <a:spcBef>
                <a:spcPts val="500"/>
              </a:spcBef>
              <a:buFont typeface="Arial"/>
              <a:buChar char="•"/>
            </a:pPr>
            <a:r>
              <a:rPr lang="fr-ca" sz="1800" b="0" i="0" u="none" baseline="0" dirty="0">
                <a:solidFill>
                  <a:srgbClr val="181818"/>
                </a:solidFill>
                <a:latin typeface="Calibri"/>
                <a:ea typeface="Calibri"/>
                <a:cs typeface="Calibri"/>
              </a:rPr>
              <a:t>Nivellement et drainage</a:t>
            </a:r>
            <a:endParaRPr sz="1800" dirty="0">
              <a:latin typeface="Calibri"/>
              <a:cs typeface="Calibri"/>
            </a:endParaRPr>
          </a:p>
          <a:p>
            <a:pPr marL="542925" indent="-276225" rtl="0">
              <a:lnSpc>
                <a:spcPct val="100000"/>
              </a:lnSpc>
              <a:spcBef>
                <a:spcPts val="505"/>
              </a:spcBef>
              <a:buFont typeface="Arial"/>
              <a:buChar char="•"/>
            </a:pPr>
            <a:r>
              <a:rPr lang="fr-ca" sz="1800" b="0" i="0" u="none" baseline="0" dirty="0">
                <a:solidFill>
                  <a:srgbClr val="181818"/>
                </a:solidFill>
                <a:latin typeface="Calibri"/>
                <a:ea typeface="Calibri"/>
                <a:cs typeface="Calibri"/>
              </a:rPr>
              <a:t>Mur antibruit avec revêtement anti-graffiti</a:t>
            </a:r>
            <a:endParaRPr sz="1800" dirty="0">
              <a:latin typeface="Calibri"/>
              <a:cs typeface="Calibri"/>
            </a:endParaRPr>
          </a:p>
          <a:p>
            <a:pPr marL="542925" indent="-276225" rtl="0">
              <a:lnSpc>
                <a:spcPct val="100000"/>
              </a:lnSpc>
              <a:spcBef>
                <a:spcPts val="500"/>
              </a:spcBef>
              <a:buFont typeface="Arial"/>
              <a:buChar char="•"/>
            </a:pPr>
            <a:r>
              <a:rPr lang="fr-ca" sz="1800" b="0" i="0" u="none" baseline="0" dirty="0">
                <a:solidFill>
                  <a:srgbClr val="181818"/>
                </a:solidFill>
                <a:latin typeface="Calibri"/>
                <a:ea typeface="Calibri"/>
                <a:cs typeface="Calibri"/>
              </a:rPr>
              <a:t>Clôture de haute sécurité</a:t>
            </a:r>
            <a:endParaRPr sz="1800" dirty="0">
              <a:latin typeface="Calibri"/>
              <a:cs typeface="Calibri"/>
            </a:endParaRPr>
          </a:p>
          <a:p>
            <a:pPr marL="542925" indent="-276225" rtl="0">
              <a:lnSpc>
                <a:spcPct val="100000"/>
              </a:lnSpc>
              <a:spcBef>
                <a:spcPts val="495"/>
              </a:spcBef>
              <a:buFont typeface="Arial"/>
              <a:buChar char="•"/>
            </a:pPr>
            <a:r>
              <a:rPr lang="fr-ca" sz="1800" b="0" i="0" u="none" baseline="0" dirty="0">
                <a:solidFill>
                  <a:srgbClr val="181818"/>
                </a:solidFill>
                <a:latin typeface="Calibri"/>
                <a:ea typeface="Calibri"/>
                <a:cs typeface="Calibri"/>
              </a:rPr>
              <a:t>Déplacement et protection des services publics</a:t>
            </a:r>
            <a:endParaRPr sz="1800" dirty="0">
              <a:latin typeface="Calibri"/>
              <a:cs typeface="Calibri"/>
            </a:endParaRPr>
          </a:p>
          <a:p>
            <a:pPr marL="542925" indent="-276225" rtl="0">
              <a:lnSpc>
                <a:spcPct val="100000"/>
              </a:lnSpc>
              <a:spcBef>
                <a:spcPts val="505"/>
              </a:spcBef>
              <a:buFont typeface="Arial"/>
              <a:buChar char="•"/>
            </a:pPr>
            <a:r>
              <a:rPr lang="fr-ca" sz="1800" b="0" i="0" u="none" baseline="0" dirty="0">
                <a:solidFill>
                  <a:srgbClr val="181818"/>
                </a:solidFill>
                <a:latin typeface="Calibri"/>
                <a:ea typeface="Calibri"/>
                <a:cs typeface="Calibri"/>
              </a:rPr>
              <a:t>Enlèvement d’arbres privés/Blessures à l’arbre</a:t>
            </a:r>
            <a:endParaRPr sz="1800" dirty="0">
              <a:latin typeface="Calibri"/>
              <a:cs typeface="Calibri"/>
            </a:endParaRPr>
          </a:p>
          <a:p>
            <a:pPr marL="542925" indent="-276225" rtl="0">
              <a:lnSpc>
                <a:spcPct val="100000"/>
              </a:lnSpc>
              <a:spcBef>
                <a:spcPts val="505"/>
              </a:spcBef>
              <a:buFont typeface="Arial"/>
              <a:buChar char="•"/>
            </a:pPr>
            <a:r>
              <a:rPr lang="fr-ca" sz="1800" b="0" i="0" u="none" baseline="0" dirty="0">
                <a:solidFill>
                  <a:srgbClr val="181818"/>
                </a:solidFill>
                <a:latin typeface="Calibri"/>
                <a:ea typeface="Calibri"/>
                <a:cs typeface="Calibri"/>
              </a:rPr>
              <a:t>Émondage et enlèvement de la végétation sélectionnée</a:t>
            </a:r>
            <a:endParaRPr sz="1800" dirty="0">
              <a:latin typeface="Calibri"/>
              <a:cs typeface="Calibri"/>
            </a:endParaRPr>
          </a:p>
        </p:txBody>
      </p:sp>
      <p:sp>
        <p:nvSpPr>
          <p:cNvPr id="26" name="object 26"/>
          <p:cNvSpPr txBox="1"/>
          <p:nvPr/>
        </p:nvSpPr>
        <p:spPr>
          <a:xfrm>
            <a:off x="1348739" y="2721864"/>
            <a:ext cx="1322070" cy="341760"/>
          </a:xfrm>
          <a:prstGeom prst="rect">
            <a:avLst/>
          </a:prstGeom>
          <a:solidFill>
            <a:srgbClr val="1B806C"/>
          </a:solidFill>
        </p:spPr>
        <p:txBody>
          <a:bodyPr vert="horz" wrap="square" lIns="0" tIns="64135" rIns="0" bIns="0" rtlCol="0">
            <a:spAutoFit/>
          </a:bodyPr>
          <a:lstStyle/>
          <a:p>
            <a:pPr marL="341630" rtl="0">
              <a:lnSpc>
                <a:spcPct val="100000"/>
              </a:lnSpc>
              <a:spcBef>
                <a:spcPts val="505"/>
              </a:spcBef>
            </a:pPr>
            <a:r>
              <a:rPr lang="fr-ca" sz="1800" b="1" i="0" u="none" baseline="0">
                <a:solidFill>
                  <a:srgbClr val="FFFFFF"/>
                </a:solidFill>
                <a:latin typeface="Calibri"/>
                <a:ea typeface="Calibri"/>
                <a:cs typeface="Calibri"/>
              </a:rPr>
              <a:t>Zone 3 :</a:t>
            </a:r>
            <a:endParaRPr sz="1800">
              <a:latin typeface="Calibri"/>
              <a:cs typeface="Calibri"/>
            </a:endParaRPr>
          </a:p>
        </p:txBody>
      </p:sp>
      <p:sp>
        <p:nvSpPr>
          <p:cNvPr id="27" name="object 27"/>
          <p:cNvSpPr txBox="1"/>
          <p:nvPr/>
        </p:nvSpPr>
        <p:spPr>
          <a:xfrm>
            <a:off x="1357883" y="3395471"/>
            <a:ext cx="1322070" cy="341760"/>
          </a:xfrm>
          <a:prstGeom prst="rect">
            <a:avLst/>
          </a:prstGeom>
          <a:solidFill>
            <a:srgbClr val="1B806C"/>
          </a:solidFill>
        </p:spPr>
        <p:txBody>
          <a:bodyPr vert="horz" wrap="square" lIns="0" tIns="64135" rIns="0" bIns="0" rtlCol="0">
            <a:spAutoFit/>
          </a:bodyPr>
          <a:lstStyle/>
          <a:p>
            <a:pPr marL="341630" rtl="0">
              <a:lnSpc>
                <a:spcPct val="100000"/>
              </a:lnSpc>
              <a:spcBef>
                <a:spcPts val="505"/>
              </a:spcBef>
            </a:pPr>
            <a:r>
              <a:rPr lang="fr-ca" sz="1800" b="1" i="0" u="none" baseline="0">
                <a:solidFill>
                  <a:srgbClr val="FFFFFF"/>
                </a:solidFill>
                <a:latin typeface="Calibri"/>
                <a:ea typeface="Calibri"/>
                <a:cs typeface="Calibri"/>
              </a:rPr>
              <a:t>Zone 4 :</a:t>
            </a:r>
            <a:endParaRPr sz="1800">
              <a:latin typeface="Calibri"/>
              <a:cs typeface="Calibri"/>
            </a:endParaRPr>
          </a:p>
        </p:txBody>
      </p:sp>
      <p:sp>
        <p:nvSpPr>
          <p:cNvPr id="28" name="object 28"/>
          <p:cNvSpPr txBox="1"/>
          <p:nvPr/>
        </p:nvSpPr>
        <p:spPr>
          <a:xfrm>
            <a:off x="1358646" y="4176521"/>
            <a:ext cx="1322070" cy="341760"/>
          </a:xfrm>
          <a:prstGeom prst="rect">
            <a:avLst/>
          </a:prstGeom>
          <a:solidFill>
            <a:srgbClr val="1B806C"/>
          </a:solidFill>
        </p:spPr>
        <p:txBody>
          <a:bodyPr vert="horz" wrap="square" lIns="0" tIns="64135" rIns="0" bIns="0" rtlCol="0">
            <a:spAutoFit/>
          </a:bodyPr>
          <a:lstStyle/>
          <a:p>
            <a:pPr marL="341630" rtl="0">
              <a:lnSpc>
                <a:spcPct val="100000"/>
              </a:lnSpc>
              <a:spcBef>
                <a:spcPts val="505"/>
              </a:spcBef>
            </a:pPr>
            <a:r>
              <a:rPr lang="fr-ca" sz="1800" b="1" i="0" u="none" baseline="0">
                <a:solidFill>
                  <a:srgbClr val="FFFFFF"/>
                </a:solidFill>
                <a:latin typeface="Calibri"/>
                <a:ea typeface="Calibri"/>
                <a:cs typeface="Calibri"/>
              </a:rPr>
              <a:t>Zone 5 :</a:t>
            </a:r>
            <a:endParaRPr sz="1800">
              <a:latin typeface="Calibri"/>
              <a:cs typeface="Calibri"/>
            </a:endParaRPr>
          </a:p>
        </p:txBody>
      </p:sp>
      <p:sp>
        <p:nvSpPr>
          <p:cNvPr id="29" name="object 29"/>
          <p:cNvSpPr txBox="1"/>
          <p:nvPr/>
        </p:nvSpPr>
        <p:spPr>
          <a:xfrm>
            <a:off x="1371600" y="4910328"/>
            <a:ext cx="1322070" cy="341119"/>
          </a:xfrm>
          <a:prstGeom prst="rect">
            <a:avLst/>
          </a:prstGeom>
          <a:solidFill>
            <a:srgbClr val="1B806C"/>
          </a:solidFill>
        </p:spPr>
        <p:txBody>
          <a:bodyPr vert="horz" wrap="square" lIns="0" tIns="63500" rIns="0" bIns="0" rtlCol="0">
            <a:spAutoFit/>
          </a:bodyPr>
          <a:lstStyle/>
          <a:p>
            <a:pPr marL="341630" rtl="0">
              <a:lnSpc>
                <a:spcPct val="100000"/>
              </a:lnSpc>
              <a:spcBef>
                <a:spcPts val="500"/>
              </a:spcBef>
            </a:pPr>
            <a:r>
              <a:rPr lang="fr-ca" sz="1800" b="1" i="0" u="none" baseline="0">
                <a:solidFill>
                  <a:srgbClr val="FFFFFF"/>
                </a:solidFill>
                <a:latin typeface="Calibri"/>
                <a:ea typeface="Calibri"/>
                <a:cs typeface="Calibri"/>
              </a:rPr>
              <a:t>Zone 6 :</a:t>
            </a:r>
            <a:endParaRPr sz="1800">
              <a:latin typeface="Calibri"/>
              <a:cs typeface="Calibri"/>
            </a:endParaRPr>
          </a:p>
        </p:txBody>
      </p:sp>
      <p:sp>
        <p:nvSpPr>
          <p:cNvPr id="30" name="object 30"/>
          <p:cNvSpPr txBox="1"/>
          <p:nvPr/>
        </p:nvSpPr>
        <p:spPr>
          <a:xfrm>
            <a:off x="1371600" y="5620511"/>
            <a:ext cx="1322070" cy="341119"/>
          </a:xfrm>
          <a:prstGeom prst="rect">
            <a:avLst/>
          </a:prstGeom>
          <a:solidFill>
            <a:srgbClr val="1B806C"/>
          </a:solidFill>
        </p:spPr>
        <p:txBody>
          <a:bodyPr vert="horz" wrap="square" lIns="0" tIns="63500" rIns="0" bIns="0" rtlCol="0">
            <a:spAutoFit/>
          </a:bodyPr>
          <a:lstStyle/>
          <a:p>
            <a:pPr marL="341630" rtl="0">
              <a:lnSpc>
                <a:spcPct val="100000"/>
              </a:lnSpc>
              <a:spcBef>
                <a:spcPts val="500"/>
              </a:spcBef>
            </a:pPr>
            <a:r>
              <a:rPr lang="fr-ca" sz="1800" b="1" i="0" u="none" baseline="0">
                <a:solidFill>
                  <a:srgbClr val="FFFFFF"/>
                </a:solidFill>
                <a:latin typeface="Calibri"/>
                <a:ea typeface="Calibri"/>
                <a:cs typeface="Calibri"/>
              </a:rPr>
              <a:t>Zone 7 :</a:t>
            </a:r>
            <a:endParaRPr sz="1800">
              <a:latin typeface="Calibri"/>
              <a:cs typeface="Calibri"/>
            </a:endParaRPr>
          </a:p>
        </p:txBody>
      </p:sp>
      <p:sp>
        <p:nvSpPr>
          <p:cNvPr id="31" name="object 31"/>
          <p:cNvSpPr txBox="1"/>
          <p:nvPr/>
        </p:nvSpPr>
        <p:spPr>
          <a:xfrm>
            <a:off x="1348739" y="1226819"/>
            <a:ext cx="1322070" cy="341119"/>
          </a:xfrm>
          <a:prstGeom prst="rect">
            <a:avLst/>
          </a:prstGeom>
          <a:solidFill>
            <a:srgbClr val="1B806C"/>
          </a:solidFill>
        </p:spPr>
        <p:txBody>
          <a:bodyPr vert="horz" wrap="square" lIns="0" tIns="63500" rIns="0" bIns="0" rtlCol="0">
            <a:spAutoFit/>
          </a:bodyPr>
          <a:lstStyle/>
          <a:p>
            <a:pPr marL="341630" rtl="0">
              <a:lnSpc>
                <a:spcPct val="100000"/>
              </a:lnSpc>
              <a:spcBef>
                <a:spcPts val="500"/>
              </a:spcBef>
            </a:pPr>
            <a:r>
              <a:rPr lang="fr-ca" sz="1800" b="1" i="0" u="none" baseline="0">
                <a:solidFill>
                  <a:srgbClr val="FFFFFF"/>
                </a:solidFill>
                <a:latin typeface="Calibri"/>
                <a:ea typeface="Calibri"/>
                <a:cs typeface="Calibri"/>
              </a:rPr>
              <a:t>Zone 1 :</a:t>
            </a:r>
            <a:endParaRPr sz="1800">
              <a:latin typeface="Calibri"/>
              <a:cs typeface="Calibri"/>
            </a:endParaRPr>
          </a:p>
        </p:txBody>
      </p:sp>
      <p:sp>
        <p:nvSpPr>
          <p:cNvPr id="33" name="object 33"/>
          <p:cNvSpPr txBox="1"/>
          <p:nvPr/>
        </p:nvSpPr>
        <p:spPr>
          <a:xfrm>
            <a:off x="3014005" y="1973257"/>
            <a:ext cx="1057910" cy="510540"/>
          </a:xfrm>
          <a:prstGeom prst="rect">
            <a:avLst/>
          </a:prstGeom>
        </p:spPr>
        <p:txBody>
          <a:bodyPr vert="horz" wrap="square" lIns="0" tIns="12700" rIns="0" bIns="0" rtlCol="0">
            <a:spAutoFit/>
          </a:bodyPr>
          <a:lstStyle/>
          <a:p>
            <a:pPr marL="12700" rtl="0">
              <a:lnSpc>
                <a:spcPts val="2030"/>
              </a:lnSpc>
              <a:spcBef>
                <a:spcPts val="100"/>
              </a:spcBef>
            </a:pPr>
            <a:r>
              <a:rPr lang="fr-ca" sz="1800" b="1" i="0" u="none" baseline="0">
                <a:solidFill>
                  <a:srgbClr val="171717"/>
                </a:solidFill>
                <a:latin typeface="Calibri"/>
                <a:ea typeface="Calibri"/>
                <a:cs typeface="Calibri"/>
              </a:rPr>
              <a:t>Prévu</a:t>
            </a:r>
            <a:endParaRPr sz="1800">
              <a:latin typeface="Calibri"/>
              <a:cs typeface="Calibri"/>
            </a:endParaRPr>
          </a:p>
          <a:p>
            <a:pPr marL="12700" rtl="0">
              <a:lnSpc>
                <a:spcPts val="1789"/>
              </a:lnSpc>
            </a:pPr>
            <a:r>
              <a:rPr lang="fr-ca" sz="1600" b="0" i="0" u="none" baseline="0">
                <a:solidFill>
                  <a:srgbClr val="171717"/>
                </a:solidFill>
                <a:latin typeface="Calibri"/>
                <a:ea typeface="Calibri"/>
                <a:cs typeface="Calibri"/>
              </a:rPr>
              <a:t>2026-2027</a:t>
            </a:r>
            <a:endParaRPr sz="1600">
              <a:latin typeface="Calibri"/>
              <a:cs typeface="Calibri"/>
            </a:endParaRPr>
          </a:p>
        </p:txBody>
      </p:sp>
      <p:sp>
        <p:nvSpPr>
          <p:cNvPr id="34" name="object 34"/>
          <p:cNvSpPr txBox="1"/>
          <p:nvPr/>
        </p:nvSpPr>
        <p:spPr>
          <a:xfrm>
            <a:off x="3014005" y="5577364"/>
            <a:ext cx="1074420" cy="516890"/>
          </a:xfrm>
          <a:prstGeom prst="rect">
            <a:avLst/>
          </a:prstGeom>
        </p:spPr>
        <p:txBody>
          <a:bodyPr vert="horz" wrap="square" lIns="0" tIns="12700" rIns="0" bIns="0" rtlCol="0">
            <a:spAutoFit/>
          </a:bodyPr>
          <a:lstStyle/>
          <a:p>
            <a:pPr marL="12700" rtl="0">
              <a:lnSpc>
                <a:spcPts val="2050"/>
              </a:lnSpc>
              <a:spcBef>
                <a:spcPts val="100"/>
              </a:spcBef>
            </a:pPr>
            <a:r>
              <a:rPr lang="fr-ca" sz="1800" b="1" i="0" u="none" baseline="0">
                <a:solidFill>
                  <a:srgbClr val="171717"/>
                </a:solidFill>
                <a:latin typeface="Calibri"/>
                <a:ea typeface="Calibri"/>
                <a:cs typeface="Calibri"/>
              </a:rPr>
              <a:t>En cours</a:t>
            </a:r>
            <a:endParaRPr sz="1800">
              <a:latin typeface="Calibri"/>
              <a:cs typeface="Calibri"/>
            </a:endParaRPr>
          </a:p>
          <a:p>
            <a:pPr marL="20955" rtl="0">
              <a:lnSpc>
                <a:spcPts val="1810"/>
              </a:lnSpc>
            </a:pPr>
            <a:r>
              <a:rPr lang="fr-ca" sz="1600" b="0" i="0" u="none" baseline="0">
                <a:solidFill>
                  <a:srgbClr val="171717"/>
                </a:solidFill>
                <a:latin typeface="Calibri"/>
                <a:ea typeface="Calibri"/>
                <a:cs typeface="Calibri"/>
              </a:rPr>
              <a:t>2026-2027</a:t>
            </a:r>
            <a:endParaRPr sz="1600">
              <a:latin typeface="Calibri"/>
              <a:cs typeface="Calibri"/>
            </a:endParaRPr>
          </a:p>
        </p:txBody>
      </p:sp>
      <p:sp>
        <p:nvSpPr>
          <p:cNvPr id="35" name="object 35"/>
          <p:cNvSpPr txBox="1"/>
          <p:nvPr/>
        </p:nvSpPr>
        <p:spPr>
          <a:xfrm>
            <a:off x="3014005" y="4972946"/>
            <a:ext cx="3431540" cy="299720"/>
          </a:xfrm>
          <a:prstGeom prst="rect">
            <a:avLst/>
          </a:prstGeom>
        </p:spPr>
        <p:txBody>
          <a:bodyPr vert="horz" wrap="square" lIns="0" tIns="12700" rIns="0" bIns="0" rtlCol="0">
            <a:spAutoFit/>
          </a:bodyPr>
          <a:lstStyle/>
          <a:p>
            <a:pPr marL="12700" rtl="0">
              <a:lnSpc>
                <a:spcPct val="100000"/>
              </a:lnSpc>
              <a:spcBef>
                <a:spcPts val="100"/>
              </a:spcBef>
            </a:pPr>
            <a:r>
              <a:rPr lang="fr-ca" sz="1800" b="1" i="0" u="none" baseline="0">
                <a:solidFill>
                  <a:srgbClr val="171717"/>
                </a:solidFill>
                <a:latin typeface="Calibri"/>
                <a:ea typeface="Calibri"/>
                <a:cs typeface="Calibri"/>
              </a:rPr>
              <a:t>Terminé </a:t>
            </a:r>
            <a:r>
              <a:rPr lang="fr-ca" sz="1800" b="0" i="0" u="none" baseline="0">
                <a:solidFill>
                  <a:srgbClr val="171717"/>
                </a:solidFill>
                <a:latin typeface="Calibri"/>
                <a:ea typeface="Calibri"/>
                <a:cs typeface="Calibri"/>
              </a:rPr>
              <a:t>(Travaux mineurs restants)</a:t>
            </a:r>
            <a:endParaRPr sz="1800">
              <a:latin typeface="Calibri"/>
              <a:cs typeface="Calibri"/>
            </a:endParaRPr>
          </a:p>
        </p:txBody>
      </p:sp>
      <p:sp>
        <p:nvSpPr>
          <p:cNvPr id="36" name="object 36"/>
          <p:cNvSpPr txBox="1"/>
          <p:nvPr/>
        </p:nvSpPr>
        <p:spPr>
          <a:xfrm>
            <a:off x="3014005" y="4144957"/>
            <a:ext cx="1073785" cy="508634"/>
          </a:xfrm>
          <a:prstGeom prst="rect">
            <a:avLst/>
          </a:prstGeom>
        </p:spPr>
        <p:txBody>
          <a:bodyPr vert="horz" wrap="square" lIns="0" tIns="12700" rIns="0" bIns="0" rtlCol="0">
            <a:spAutoFit/>
          </a:bodyPr>
          <a:lstStyle/>
          <a:p>
            <a:pPr marL="12700" rtl="0">
              <a:lnSpc>
                <a:spcPts val="2020"/>
              </a:lnSpc>
              <a:spcBef>
                <a:spcPts val="100"/>
              </a:spcBef>
            </a:pPr>
            <a:r>
              <a:rPr lang="fr-ca" sz="1800" b="1" i="0" u="none" baseline="0">
                <a:solidFill>
                  <a:srgbClr val="171717"/>
                </a:solidFill>
                <a:latin typeface="Calibri"/>
                <a:ea typeface="Calibri"/>
                <a:cs typeface="Calibri"/>
              </a:rPr>
              <a:t>En cours</a:t>
            </a:r>
            <a:endParaRPr sz="1800">
              <a:latin typeface="Calibri"/>
              <a:cs typeface="Calibri"/>
            </a:endParaRPr>
          </a:p>
          <a:p>
            <a:pPr marL="12700" rtl="0">
              <a:lnSpc>
                <a:spcPts val="1780"/>
              </a:lnSpc>
            </a:pPr>
            <a:r>
              <a:rPr lang="fr-ca" sz="1600" b="0" i="0" u="none" baseline="0">
                <a:solidFill>
                  <a:srgbClr val="171717"/>
                </a:solidFill>
                <a:latin typeface="Calibri"/>
                <a:ea typeface="Calibri"/>
                <a:cs typeface="Calibri"/>
              </a:rPr>
              <a:t>2026-2027</a:t>
            </a:r>
            <a:endParaRPr sz="1600">
              <a:latin typeface="Calibri"/>
              <a:cs typeface="Calibri"/>
            </a:endParaRPr>
          </a:p>
        </p:txBody>
      </p:sp>
      <p:sp>
        <p:nvSpPr>
          <p:cNvPr id="37" name="object 37"/>
          <p:cNvSpPr txBox="1"/>
          <p:nvPr/>
        </p:nvSpPr>
        <p:spPr>
          <a:xfrm>
            <a:off x="3014005" y="3474245"/>
            <a:ext cx="1065530" cy="299720"/>
          </a:xfrm>
          <a:prstGeom prst="rect">
            <a:avLst/>
          </a:prstGeom>
        </p:spPr>
        <p:txBody>
          <a:bodyPr vert="horz" wrap="square" lIns="0" tIns="12700" rIns="0" bIns="0" rtlCol="0">
            <a:spAutoFit/>
          </a:bodyPr>
          <a:lstStyle/>
          <a:p>
            <a:pPr marL="12700" rtl="0">
              <a:lnSpc>
                <a:spcPct val="100000"/>
              </a:lnSpc>
              <a:spcBef>
                <a:spcPts val="100"/>
              </a:spcBef>
            </a:pPr>
            <a:r>
              <a:rPr lang="fr-ca" sz="1800" b="1" i="0" u="none" baseline="0">
                <a:solidFill>
                  <a:srgbClr val="171717"/>
                </a:solidFill>
                <a:latin typeface="Calibri"/>
                <a:ea typeface="Calibri"/>
                <a:cs typeface="Calibri"/>
              </a:rPr>
              <a:t>Terminé</a:t>
            </a:r>
            <a:endParaRPr sz="1800">
              <a:latin typeface="Calibri"/>
              <a:cs typeface="Calibri"/>
            </a:endParaRPr>
          </a:p>
        </p:txBody>
      </p:sp>
      <p:sp>
        <p:nvSpPr>
          <p:cNvPr id="38" name="object 38"/>
          <p:cNvSpPr txBox="1"/>
          <p:nvPr/>
        </p:nvSpPr>
        <p:spPr>
          <a:xfrm>
            <a:off x="2982916" y="2686946"/>
            <a:ext cx="1073785" cy="497840"/>
          </a:xfrm>
          <a:prstGeom prst="rect">
            <a:avLst/>
          </a:prstGeom>
        </p:spPr>
        <p:txBody>
          <a:bodyPr vert="horz" wrap="square" lIns="0" tIns="12700" rIns="0" bIns="0" rtlCol="0">
            <a:spAutoFit/>
          </a:bodyPr>
          <a:lstStyle/>
          <a:p>
            <a:pPr marL="12700" rtl="0">
              <a:lnSpc>
                <a:spcPts val="1980"/>
              </a:lnSpc>
              <a:spcBef>
                <a:spcPts val="100"/>
              </a:spcBef>
            </a:pPr>
            <a:r>
              <a:rPr lang="fr-ca" sz="1800" b="1" i="0" u="none" baseline="0">
                <a:solidFill>
                  <a:srgbClr val="171717"/>
                </a:solidFill>
                <a:latin typeface="Calibri"/>
                <a:ea typeface="Calibri"/>
                <a:cs typeface="Calibri"/>
              </a:rPr>
              <a:t>En cours</a:t>
            </a:r>
            <a:endParaRPr sz="1800">
              <a:latin typeface="Calibri"/>
              <a:cs typeface="Calibri"/>
            </a:endParaRPr>
          </a:p>
          <a:p>
            <a:pPr marL="18415" rtl="0">
              <a:lnSpc>
                <a:spcPts val="1739"/>
              </a:lnSpc>
            </a:pPr>
            <a:r>
              <a:rPr lang="fr-ca" sz="1600" b="0" i="0" u="none" baseline="0">
                <a:solidFill>
                  <a:srgbClr val="171717"/>
                </a:solidFill>
                <a:latin typeface="Calibri"/>
                <a:ea typeface="Calibri"/>
                <a:cs typeface="Calibri"/>
              </a:rPr>
              <a:t>2026-2027</a:t>
            </a:r>
            <a:endParaRPr sz="1600">
              <a:latin typeface="Calibri"/>
              <a:cs typeface="Calibri"/>
            </a:endParaRPr>
          </a:p>
        </p:txBody>
      </p:sp>
      <p:sp>
        <p:nvSpPr>
          <p:cNvPr id="39" name="object 39"/>
          <p:cNvSpPr txBox="1"/>
          <p:nvPr/>
        </p:nvSpPr>
        <p:spPr>
          <a:xfrm>
            <a:off x="3014005" y="6286710"/>
            <a:ext cx="2853394" cy="483870"/>
          </a:xfrm>
          <a:prstGeom prst="rect">
            <a:avLst/>
          </a:prstGeom>
        </p:spPr>
        <p:txBody>
          <a:bodyPr vert="horz" wrap="square" lIns="0" tIns="12700" rIns="0" bIns="0" rtlCol="0">
            <a:spAutoFit/>
          </a:bodyPr>
          <a:lstStyle/>
          <a:p>
            <a:pPr marL="12700" rtl="0">
              <a:lnSpc>
                <a:spcPts val="1925"/>
              </a:lnSpc>
              <a:spcBef>
                <a:spcPts val="100"/>
              </a:spcBef>
            </a:pPr>
            <a:r>
              <a:rPr lang="fr-ca" sz="1800" b="1" i="0" u="none" baseline="0" dirty="0">
                <a:solidFill>
                  <a:srgbClr val="171717"/>
                </a:solidFill>
                <a:latin typeface="Calibri"/>
                <a:ea typeface="Calibri"/>
                <a:cs typeface="Calibri"/>
              </a:rPr>
              <a:t>En phase de conception</a:t>
            </a:r>
            <a:endParaRPr sz="1800" dirty="0">
              <a:latin typeface="Calibri"/>
              <a:cs typeface="Calibri"/>
            </a:endParaRPr>
          </a:p>
          <a:p>
            <a:pPr marL="20955" rtl="0">
              <a:lnSpc>
                <a:spcPts val="1685"/>
              </a:lnSpc>
            </a:pPr>
            <a:r>
              <a:rPr lang="fr-ca" sz="1600" b="0" i="0" u="none" baseline="0" dirty="0">
                <a:solidFill>
                  <a:srgbClr val="171717"/>
                </a:solidFill>
                <a:latin typeface="Calibri"/>
                <a:ea typeface="Calibri"/>
                <a:cs typeface="Calibri"/>
              </a:rPr>
              <a:t>2026-2027</a:t>
            </a:r>
            <a:endParaRPr sz="1600" dirty="0">
              <a:latin typeface="Calibri"/>
              <a:cs typeface="Calibri"/>
            </a:endParaRPr>
          </a:p>
        </p:txBody>
      </p:sp>
      <p:sp>
        <p:nvSpPr>
          <p:cNvPr id="40" name="object 40"/>
          <p:cNvSpPr txBox="1"/>
          <p:nvPr/>
        </p:nvSpPr>
        <p:spPr>
          <a:xfrm>
            <a:off x="3040523" y="1287228"/>
            <a:ext cx="1065530" cy="299720"/>
          </a:xfrm>
          <a:prstGeom prst="rect">
            <a:avLst/>
          </a:prstGeom>
        </p:spPr>
        <p:txBody>
          <a:bodyPr vert="horz" wrap="square" lIns="0" tIns="12700" rIns="0" bIns="0" rtlCol="0">
            <a:spAutoFit/>
          </a:bodyPr>
          <a:lstStyle/>
          <a:p>
            <a:pPr marL="12700" rtl="0">
              <a:lnSpc>
                <a:spcPct val="100000"/>
              </a:lnSpc>
              <a:spcBef>
                <a:spcPts val="100"/>
              </a:spcBef>
            </a:pPr>
            <a:r>
              <a:rPr lang="fr-ca" sz="1800" b="1" i="0" u="none" baseline="0">
                <a:solidFill>
                  <a:srgbClr val="171717"/>
                </a:solidFill>
                <a:latin typeface="Calibri"/>
                <a:ea typeface="Calibri"/>
                <a:cs typeface="Calibri"/>
              </a:rPr>
              <a:t>Terminé</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2503" y="394916"/>
            <a:ext cx="5491097" cy="361315"/>
          </a:xfrm>
          <a:prstGeom prst="rect">
            <a:avLst/>
          </a:prstGeom>
        </p:spPr>
        <p:txBody>
          <a:bodyPr vert="horz" wrap="square" lIns="0" tIns="12700" rIns="0" bIns="0" rtlCol="0">
            <a:spAutoFit/>
          </a:bodyPr>
          <a:lstStyle/>
          <a:p>
            <a:pPr marL="12700" algn="l" rtl="0">
              <a:lnSpc>
                <a:spcPct val="100000"/>
              </a:lnSpc>
              <a:spcBef>
                <a:spcPts val="100"/>
              </a:spcBef>
            </a:pPr>
            <a:r>
              <a:rPr lang="fr-ca" b="1" i="0" u="none" baseline="0" dirty="0"/>
              <a:t>Zone 1 : Rue King </a:t>
            </a:r>
            <a:r>
              <a:rPr lang="fr-ca" dirty="0"/>
              <a:t>W</a:t>
            </a:r>
            <a:r>
              <a:rPr lang="fr-ca" b="1" i="0" u="none" baseline="0" dirty="0"/>
              <a:t> à Rue </a:t>
            </a:r>
            <a:r>
              <a:rPr lang="fr-ca" b="1" i="0" u="none" baseline="0" dirty="0" err="1"/>
              <a:t>Dundas</a:t>
            </a:r>
            <a:r>
              <a:rPr lang="fr-ca" b="1" i="0" u="none" baseline="0" dirty="0"/>
              <a:t> W</a:t>
            </a:r>
          </a:p>
        </p:txBody>
      </p:sp>
      <p:grpSp>
        <p:nvGrpSpPr>
          <p:cNvPr id="3" name="object 3"/>
          <p:cNvGrpSpPr/>
          <p:nvPr/>
        </p:nvGrpSpPr>
        <p:grpSpPr>
          <a:xfrm>
            <a:off x="6056185" y="518541"/>
            <a:ext cx="5344795" cy="2700020"/>
            <a:chOff x="6056185" y="518541"/>
            <a:chExt cx="5344795" cy="2700020"/>
          </a:xfrm>
        </p:grpSpPr>
        <p:sp>
          <p:nvSpPr>
            <p:cNvPr id="4" name="object 4"/>
            <p:cNvSpPr/>
            <p:nvPr/>
          </p:nvSpPr>
          <p:spPr>
            <a:xfrm>
              <a:off x="6106667" y="912876"/>
              <a:ext cx="5243830" cy="2254885"/>
            </a:xfrm>
            <a:custGeom>
              <a:avLst/>
              <a:gdLst/>
              <a:ahLst/>
              <a:cxnLst/>
              <a:rect l="l" t="t" r="r" b="b"/>
              <a:pathLst>
                <a:path w="5243830" h="2254885">
                  <a:moveTo>
                    <a:pt x="0" y="0"/>
                  </a:moveTo>
                  <a:lnTo>
                    <a:pt x="5243322" y="0"/>
                  </a:lnTo>
                  <a:lnTo>
                    <a:pt x="5243322" y="2254757"/>
                  </a:lnTo>
                  <a:lnTo>
                    <a:pt x="0" y="2254757"/>
                  </a:lnTo>
                  <a:lnTo>
                    <a:pt x="0" y="0"/>
                  </a:lnTo>
                  <a:close/>
                </a:path>
              </a:pathLst>
            </a:custGeom>
            <a:ln w="100520">
              <a:solidFill>
                <a:srgbClr val="B6DD78"/>
              </a:solidFill>
            </a:ln>
          </p:spPr>
          <p:txBody>
            <a:bodyPr wrap="square" lIns="0" tIns="0" rIns="0" bIns="0" rtlCol="0"/>
            <a:lstStyle/>
            <a:p>
              <a:endParaRPr/>
            </a:p>
          </p:txBody>
        </p:sp>
        <p:sp>
          <p:nvSpPr>
            <p:cNvPr id="5" name="object 5"/>
            <p:cNvSpPr/>
            <p:nvPr/>
          </p:nvSpPr>
          <p:spPr>
            <a:xfrm>
              <a:off x="6089522" y="518541"/>
              <a:ext cx="5295265" cy="703580"/>
            </a:xfrm>
            <a:custGeom>
              <a:avLst/>
              <a:gdLst/>
              <a:ahLst/>
              <a:cxnLst/>
              <a:rect l="l" t="t" r="r" b="b"/>
              <a:pathLst>
                <a:path w="5295265" h="703580">
                  <a:moveTo>
                    <a:pt x="5295138" y="0"/>
                  </a:moveTo>
                  <a:lnTo>
                    <a:pt x="0" y="0"/>
                  </a:lnTo>
                  <a:lnTo>
                    <a:pt x="0" y="703326"/>
                  </a:lnTo>
                  <a:lnTo>
                    <a:pt x="5295138" y="703326"/>
                  </a:lnTo>
                  <a:lnTo>
                    <a:pt x="5295138" y="0"/>
                  </a:lnTo>
                  <a:close/>
                </a:path>
              </a:pathLst>
            </a:custGeom>
            <a:solidFill>
              <a:srgbClr val="B6DD78"/>
            </a:solidFill>
          </p:spPr>
          <p:txBody>
            <a:bodyPr wrap="square" lIns="0" tIns="0" rIns="0" bIns="0" rtlCol="0"/>
            <a:lstStyle/>
            <a:p>
              <a:endParaRPr/>
            </a:p>
          </p:txBody>
        </p:sp>
      </p:grpSp>
      <p:sp>
        <p:nvSpPr>
          <p:cNvPr id="6" name="object 6"/>
          <p:cNvSpPr txBox="1"/>
          <p:nvPr/>
        </p:nvSpPr>
        <p:spPr>
          <a:xfrm>
            <a:off x="6089522" y="518541"/>
            <a:ext cx="5295265" cy="491801"/>
          </a:xfrm>
          <a:prstGeom prst="rect">
            <a:avLst/>
          </a:prstGeom>
          <a:ln w="57150">
            <a:solidFill>
              <a:srgbClr val="B7DD79"/>
            </a:solidFill>
          </a:ln>
        </p:spPr>
        <p:txBody>
          <a:bodyPr vert="horz" wrap="square" lIns="0" tIns="182245" rIns="0" bIns="0" rtlCol="0">
            <a:spAutoFit/>
          </a:bodyPr>
          <a:lstStyle/>
          <a:p>
            <a:pPr algn="ctr" rtl="0">
              <a:lnSpc>
                <a:spcPct val="100000"/>
              </a:lnSpc>
              <a:spcBef>
                <a:spcPts val="1435"/>
              </a:spcBef>
            </a:pPr>
            <a:r>
              <a:rPr lang="fr-ca" sz="2000" b="1" i="0" u="none" baseline="0">
                <a:solidFill>
                  <a:srgbClr val="181818"/>
                </a:solidFill>
                <a:latin typeface="Calibri"/>
                <a:ea typeface="Calibri"/>
                <a:cs typeface="Calibri"/>
              </a:rPr>
              <a:t>Travaux terminés :</a:t>
            </a:r>
            <a:endParaRPr sz="2000" dirty="0">
              <a:latin typeface="Calibri"/>
              <a:cs typeface="Calibri"/>
            </a:endParaRPr>
          </a:p>
        </p:txBody>
      </p:sp>
      <p:pic>
        <p:nvPicPr>
          <p:cNvPr id="7" name="object 7"/>
          <p:cNvPicPr/>
          <p:nvPr/>
        </p:nvPicPr>
        <p:blipFill>
          <a:blip r:embed="rId2" cstate="print"/>
          <a:stretch>
            <a:fillRect/>
          </a:stretch>
        </p:blipFill>
        <p:spPr>
          <a:xfrm>
            <a:off x="473963" y="912876"/>
            <a:ext cx="5295899" cy="5295899"/>
          </a:xfrm>
          <a:prstGeom prst="rect">
            <a:avLst/>
          </a:prstGeom>
        </p:spPr>
      </p:pic>
      <p:sp>
        <p:nvSpPr>
          <p:cNvPr id="8" name="object 8"/>
          <p:cNvSpPr txBox="1"/>
          <p:nvPr/>
        </p:nvSpPr>
        <p:spPr>
          <a:xfrm>
            <a:off x="6363925" y="1342585"/>
            <a:ext cx="4706746" cy="1376659"/>
          </a:xfrm>
          <a:prstGeom prst="rect">
            <a:avLst/>
          </a:prstGeom>
        </p:spPr>
        <p:txBody>
          <a:bodyPr vert="horz" wrap="square" lIns="0" tIns="75565" rIns="0" bIns="0" rtlCol="0">
            <a:spAutoFit/>
          </a:bodyPr>
          <a:lstStyle/>
          <a:p>
            <a:pPr marL="295910" indent="-283210" rtl="0">
              <a:lnSpc>
                <a:spcPct val="100000"/>
              </a:lnSpc>
              <a:spcBef>
                <a:spcPts val="595"/>
              </a:spcBef>
              <a:buFont typeface="Arial"/>
              <a:buChar char="•"/>
              <a:tabLst>
                <a:tab pos="295910" algn="l"/>
              </a:tabLst>
            </a:pPr>
            <a:r>
              <a:rPr lang="fr-ca" sz="1800" b="0" i="0" u="none" baseline="0">
                <a:solidFill>
                  <a:srgbClr val="181818"/>
                </a:solidFill>
                <a:latin typeface="Calibri"/>
                <a:ea typeface="Calibri"/>
                <a:cs typeface="Calibri"/>
              </a:rPr>
              <a:t>Voies d’accès aux travaux de construction</a:t>
            </a:r>
            <a:endParaRPr sz="1800" dirty="0">
              <a:latin typeface="Calibri"/>
              <a:cs typeface="Calibri"/>
            </a:endParaRPr>
          </a:p>
          <a:p>
            <a:pPr marL="295910" indent="-283210" rtl="0">
              <a:lnSpc>
                <a:spcPct val="100000"/>
              </a:lnSpc>
              <a:spcBef>
                <a:spcPts val="500"/>
              </a:spcBef>
              <a:buFont typeface="Arial"/>
              <a:buChar char="•"/>
              <a:tabLst>
                <a:tab pos="295910" algn="l"/>
              </a:tabLst>
            </a:pPr>
            <a:r>
              <a:rPr lang="fr-ca" sz="1800" b="0" i="0" u="none" baseline="0">
                <a:solidFill>
                  <a:srgbClr val="181818"/>
                </a:solidFill>
                <a:latin typeface="Calibri"/>
                <a:ea typeface="Calibri"/>
                <a:cs typeface="Calibri"/>
              </a:rPr>
              <a:t>Émondage et enlèvement de la végétation sélectionnée</a:t>
            </a:r>
            <a:endParaRPr sz="1800" dirty="0">
              <a:latin typeface="Calibri"/>
              <a:cs typeface="Calibri"/>
            </a:endParaRPr>
          </a:p>
          <a:p>
            <a:pPr marL="295910" indent="-283210" rtl="0">
              <a:lnSpc>
                <a:spcPct val="100000"/>
              </a:lnSpc>
              <a:spcBef>
                <a:spcPts val="505"/>
              </a:spcBef>
              <a:buFont typeface="Arial"/>
              <a:buChar char="•"/>
              <a:tabLst>
                <a:tab pos="295910" algn="l"/>
              </a:tabLst>
            </a:pPr>
            <a:r>
              <a:rPr lang="fr-ca" sz="1800" b="0" i="0" u="none" baseline="0">
                <a:solidFill>
                  <a:srgbClr val="181818"/>
                </a:solidFill>
                <a:latin typeface="Calibri"/>
                <a:ea typeface="Calibri"/>
                <a:cs typeface="Calibri"/>
              </a:rPr>
              <a:t>Mur antibruit avec revêtement anti-graffiti</a:t>
            </a:r>
            <a:endParaRPr sz="1800" dirty="0">
              <a:latin typeface="Calibri"/>
              <a:cs typeface="Calibri"/>
            </a:endParaRPr>
          </a:p>
          <a:p>
            <a:pPr marL="295910" indent="-283210" rtl="0">
              <a:lnSpc>
                <a:spcPct val="100000"/>
              </a:lnSpc>
              <a:spcBef>
                <a:spcPts val="500"/>
              </a:spcBef>
              <a:buFont typeface="Arial"/>
              <a:buChar char="•"/>
              <a:tabLst>
                <a:tab pos="295910" algn="l"/>
              </a:tabLst>
            </a:pPr>
            <a:r>
              <a:rPr lang="fr-ca" sz="1800" b="0" i="0" u="none" baseline="0">
                <a:solidFill>
                  <a:srgbClr val="181818"/>
                </a:solidFill>
                <a:latin typeface="Calibri"/>
                <a:ea typeface="Calibri"/>
                <a:cs typeface="Calibri"/>
              </a:rPr>
              <a:t>Clôture de haute sécurité</a:t>
            </a:r>
            <a:endParaRPr sz="1800" dirty="0">
              <a:latin typeface="Calibri"/>
              <a:cs typeface="Calibri"/>
            </a:endParaRPr>
          </a:p>
        </p:txBody>
      </p:sp>
      <p:pic>
        <p:nvPicPr>
          <p:cNvPr id="9" name="object 9"/>
          <p:cNvPicPr/>
          <p:nvPr/>
        </p:nvPicPr>
        <p:blipFill>
          <a:blip r:embed="rId3" cstate="print"/>
          <a:stretch>
            <a:fillRect/>
          </a:stretch>
        </p:blipFill>
        <p:spPr>
          <a:xfrm>
            <a:off x="6070091" y="3278123"/>
            <a:ext cx="5313654" cy="2904675"/>
          </a:xfrm>
          <a:prstGeom prst="rect">
            <a:avLst/>
          </a:prstGeom>
        </p:spPr>
      </p:pic>
      <p:sp>
        <p:nvSpPr>
          <p:cNvPr id="10" name="object 10"/>
          <p:cNvSpPr txBox="1"/>
          <p:nvPr/>
        </p:nvSpPr>
        <p:spPr>
          <a:xfrm>
            <a:off x="6160245" y="5874593"/>
            <a:ext cx="3164546" cy="299720"/>
          </a:xfrm>
          <a:prstGeom prst="rect">
            <a:avLst/>
          </a:prstGeom>
        </p:spPr>
        <p:txBody>
          <a:bodyPr vert="horz" wrap="square" lIns="0" tIns="12700" rIns="0" bIns="0" rtlCol="0">
            <a:spAutoFit/>
          </a:bodyPr>
          <a:lstStyle/>
          <a:p>
            <a:pPr marL="12700" rtl="0">
              <a:lnSpc>
                <a:spcPct val="100000"/>
              </a:lnSpc>
              <a:spcBef>
                <a:spcPts val="100"/>
              </a:spcBef>
            </a:pPr>
            <a:r>
              <a:rPr lang="fr-ca" sz="1800" b="0" i="0" u="none" baseline="0" dirty="0">
                <a:solidFill>
                  <a:srgbClr val="FFFFFF"/>
                </a:solidFill>
                <a:latin typeface="AvenirNext LT Pro Regular"/>
                <a:ea typeface="AvenirNext LT Pro Regular"/>
                <a:cs typeface="AvenirNext LT Pro Regular"/>
              </a:rPr>
              <a:t>Zone 1 :</a:t>
            </a:r>
            <a:endParaRPr sz="1800" dirty="0">
              <a:latin typeface="AvenirNext LT Pro Regular"/>
              <a:cs typeface="AvenirNext LT Pro Regular"/>
            </a:endParaRPr>
          </a:p>
        </p:txBody>
      </p:sp>
      <p:grpSp>
        <p:nvGrpSpPr>
          <p:cNvPr id="11" name="object 11"/>
          <p:cNvGrpSpPr/>
          <p:nvPr/>
        </p:nvGrpSpPr>
        <p:grpSpPr>
          <a:xfrm>
            <a:off x="11012356" y="561982"/>
            <a:ext cx="336550" cy="339090"/>
            <a:chOff x="11012356" y="561982"/>
            <a:chExt cx="336550" cy="339090"/>
          </a:xfrm>
        </p:grpSpPr>
        <p:sp>
          <p:nvSpPr>
            <p:cNvPr id="12" name="object 12"/>
            <p:cNvSpPr/>
            <p:nvPr/>
          </p:nvSpPr>
          <p:spPr>
            <a:xfrm>
              <a:off x="11012348" y="561987"/>
              <a:ext cx="336550" cy="339090"/>
            </a:xfrm>
            <a:custGeom>
              <a:avLst/>
              <a:gdLst/>
              <a:ahLst/>
              <a:cxnLst/>
              <a:rect l="l" t="t" r="r" b="b"/>
              <a:pathLst>
                <a:path w="336550" h="339090">
                  <a:moveTo>
                    <a:pt x="336511" y="0"/>
                  </a:moveTo>
                  <a:lnTo>
                    <a:pt x="299123" y="0"/>
                  </a:lnTo>
                  <a:lnTo>
                    <a:pt x="299123" y="38176"/>
                  </a:lnTo>
                  <a:lnTo>
                    <a:pt x="299123" y="300355"/>
                  </a:lnTo>
                  <a:lnTo>
                    <a:pt x="37388" y="300355"/>
                  </a:lnTo>
                  <a:lnTo>
                    <a:pt x="37388" y="38176"/>
                  </a:lnTo>
                  <a:lnTo>
                    <a:pt x="299123" y="38176"/>
                  </a:lnTo>
                  <a:lnTo>
                    <a:pt x="299123" y="0"/>
                  </a:lnTo>
                  <a:lnTo>
                    <a:pt x="0" y="0"/>
                  </a:lnTo>
                  <a:lnTo>
                    <a:pt x="0" y="38176"/>
                  </a:lnTo>
                  <a:lnTo>
                    <a:pt x="0" y="300355"/>
                  </a:lnTo>
                  <a:lnTo>
                    <a:pt x="0" y="338543"/>
                  </a:lnTo>
                  <a:lnTo>
                    <a:pt x="336511" y="338543"/>
                  </a:lnTo>
                  <a:lnTo>
                    <a:pt x="336511" y="300520"/>
                  </a:lnTo>
                  <a:lnTo>
                    <a:pt x="336511" y="300355"/>
                  </a:lnTo>
                  <a:lnTo>
                    <a:pt x="336511" y="38176"/>
                  </a:lnTo>
                  <a:lnTo>
                    <a:pt x="336511" y="37693"/>
                  </a:lnTo>
                  <a:lnTo>
                    <a:pt x="336511" y="0"/>
                  </a:lnTo>
                  <a:close/>
                </a:path>
              </a:pathLst>
            </a:custGeom>
            <a:solidFill>
              <a:srgbClr val="000000"/>
            </a:solidFill>
          </p:spPr>
          <p:txBody>
            <a:bodyPr wrap="square" lIns="0" tIns="0" rIns="0" bIns="0" rtlCol="0"/>
            <a:lstStyle/>
            <a:p>
              <a:endParaRPr/>
            </a:p>
          </p:txBody>
        </p:sp>
        <p:pic>
          <p:nvPicPr>
            <p:cNvPr id="13" name="object 13"/>
            <p:cNvPicPr/>
            <p:nvPr/>
          </p:nvPicPr>
          <p:blipFill>
            <a:blip r:embed="rId4" cstate="print"/>
            <a:stretch>
              <a:fillRect/>
            </a:stretch>
          </p:blipFill>
          <p:spPr>
            <a:xfrm>
              <a:off x="11070671" y="639171"/>
              <a:ext cx="219891" cy="168326"/>
            </a:xfrm>
            <a:prstGeom prst="rect">
              <a:avLst/>
            </a:prstGeom>
          </p:spPr>
        </p:pic>
      </p:grpSp>
      <p:sp>
        <p:nvSpPr>
          <p:cNvPr id="14" name="object 14"/>
          <p:cNvSpPr txBox="1">
            <a:spLocks noGrp="1"/>
          </p:cNvSpPr>
          <p:nvPr>
            <p:ph type="sldNum" sz="quarter" idx="7"/>
          </p:nvPr>
        </p:nvSpPr>
        <p:spPr>
          <a:xfrm>
            <a:off x="436200" y="6277336"/>
            <a:ext cx="208915" cy="128240"/>
          </a:xfrm>
          <a:prstGeom prst="rect">
            <a:avLst/>
          </a:prstGeom>
        </p:spPr>
        <p:txBody>
          <a:bodyPr vert="horz" wrap="square" lIns="0" tIns="0" rIns="0" bIns="0" rtlCol="0">
            <a:spAutoFit/>
          </a:bodyPr>
          <a:lstStyle/>
          <a:p>
            <a:pPr marL="38100" algn="l" rtl="0">
              <a:lnSpc>
                <a:spcPts val="955"/>
              </a:lnSpc>
            </a:pPr>
            <a:fld id="{81D60167-4931-47E6-BA6A-407CBD079E47}" type="slidenum">
              <a:rPr/>
              <a:t>9</a:t>
            </a:fld>
            <a:endParaRPr dirty="0"/>
          </a:p>
        </p:txBody>
      </p:sp>
      <p:sp>
        <p:nvSpPr>
          <p:cNvPr id="17" name="TextBox 16">
            <a:extLst>
              <a:ext uri="{FF2B5EF4-FFF2-40B4-BE49-F238E27FC236}">
                <a16:creationId xmlns:a16="http://schemas.microsoft.com/office/drawing/2014/main" id="{35673056-2BC5-E353-912A-B81FF02C7F09}"/>
              </a:ext>
            </a:extLst>
          </p:cNvPr>
          <p:cNvSpPr txBox="1"/>
          <p:nvPr/>
        </p:nvSpPr>
        <p:spPr>
          <a:xfrm>
            <a:off x="1795282" y="2040318"/>
            <a:ext cx="1176518" cy="307777"/>
          </a:xfrm>
          <a:prstGeom prst="rect">
            <a:avLst/>
          </a:prstGeom>
          <a:solidFill>
            <a:srgbClr val="F4F4F4"/>
          </a:solidFill>
        </p:spPr>
        <p:txBody>
          <a:bodyPr wrap="square" lIns="0" tIns="0" rIns="0" bIns="0" rtlCol="0">
            <a:spAutoFit/>
          </a:bodyPr>
          <a:lstStyle/>
          <a:p>
            <a:pPr algn="ctr" rtl="0"/>
            <a:r>
              <a:rPr lang="fr-ca" sz="2000" b="1" i="0" u="none" baseline="0" dirty="0">
                <a:solidFill>
                  <a:srgbClr val="FFFF00"/>
                </a:solidFill>
                <a:effectLst>
                  <a:outerShdw blurRad="38100" dist="38100" dir="2700000" algn="tl">
                    <a:srgbClr val="000000">
                      <a:alpha val="43137"/>
                    </a:srgbClr>
                  </a:outerShdw>
                </a:effectLst>
              </a:rPr>
              <a:t>ZONE 1 :</a:t>
            </a:r>
            <a:endParaRPr lang="fr-ca" sz="2000" b="1" dirty="0">
              <a:solidFill>
                <a:srgbClr val="FFFF00"/>
              </a:solidFill>
              <a:effectLst>
                <a:outerShdw blurRad="38100" dist="38100" dir="2700000" algn="tl">
                  <a:srgbClr val="000000">
                    <a:alpha val="43137"/>
                  </a:srgbClr>
                </a:outerShdw>
              </a:effectLst>
            </a:endParaRPr>
          </a:p>
        </p:txBody>
      </p:sp>
      <p:sp>
        <p:nvSpPr>
          <p:cNvPr id="21" name="TextBox 20">
            <a:extLst>
              <a:ext uri="{FF2B5EF4-FFF2-40B4-BE49-F238E27FC236}">
                <a16:creationId xmlns:a16="http://schemas.microsoft.com/office/drawing/2014/main" id="{35F8853E-CE9E-D753-FECF-773EB62120CF}"/>
              </a:ext>
            </a:extLst>
          </p:cNvPr>
          <p:cNvSpPr txBox="1"/>
          <p:nvPr/>
        </p:nvSpPr>
        <p:spPr>
          <a:xfrm rot="20576347">
            <a:off x="1347472" y="1183843"/>
            <a:ext cx="1342712"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RUE COLLEGE</a:t>
            </a:r>
            <a:endParaRPr lang="fr-ca" sz="1100" b="1" dirty="0">
              <a:solidFill>
                <a:schemeClr val="tx1"/>
              </a:solidFill>
            </a:endParaRPr>
          </a:p>
        </p:txBody>
      </p:sp>
      <p:sp>
        <p:nvSpPr>
          <p:cNvPr id="22" name="TextBox 21">
            <a:extLst>
              <a:ext uri="{FF2B5EF4-FFF2-40B4-BE49-F238E27FC236}">
                <a16:creationId xmlns:a16="http://schemas.microsoft.com/office/drawing/2014/main" id="{DE7EB708-15E0-8773-EE17-5C89303FB26F}"/>
              </a:ext>
            </a:extLst>
          </p:cNvPr>
          <p:cNvSpPr txBox="1"/>
          <p:nvPr/>
        </p:nvSpPr>
        <p:spPr>
          <a:xfrm>
            <a:off x="2960971" y="1524000"/>
            <a:ext cx="1839629"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RUE DUNDAS </a:t>
            </a:r>
            <a:r>
              <a:rPr lang="fr-ca" sz="1100" b="1" dirty="0">
                <a:solidFill>
                  <a:schemeClr val="tx1"/>
                </a:solidFill>
              </a:rPr>
              <a:t>W</a:t>
            </a:r>
            <a:r>
              <a:rPr lang="fr-ca" sz="1100" b="1" i="0" u="none" baseline="0" dirty="0">
                <a:solidFill>
                  <a:schemeClr val="tx1"/>
                </a:solidFill>
              </a:rPr>
              <a:t>EST</a:t>
            </a:r>
            <a:endParaRPr lang="fr-ca" sz="1100" b="1" dirty="0">
              <a:solidFill>
                <a:schemeClr val="tx1"/>
              </a:solidFill>
            </a:endParaRPr>
          </a:p>
        </p:txBody>
      </p:sp>
      <p:sp>
        <p:nvSpPr>
          <p:cNvPr id="23" name="TextBox 22">
            <a:extLst>
              <a:ext uri="{FF2B5EF4-FFF2-40B4-BE49-F238E27FC236}">
                <a16:creationId xmlns:a16="http://schemas.microsoft.com/office/drawing/2014/main" id="{48BF18DF-E587-E8CE-CC4D-AE124D88D2DD}"/>
              </a:ext>
            </a:extLst>
          </p:cNvPr>
          <p:cNvSpPr txBox="1"/>
          <p:nvPr/>
        </p:nvSpPr>
        <p:spPr>
          <a:xfrm rot="4385798">
            <a:off x="2564037" y="2339220"/>
            <a:ext cx="1387684"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RUE DUFFERIN</a:t>
            </a:r>
            <a:endParaRPr lang="fr-ca" sz="1100" b="1" dirty="0">
              <a:solidFill>
                <a:schemeClr val="tx1"/>
              </a:solidFill>
            </a:endParaRPr>
          </a:p>
        </p:txBody>
      </p:sp>
      <p:sp>
        <p:nvSpPr>
          <p:cNvPr id="24" name="TextBox 23">
            <a:extLst>
              <a:ext uri="{FF2B5EF4-FFF2-40B4-BE49-F238E27FC236}">
                <a16:creationId xmlns:a16="http://schemas.microsoft.com/office/drawing/2014/main" id="{40176CBC-69FE-507A-A1D4-2DE3F6584A1E}"/>
              </a:ext>
            </a:extLst>
          </p:cNvPr>
          <p:cNvSpPr txBox="1"/>
          <p:nvPr/>
        </p:nvSpPr>
        <p:spPr>
          <a:xfrm rot="4385798">
            <a:off x="1044095" y="3118107"/>
            <a:ext cx="1581652"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AVENUE LANSDOWNE</a:t>
            </a:r>
            <a:endParaRPr lang="fr-ca" sz="1100" b="1" dirty="0">
              <a:solidFill>
                <a:schemeClr val="tx1"/>
              </a:solidFill>
            </a:endParaRPr>
          </a:p>
        </p:txBody>
      </p:sp>
      <p:sp>
        <p:nvSpPr>
          <p:cNvPr id="25" name="TextBox 24">
            <a:extLst>
              <a:ext uri="{FF2B5EF4-FFF2-40B4-BE49-F238E27FC236}">
                <a16:creationId xmlns:a16="http://schemas.microsoft.com/office/drawing/2014/main" id="{743B30A9-BA89-7EE6-7944-E6EA77994A67}"/>
              </a:ext>
            </a:extLst>
          </p:cNvPr>
          <p:cNvSpPr txBox="1"/>
          <p:nvPr/>
        </p:nvSpPr>
        <p:spPr>
          <a:xfrm rot="4385798">
            <a:off x="1417951" y="4774489"/>
            <a:ext cx="1581652"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AVENUE JAMESON</a:t>
            </a:r>
            <a:endParaRPr lang="fr-ca" sz="1100" b="1" dirty="0">
              <a:solidFill>
                <a:schemeClr val="tx1"/>
              </a:solidFill>
            </a:endParaRPr>
          </a:p>
        </p:txBody>
      </p:sp>
      <p:sp>
        <p:nvSpPr>
          <p:cNvPr id="26" name="TextBox 25">
            <a:extLst>
              <a:ext uri="{FF2B5EF4-FFF2-40B4-BE49-F238E27FC236}">
                <a16:creationId xmlns:a16="http://schemas.microsoft.com/office/drawing/2014/main" id="{9BA39B6F-4370-BBB8-9D8F-D9D34A5B07AC}"/>
              </a:ext>
            </a:extLst>
          </p:cNvPr>
          <p:cNvSpPr txBox="1"/>
          <p:nvPr/>
        </p:nvSpPr>
        <p:spPr>
          <a:xfrm rot="20607487">
            <a:off x="2569879" y="4289528"/>
            <a:ext cx="1581652"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RUE KING </a:t>
            </a:r>
            <a:r>
              <a:rPr lang="fr-ca" sz="1100" b="1" dirty="0">
                <a:solidFill>
                  <a:schemeClr val="tx1"/>
                </a:solidFill>
              </a:rPr>
              <a:t>W</a:t>
            </a:r>
            <a:r>
              <a:rPr lang="fr-ca" sz="1100" b="1" i="0" u="none" baseline="0" dirty="0">
                <a:solidFill>
                  <a:schemeClr val="tx1"/>
                </a:solidFill>
              </a:rPr>
              <a:t>EST</a:t>
            </a:r>
            <a:endParaRPr lang="fr-ca" sz="1100" b="1" dirty="0">
              <a:solidFill>
                <a:schemeClr val="tx1"/>
              </a:solidFill>
            </a:endParaRPr>
          </a:p>
        </p:txBody>
      </p:sp>
      <p:sp>
        <p:nvSpPr>
          <p:cNvPr id="27" name="TextBox 26">
            <a:extLst>
              <a:ext uri="{FF2B5EF4-FFF2-40B4-BE49-F238E27FC236}">
                <a16:creationId xmlns:a16="http://schemas.microsoft.com/office/drawing/2014/main" id="{36F15F4A-59F1-45A8-C718-3AB559B366EC}"/>
              </a:ext>
            </a:extLst>
          </p:cNvPr>
          <p:cNvSpPr txBox="1"/>
          <p:nvPr/>
        </p:nvSpPr>
        <p:spPr>
          <a:xfrm rot="20607487">
            <a:off x="4006470" y="2942141"/>
            <a:ext cx="1741227" cy="169277"/>
          </a:xfrm>
          <a:prstGeom prst="rect">
            <a:avLst/>
          </a:prstGeom>
          <a:solidFill>
            <a:srgbClr val="F4F4F4"/>
          </a:solidFill>
        </p:spPr>
        <p:txBody>
          <a:bodyPr wrap="square" lIns="0" tIns="0" rIns="0" bIns="0" rtlCol="0">
            <a:spAutoFit/>
          </a:bodyPr>
          <a:lstStyle/>
          <a:p>
            <a:pPr algn="ctr" rtl="0"/>
            <a:r>
              <a:rPr lang="fr-ca" sz="1100" b="1" i="0" u="none" baseline="0" dirty="0">
                <a:solidFill>
                  <a:schemeClr val="tx1"/>
                </a:solidFill>
              </a:rPr>
              <a:t>RUE QUEEN </a:t>
            </a:r>
            <a:r>
              <a:rPr lang="fr-ca" sz="1100" b="1" dirty="0">
                <a:solidFill>
                  <a:schemeClr val="tx1"/>
                </a:solidFill>
              </a:rPr>
              <a:t>W</a:t>
            </a:r>
            <a:r>
              <a:rPr lang="fr-ca" sz="1100" b="1" i="0" u="none" baseline="0" dirty="0">
                <a:solidFill>
                  <a:schemeClr val="tx1"/>
                </a:solidFill>
              </a:rPr>
              <a:t>EST</a:t>
            </a:r>
            <a:endParaRPr lang="fr-ca" sz="1100" b="1" dirty="0">
              <a:solidFill>
                <a:schemeClr val="tx1"/>
              </a:solidFill>
            </a:endParaRPr>
          </a:p>
        </p:txBody>
      </p:sp>
      <p:sp>
        <p:nvSpPr>
          <p:cNvPr id="28" name="TextBox 27">
            <a:extLst>
              <a:ext uri="{FF2B5EF4-FFF2-40B4-BE49-F238E27FC236}">
                <a16:creationId xmlns:a16="http://schemas.microsoft.com/office/drawing/2014/main" id="{512A5201-A259-E215-8A71-388D02ECBE68}"/>
              </a:ext>
            </a:extLst>
          </p:cNvPr>
          <p:cNvSpPr txBox="1"/>
          <p:nvPr/>
        </p:nvSpPr>
        <p:spPr>
          <a:xfrm rot="4385798">
            <a:off x="4220805" y="1697185"/>
            <a:ext cx="1637392" cy="169277"/>
          </a:xfrm>
          <a:prstGeom prst="rect">
            <a:avLst/>
          </a:prstGeom>
          <a:solidFill>
            <a:srgbClr val="F4F4F4"/>
          </a:solidFill>
        </p:spPr>
        <p:txBody>
          <a:bodyPr wrap="square" lIns="0" tIns="0" rIns="0" bIns="0" rtlCol="0">
            <a:spAutoFit/>
          </a:bodyPr>
          <a:lstStyle/>
          <a:p>
            <a:pPr algn="ctr" rtl="0"/>
            <a:r>
              <a:rPr lang="fr-ca" sz="1100" b="1" i="0" u="none" baseline="0">
                <a:solidFill>
                  <a:schemeClr val="tx1"/>
                </a:solidFill>
              </a:rPr>
              <a:t>AVENUE OSSINGTON</a:t>
            </a:r>
            <a:endParaRPr lang="fr-ca" sz="1100" b="1" dirty="0">
              <a:solidFill>
                <a:schemeClr val="tx1"/>
              </a:solidFill>
            </a:endParaRPr>
          </a:p>
        </p:txBody>
      </p:sp>
      <p:sp>
        <p:nvSpPr>
          <p:cNvPr id="29" name="TextBox 28">
            <a:extLst>
              <a:ext uri="{FF2B5EF4-FFF2-40B4-BE49-F238E27FC236}">
                <a16:creationId xmlns:a16="http://schemas.microsoft.com/office/drawing/2014/main" id="{5AB18F69-D886-2A7A-4008-F9669C1F205A}"/>
              </a:ext>
            </a:extLst>
          </p:cNvPr>
          <p:cNvSpPr txBox="1"/>
          <p:nvPr/>
        </p:nvSpPr>
        <p:spPr>
          <a:xfrm rot="20326703">
            <a:off x="2823118" y="5688451"/>
            <a:ext cx="2203968" cy="169277"/>
          </a:xfrm>
          <a:prstGeom prst="rect">
            <a:avLst/>
          </a:prstGeom>
          <a:solidFill>
            <a:srgbClr val="4C4C4C"/>
          </a:solidFill>
        </p:spPr>
        <p:txBody>
          <a:bodyPr wrap="square" lIns="0" tIns="0" rIns="0" bIns="0" rtlCol="0">
            <a:spAutoFit/>
          </a:bodyPr>
          <a:lstStyle/>
          <a:p>
            <a:pPr algn="ctr" rtl="0"/>
            <a:r>
              <a:rPr lang="fr-ca" sz="1100" b="1" i="0" u="none" baseline="0">
                <a:solidFill>
                  <a:schemeClr val="bg1"/>
                </a:solidFill>
              </a:rPr>
              <a:t>AUTOROUTE F G GARDINER</a:t>
            </a:r>
            <a:endParaRPr lang="fr-ca" sz="1100" b="1" dirty="0">
              <a:solidFill>
                <a:schemeClr val="bg1"/>
              </a:solidFill>
            </a:endParaRPr>
          </a:p>
        </p:txBody>
      </p:sp>
      <p:sp>
        <p:nvSpPr>
          <p:cNvPr id="30" name="TextBox 29">
            <a:extLst>
              <a:ext uri="{FF2B5EF4-FFF2-40B4-BE49-F238E27FC236}">
                <a16:creationId xmlns:a16="http://schemas.microsoft.com/office/drawing/2014/main" id="{7C7EE11F-02F5-01D8-7344-DCB6393FF0D4}"/>
              </a:ext>
            </a:extLst>
          </p:cNvPr>
          <p:cNvSpPr txBox="1"/>
          <p:nvPr/>
        </p:nvSpPr>
        <p:spPr>
          <a:xfrm>
            <a:off x="496823" y="5792687"/>
            <a:ext cx="827247" cy="338554"/>
          </a:xfrm>
          <a:prstGeom prst="rect">
            <a:avLst/>
          </a:prstGeom>
          <a:solidFill>
            <a:srgbClr val="5682E1"/>
          </a:solidFill>
        </p:spPr>
        <p:txBody>
          <a:bodyPr wrap="square" lIns="0" tIns="0" rIns="0" bIns="0" rtlCol="0">
            <a:spAutoFit/>
          </a:bodyPr>
          <a:lstStyle/>
          <a:p>
            <a:pPr algn="ctr" rtl="0"/>
            <a:r>
              <a:rPr lang="fr-ca" sz="1100" b="1" i="0" u="none" baseline="0">
                <a:solidFill>
                  <a:schemeClr val="tx1"/>
                </a:solidFill>
              </a:rPr>
              <a:t>LAC ONTARIO</a:t>
            </a:r>
            <a:endParaRPr lang="fr-ca" sz="1100" b="1"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18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2165</Words>
  <Application>Microsoft Office PowerPoint</Application>
  <PresentationFormat>Widescreen</PresentationFormat>
  <Paragraphs>412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AvenirNext LT Pro Bold</vt:lpstr>
      <vt:lpstr>AvenirNext LT Pro Regular</vt:lpstr>
      <vt:lpstr>Calibri</vt:lpstr>
      <vt:lpstr>Office Theme</vt:lpstr>
      <vt:lpstr>Dernières nouvelles de la communauté de Metrolinx : Projet de double voie de Barrie</vt:lpstr>
      <vt:lpstr>Un réseau de transport en commun fréquent et rapide pour plus de collectivités.</vt:lpstr>
      <vt:lpstr>L’AVENIR DE GO</vt:lpstr>
      <vt:lpstr>CARTOGRAPHIE DU CORRIDOR DE l’EXPANSION DE GO À BARRIE</vt:lpstr>
      <vt:lpstr>QUE FAISONS-NOUS ?</vt:lpstr>
      <vt:lpstr>PROCESSUS :</vt:lpstr>
      <vt:lpstr>LE PROJET</vt:lpstr>
      <vt:lpstr>HORAIRE DE CONSTRUCTION Project: 2026-2027</vt:lpstr>
      <vt:lpstr>Zone 1 : Rue King W à Rue Dundas W</vt:lpstr>
      <vt:lpstr>Zone 2 : Davenport à St. Clair W.</vt:lpstr>
      <vt:lpstr>Zone 3 : St. Clair W à Eglinton W</vt:lpstr>
      <vt:lpstr>Travaux terminés :</vt:lpstr>
      <vt:lpstr>Zone 5 : Lawrence W à l’autoroute 401</vt:lpstr>
      <vt:lpstr>Zone 6 :  De l’autoroute 401 à Sheppard W</vt:lpstr>
      <vt:lpstr>Zone 7 : Université York Sheppard W</vt:lpstr>
      <vt:lpstr>Quai ouest de la gare Downsview</vt:lpstr>
      <vt:lpstr>CONSTRUCTION</vt:lpstr>
      <vt:lpstr>CONSTRUCTION</vt:lpstr>
      <vt:lpstr>CONSTRUCTION</vt:lpstr>
      <vt:lpstr>CONSTRUCTION</vt:lpstr>
      <vt:lpstr>CONSTRUCTION</vt:lpstr>
      <vt:lpstr>COMMUNICATIONS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McInerney</dc:creator>
  <cp:lastModifiedBy>Verly Ndongmi</cp:lastModifiedBy>
  <cp:revision>67</cp:revision>
  <dcterms:created xsi:type="dcterms:W3CDTF">2025-08-20T15:18:08Z</dcterms:created>
  <dcterms:modified xsi:type="dcterms:W3CDTF">2025-08-25T13:28:54Z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2023-11-01T00:00:00Z</vt:filetime>
  </property>
  <property fmtid="{D5CDD505-2E9C-101B-9397-08002B2CF9AE}" pid="3" name="Creator">
    <vt:lpwstr>Acrobat PDFMaker 23 for PowerPoint</vt:lpwstr>
  </property>
  <property fmtid="{D5CDD505-2E9C-101B-9397-08002B2CF9AE}" pid="4" name="LastSaved">
    <vt:filetime>2025-08-20T00:00:00Z</vt:filetime>
  </property>
  <property fmtid="{D5CDD505-2E9C-101B-9397-08002B2CF9AE}" pid="5" name="Producer">
    <vt:lpwstr>Adobe PDF Library 23.3.60</vt:lpwstr>
  </property>
</Properties>
</file>