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1650"/>
  <p:notesSz cx="12192000" cy="68516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4011"/>
            <a:ext cx="10363200" cy="1438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1F1F1"/>
                </a:solidFill>
                <a:latin typeface="AvenirNext LT Pro Medium"/>
                <a:cs typeface="AvenirNext LT Pro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36924"/>
            <a:ext cx="8534400" cy="17129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venirNext LT Pro Regular"/>
                <a:cs typeface="AvenirNext LT Pro Regular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76519" y="6254730"/>
            <a:ext cx="11430000" cy="0"/>
          </a:xfrm>
          <a:custGeom>
            <a:avLst/>
            <a:gdLst/>
            <a:ahLst/>
            <a:cxnLst/>
            <a:rect l="l" t="t" r="r" b="b"/>
            <a:pathLst>
              <a:path w="11430000" h="0">
                <a:moveTo>
                  <a:pt x="11430000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535426" y="6254730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70">
                <a:moveTo>
                  <a:pt x="0" y="0"/>
                </a:moveTo>
                <a:lnTo>
                  <a:pt x="0" y="203936"/>
                </a:lnTo>
              </a:path>
            </a:pathLst>
          </a:custGeom>
          <a:ln w="15875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0745" y="6395088"/>
            <a:ext cx="1648915" cy="1939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1F1F1"/>
                </a:solidFill>
                <a:latin typeface="AvenirNext LT Pro Medium"/>
                <a:cs typeface="AvenirNext LT Pro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venirNext LT Pro Regular"/>
                <a:cs typeface="AvenirNext LT Pro Regular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1F1F1"/>
                </a:solidFill>
                <a:latin typeface="AvenirNext LT Pro Medium"/>
                <a:cs typeface="AvenirNext LT Pro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5879"/>
            <a:ext cx="5303520" cy="4522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5879"/>
            <a:ext cx="5303520" cy="4522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877" y="6318202"/>
            <a:ext cx="2217594" cy="20122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1F1F1"/>
                </a:solidFill>
                <a:latin typeface="AvenirNext LT Pro Medium"/>
                <a:cs typeface="AvenirNext LT Pro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76519" y="6254730"/>
            <a:ext cx="11430000" cy="0"/>
          </a:xfrm>
          <a:custGeom>
            <a:avLst/>
            <a:gdLst/>
            <a:ahLst/>
            <a:cxnLst/>
            <a:rect l="l" t="t" r="r" b="b"/>
            <a:pathLst>
              <a:path w="11430000" h="0">
                <a:moveTo>
                  <a:pt x="11430000" y="0"/>
                </a:moveTo>
                <a:lnTo>
                  <a:pt x="0" y="0"/>
                </a:lnTo>
              </a:path>
            </a:pathLst>
          </a:custGeom>
          <a:ln w="15875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535426" y="6254730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70">
                <a:moveTo>
                  <a:pt x="0" y="0"/>
                </a:moveTo>
                <a:lnTo>
                  <a:pt x="0" y="203936"/>
                </a:lnTo>
              </a:path>
            </a:pathLst>
          </a:custGeom>
          <a:ln w="15875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8364" y="204006"/>
            <a:ext cx="11432802" cy="899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1F1F1"/>
                </a:solidFill>
                <a:latin typeface="AvenirNext LT Pro Medium"/>
                <a:cs typeface="AvenirNext LT Pro Medium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7695" y="1543271"/>
            <a:ext cx="5514340" cy="4283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venirNext LT Pro Regular"/>
                <a:cs typeface="AvenirNext LT Pro Regular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2034"/>
            <a:ext cx="3901440" cy="342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2034"/>
            <a:ext cx="2804160" cy="342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2034"/>
            <a:ext cx="2804160" cy="342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Relationship Id="rId3" Type="http://schemas.openxmlformats.org/officeDocument/2006/relationships/image" Target="../media/image1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Relationship Id="rId3" Type="http://schemas.openxmlformats.org/officeDocument/2006/relationships/image" Target="../media/image1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28.jpg"/><Relationship Id="rId5" Type="http://schemas.openxmlformats.org/officeDocument/2006/relationships/image" Target="../media/image2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g"/><Relationship Id="rId3" Type="http://schemas.openxmlformats.org/officeDocument/2006/relationships/image" Target="../media/image1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Relationship Id="rId4" Type="http://schemas.openxmlformats.org/officeDocument/2006/relationships/image" Target="../media/image36.jpg"/><Relationship Id="rId5" Type="http://schemas.openxmlformats.org/officeDocument/2006/relationships/image" Target="../media/image37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Relationship Id="rId3" Type="http://schemas.openxmlformats.org/officeDocument/2006/relationships/image" Target="../media/image12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mailto:OntarioLine@metrolinx.com" TargetMode="External"/><Relationship Id="rId4" Type="http://schemas.openxmlformats.org/officeDocument/2006/relationships/image" Target="../media/image42.jpg"/><Relationship Id="rId5" Type="http://schemas.openxmlformats.org/officeDocument/2006/relationships/image" Target="../media/image43.jpg"/><Relationship Id="rId6" Type="http://schemas.openxmlformats.org/officeDocument/2006/relationships/image" Target="../media/image44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Relationship Id="rId3" Type="http://schemas.openxmlformats.org/officeDocument/2006/relationships/image" Target="../media/image12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45300"/>
          </a:xfrm>
          <a:custGeom>
            <a:avLst/>
            <a:gdLst/>
            <a:ahLst/>
            <a:cxnLst/>
            <a:rect l="l" t="t" r="r" b="b"/>
            <a:pathLst>
              <a:path w="12192000" h="6845300">
                <a:moveTo>
                  <a:pt x="12192000" y="0"/>
                </a:moveTo>
                <a:lnTo>
                  <a:pt x="0" y="0"/>
                </a:lnTo>
                <a:lnTo>
                  <a:pt x="0" y="6845300"/>
                </a:lnTo>
                <a:lnTo>
                  <a:pt x="12192000" y="68453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8181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877" y="6318202"/>
            <a:ext cx="2217594" cy="20122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29760" y="411320"/>
            <a:ext cx="2626995" cy="597535"/>
          </a:xfrm>
          <a:custGeom>
            <a:avLst/>
            <a:gdLst/>
            <a:ahLst/>
            <a:cxnLst/>
            <a:rect l="l" t="t" r="r" b="b"/>
            <a:pathLst>
              <a:path w="2626995" h="597535">
                <a:moveTo>
                  <a:pt x="2327833" y="0"/>
                </a:moveTo>
                <a:lnTo>
                  <a:pt x="298665" y="0"/>
                </a:lnTo>
                <a:lnTo>
                  <a:pt x="250220" y="3909"/>
                </a:lnTo>
                <a:lnTo>
                  <a:pt x="204264" y="15226"/>
                </a:lnTo>
                <a:lnTo>
                  <a:pt x="161412" y="33336"/>
                </a:lnTo>
                <a:lnTo>
                  <a:pt x="122278" y="57625"/>
                </a:lnTo>
                <a:lnTo>
                  <a:pt x="87477" y="87477"/>
                </a:lnTo>
                <a:lnTo>
                  <a:pt x="57625" y="122278"/>
                </a:lnTo>
                <a:lnTo>
                  <a:pt x="33336" y="161412"/>
                </a:lnTo>
                <a:lnTo>
                  <a:pt x="15226" y="204264"/>
                </a:lnTo>
                <a:lnTo>
                  <a:pt x="3909" y="250220"/>
                </a:lnTo>
                <a:lnTo>
                  <a:pt x="0" y="298665"/>
                </a:lnTo>
                <a:lnTo>
                  <a:pt x="3909" y="347110"/>
                </a:lnTo>
                <a:lnTo>
                  <a:pt x="15226" y="393067"/>
                </a:lnTo>
                <a:lnTo>
                  <a:pt x="33336" y="435919"/>
                </a:lnTo>
                <a:lnTo>
                  <a:pt x="57625" y="475053"/>
                </a:lnTo>
                <a:lnTo>
                  <a:pt x="87477" y="509854"/>
                </a:lnTo>
                <a:lnTo>
                  <a:pt x="122278" y="539706"/>
                </a:lnTo>
                <a:lnTo>
                  <a:pt x="161412" y="563995"/>
                </a:lnTo>
                <a:lnTo>
                  <a:pt x="204264" y="582105"/>
                </a:lnTo>
                <a:lnTo>
                  <a:pt x="250220" y="593422"/>
                </a:lnTo>
                <a:lnTo>
                  <a:pt x="298665" y="597331"/>
                </a:lnTo>
                <a:lnTo>
                  <a:pt x="2327833" y="597331"/>
                </a:lnTo>
                <a:lnTo>
                  <a:pt x="2376278" y="593422"/>
                </a:lnTo>
                <a:lnTo>
                  <a:pt x="2422234" y="582105"/>
                </a:lnTo>
                <a:lnTo>
                  <a:pt x="2465087" y="563995"/>
                </a:lnTo>
                <a:lnTo>
                  <a:pt x="2504221" y="539706"/>
                </a:lnTo>
                <a:lnTo>
                  <a:pt x="2539022" y="509854"/>
                </a:lnTo>
                <a:lnTo>
                  <a:pt x="2568874" y="475053"/>
                </a:lnTo>
                <a:lnTo>
                  <a:pt x="2593162" y="435919"/>
                </a:lnTo>
                <a:lnTo>
                  <a:pt x="2611273" y="393067"/>
                </a:lnTo>
                <a:lnTo>
                  <a:pt x="2622590" y="347110"/>
                </a:lnTo>
                <a:lnTo>
                  <a:pt x="2626499" y="298665"/>
                </a:lnTo>
                <a:lnTo>
                  <a:pt x="2622590" y="250220"/>
                </a:lnTo>
                <a:lnTo>
                  <a:pt x="2611273" y="204264"/>
                </a:lnTo>
                <a:lnTo>
                  <a:pt x="2593162" y="161412"/>
                </a:lnTo>
                <a:lnTo>
                  <a:pt x="2568874" y="122278"/>
                </a:lnTo>
                <a:lnTo>
                  <a:pt x="2539022" y="87477"/>
                </a:lnTo>
                <a:lnTo>
                  <a:pt x="2504221" y="57625"/>
                </a:lnTo>
                <a:lnTo>
                  <a:pt x="2465087" y="33336"/>
                </a:lnTo>
                <a:lnTo>
                  <a:pt x="2422234" y="15226"/>
                </a:lnTo>
                <a:lnTo>
                  <a:pt x="2376278" y="3909"/>
                </a:lnTo>
                <a:lnTo>
                  <a:pt x="2327833" y="0"/>
                </a:lnTo>
                <a:close/>
              </a:path>
            </a:pathLst>
          </a:custGeom>
          <a:solidFill>
            <a:srgbClr val="FDC9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710957" y="517453"/>
            <a:ext cx="18649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181818"/>
                </a:solidFill>
              </a:rPr>
              <a:t>Ontario</a:t>
            </a:r>
            <a:r>
              <a:rPr dirty="0" spc="-5">
                <a:solidFill>
                  <a:srgbClr val="181818"/>
                </a:solidFill>
              </a:rPr>
              <a:t> </a:t>
            </a:r>
            <a:r>
              <a:rPr dirty="0" spc="-20">
                <a:solidFill>
                  <a:srgbClr val="181818"/>
                </a:solidFill>
              </a:rPr>
              <a:t>Line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7060" y="1829077"/>
            <a:ext cx="5280660" cy="2136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9900"/>
              </a:lnSpc>
              <a:spcBef>
                <a:spcPts val="105"/>
              </a:spcBef>
            </a:pPr>
            <a:r>
              <a:rPr dirty="0" sz="42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Exhibition </a:t>
            </a:r>
            <a:r>
              <a:rPr dirty="0" sz="42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Construction</a:t>
            </a:r>
            <a:r>
              <a:rPr dirty="0" sz="4200" spc="-18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42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Liaison Committee</a:t>
            </a:r>
            <a:endParaRPr sz="4200">
              <a:latin typeface="AvenirNext LT Pro Medium"/>
              <a:cs typeface="AvenirNext LT Pro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734" y="5048558"/>
            <a:ext cx="19157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FFFFFF"/>
                </a:solidFill>
                <a:latin typeface="AvenirNext LT Pro Regular"/>
                <a:cs typeface="AvenirNext LT Pro Regular"/>
              </a:rPr>
              <a:t>September</a:t>
            </a:r>
            <a:r>
              <a:rPr dirty="0" sz="1600" spc="-35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FFFFFF"/>
                </a:solidFill>
                <a:latin typeface="AvenirNext LT Pro Regular"/>
                <a:cs typeface="AvenirNext LT Pro Regular"/>
              </a:rPr>
              <a:t>23,</a:t>
            </a:r>
            <a:r>
              <a:rPr dirty="0" sz="1600" spc="-100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AvenirNext LT Pro Regular"/>
                <a:cs typeface="AvenirNext LT Pro Regular"/>
              </a:rPr>
              <a:t>2026</a:t>
            </a:r>
            <a:endParaRPr sz="1600">
              <a:latin typeface="AvenirNext LT Pro Regular"/>
              <a:cs typeface="AvenirNext LT Pro Regular"/>
            </a:endParaRPr>
          </a:p>
        </p:txBody>
      </p:sp>
      <p:pic>
        <p:nvPicPr>
          <p:cNvPr id="8" name="object 8" descr="A white text on a black background  Description automatically generated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6294" y="6262243"/>
            <a:ext cx="2438399" cy="34747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0" y="5"/>
            <a:ext cx="6096012" cy="684252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210503" y="172795"/>
            <a:ext cx="5180330" cy="307975"/>
          </a:xfrm>
          <a:prstGeom prst="rect">
            <a:avLst/>
          </a:prstGeom>
          <a:solidFill>
            <a:srgbClr val="EE85CE">
              <a:alpha val="83135"/>
            </a:srgbClr>
          </a:solidFill>
        </p:spPr>
        <p:txBody>
          <a:bodyPr wrap="square" lIns="0" tIns="36830" rIns="0" bIns="0" rtlCol="0" vert="horz">
            <a:spAutoFit/>
          </a:bodyPr>
          <a:lstStyle/>
          <a:p>
            <a:pPr marL="157480">
              <a:lnSpc>
                <a:spcPct val="100000"/>
              </a:lnSpc>
              <a:spcBef>
                <a:spcPts val="290"/>
              </a:spcBef>
            </a:pPr>
            <a:r>
              <a:rPr dirty="0" sz="14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LOOKING</a:t>
            </a:r>
            <a:r>
              <a:rPr dirty="0" sz="1400" spc="-8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WEST</a:t>
            </a:r>
            <a:r>
              <a:rPr dirty="0" sz="1400" spc="-7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TO</a:t>
            </a:r>
            <a:r>
              <a:rPr dirty="0" sz="1400" spc="-7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THE</a:t>
            </a:r>
            <a:r>
              <a:rPr dirty="0" sz="14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EXHIBITION</a:t>
            </a:r>
            <a:r>
              <a:rPr dirty="0" sz="14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SITE</a:t>
            </a:r>
            <a:r>
              <a:rPr dirty="0" sz="14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(August</a:t>
            </a:r>
            <a:r>
              <a:rPr dirty="0" sz="1400" spc="-2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2026)</a:t>
            </a:r>
            <a:endParaRPr sz="1400">
              <a:latin typeface="AvenirNext LT Pro Medium"/>
              <a:cs typeface="AvenirNext LT Pro Medium"/>
            </a:endParaRPr>
          </a:p>
        </p:txBody>
      </p:sp>
      <p:pic>
        <p:nvPicPr>
          <p:cNvPr id="11" name="object 11" descr="A white arrow in a circle with a black background  AI-generated content may b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70526" y="0"/>
            <a:ext cx="821473" cy="8219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0503" y="0"/>
            <a:ext cx="7301509" cy="68452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1766" y="365695"/>
            <a:ext cx="2186305" cy="1102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1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Agenda</a:t>
            </a:r>
            <a:endParaRPr sz="4200">
              <a:latin typeface="AvenirNext LT Pro Medium"/>
              <a:cs typeface="AvenirNext LT Pro Medium"/>
            </a:endParaRPr>
          </a:p>
          <a:p>
            <a:pPr marL="93345">
              <a:lnSpc>
                <a:spcPct val="100000"/>
              </a:lnSpc>
              <a:spcBef>
                <a:spcPts val="1515"/>
              </a:spcBef>
            </a:pPr>
            <a:r>
              <a:rPr dirty="0" sz="1600" spc="-1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Welcome</a:t>
            </a:r>
            <a:r>
              <a:rPr dirty="0" sz="1600" spc="-35" b="1">
                <a:solidFill>
                  <a:srgbClr val="CC5499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(5</a:t>
            </a:r>
            <a:r>
              <a:rPr dirty="0" sz="1600" spc="-25" b="1">
                <a:solidFill>
                  <a:srgbClr val="CC5499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spc="-1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minutes)</a:t>
            </a:r>
            <a:endParaRPr sz="1600">
              <a:latin typeface="AvenirNext LT Pro Medium"/>
              <a:cs typeface="AvenirNext LT Pro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2871" y="1649605"/>
            <a:ext cx="2656840" cy="2366645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890"/>
              </a:spcBef>
              <a:buSzPct val="84375"/>
              <a:buFont typeface="Arial"/>
              <a:buChar char="•"/>
              <a:tabLst>
                <a:tab pos="194945" algn="l"/>
              </a:tabLst>
            </a:pP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Land</a:t>
            </a:r>
            <a:r>
              <a:rPr dirty="0" sz="1600" spc="-6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Acknowledgement</a:t>
            </a:r>
            <a:endParaRPr sz="1600">
              <a:latin typeface="AvenirNext LT Pro Regular"/>
              <a:cs typeface="AvenirNext LT Pro Regular"/>
            </a:endParaRPr>
          </a:p>
          <a:p>
            <a:pPr marL="194945" indent="-182245">
              <a:lnSpc>
                <a:spcPct val="100000"/>
              </a:lnSpc>
              <a:spcBef>
                <a:spcPts val="795"/>
              </a:spcBef>
              <a:buSzPct val="84375"/>
              <a:buFont typeface="Arial"/>
              <a:buChar char="•"/>
              <a:tabLst>
                <a:tab pos="194945" algn="l"/>
              </a:tabLst>
            </a:pP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Safety</a:t>
            </a:r>
            <a:r>
              <a:rPr dirty="0" sz="16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Moment</a:t>
            </a:r>
            <a:endParaRPr sz="1600">
              <a:latin typeface="AvenirNext LT Pro Regular"/>
              <a:cs typeface="AvenirNext LT Pro Regular"/>
            </a:endParaRPr>
          </a:p>
          <a:p>
            <a:pPr>
              <a:lnSpc>
                <a:spcPct val="100000"/>
              </a:lnSpc>
              <a:buClr>
                <a:srgbClr val="181818"/>
              </a:buClr>
              <a:buFont typeface="Arial"/>
              <a:buChar char="•"/>
            </a:pPr>
            <a:endParaRPr sz="1600">
              <a:latin typeface="AvenirNext LT Pro Regular"/>
              <a:cs typeface="AvenirNext LT Pro Regular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Clr>
                <a:srgbClr val="181818"/>
              </a:buClr>
              <a:buFont typeface="Arial"/>
              <a:buChar char="•"/>
            </a:pPr>
            <a:endParaRPr sz="1600">
              <a:latin typeface="AvenirNext LT Pro Regular"/>
              <a:cs typeface="AvenirNext LT Pro Regular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Conversation</a:t>
            </a:r>
            <a:r>
              <a:rPr dirty="0" sz="160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 (30</a:t>
            </a:r>
            <a:r>
              <a:rPr dirty="0" sz="1600" spc="-2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spc="-1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minutes)</a:t>
            </a:r>
            <a:endParaRPr sz="1600">
              <a:latin typeface="AvenirNext LT Pro Medium"/>
              <a:cs typeface="AvenirNext LT Pro Medium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600">
              <a:latin typeface="AvenirNext LT Pro Medium"/>
              <a:cs typeface="AvenirNext LT Pro Medium"/>
            </a:endParaRPr>
          </a:p>
          <a:p>
            <a:pPr marL="194945" indent="-182245">
              <a:lnSpc>
                <a:spcPct val="100000"/>
              </a:lnSpc>
              <a:spcBef>
                <a:spcPts val="5"/>
              </a:spcBef>
              <a:buSzPct val="84375"/>
              <a:buFont typeface="Arial"/>
              <a:buChar char="•"/>
              <a:tabLst>
                <a:tab pos="194945" algn="l"/>
              </a:tabLst>
            </a:pPr>
            <a:r>
              <a:rPr dirty="0" sz="16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Truck</a:t>
            </a:r>
            <a:r>
              <a:rPr dirty="0" sz="1600" spc="-4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&amp;</a:t>
            </a:r>
            <a:r>
              <a:rPr dirty="0" sz="16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Dust</a:t>
            </a:r>
            <a:r>
              <a:rPr dirty="0" sz="16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Management</a:t>
            </a:r>
            <a:endParaRPr sz="1600">
              <a:latin typeface="AvenirNext LT Pro Regular"/>
              <a:cs typeface="AvenirNext LT Pro Regular"/>
            </a:endParaRPr>
          </a:p>
          <a:p>
            <a:pPr marL="194945" indent="-182245">
              <a:lnSpc>
                <a:spcPct val="100000"/>
              </a:lnSpc>
              <a:spcBef>
                <a:spcPts val="800"/>
              </a:spcBef>
              <a:buSzPct val="84375"/>
              <a:buFont typeface="Arial"/>
              <a:buChar char="•"/>
              <a:tabLst>
                <a:tab pos="194945" algn="l"/>
              </a:tabLst>
            </a:pP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Construction</a:t>
            </a:r>
            <a:r>
              <a:rPr dirty="0" sz="1600" spc="-10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Update</a:t>
            </a:r>
            <a:endParaRPr sz="1600">
              <a:latin typeface="AvenirNext LT Pro Regular"/>
              <a:cs typeface="AvenirNext LT Pro Regula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2923" y="4846032"/>
            <a:ext cx="32410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Q/A</a:t>
            </a:r>
            <a:r>
              <a:rPr dirty="0" sz="1600" spc="-6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and</a:t>
            </a:r>
            <a:r>
              <a:rPr dirty="0" sz="1600" spc="-35" b="1">
                <a:solidFill>
                  <a:srgbClr val="CC5499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Discussion</a:t>
            </a:r>
            <a:r>
              <a:rPr dirty="0" sz="1600" spc="-45" b="1">
                <a:solidFill>
                  <a:srgbClr val="CC5499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(25</a:t>
            </a:r>
            <a:r>
              <a:rPr dirty="0" sz="1600" spc="-10" b="1">
                <a:solidFill>
                  <a:srgbClr val="CC5499"/>
                </a:solidFill>
                <a:latin typeface="AvenirNext LT Pro Medium"/>
                <a:cs typeface="AvenirNext LT Pro Medium"/>
              </a:rPr>
              <a:t> minutes)</a:t>
            </a:r>
            <a:endParaRPr sz="1600">
              <a:latin typeface="AvenirNext LT Pro Medium"/>
              <a:cs typeface="AvenirNext LT Pro Medium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025872" y="237045"/>
            <a:ext cx="5140960" cy="584835"/>
          </a:xfrm>
          <a:prstGeom prst="rect"/>
          <a:solidFill>
            <a:srgbClr val="EE85CE">
              <a:alpha val="83135"/>
            </a:srgbClr>
          </a:solidFill>
        </p:spPr>
        <p:txBody>
          <a:bodyPr wrap="square" lIns="0" tIns="35560" rIns="0" bIns="0" rtlCol="0" vert="horz">
            <a:spAutoFit/>
          </a:bodyPr>
          <a:lstStyle/>
          <a:p>
            <a:pPr marL="1440815" marR="395605" indent="-1039494">
              <a:lnSpc>
                <a:spcPct val="100000"/>
              </a:lnSpc>
              <a:spcBef>
                <a:spcPts val="280"/>
              </a:spcBef>
            </a:pPr>
            <a:r>
              <a:rPr dirty="0" sz="1600">
                <a:solidFill>
                  <a:srgbClr val="FFFFFF"/>
                </a:solidFill>
              </a:rPr>
              <a:t>A</a:t>
            </a:r>
            <a:r>
              <a:rPr dirty="0" sz="1600" spc="-80">
                <a:solidFill>
                  <a:srgbClr val="FFFFFF"/>
                </a:solidFill>
              </a:rPr>
              <a:t> </a:t>
            </a:r>
            <a:r>
              <a:rPr dirty="0" sz="1600" spc="-20">
                <a:solidFill>
                  <a:srgbClr val="FFFFFF"/>
                </a:solidFill>
              </a:rPr>
              <a:t>LOOK</a:t>
            </a:r>
            <a:r>
              <a:rPr dirty="0" sz="1600" spc="-60">
                <a:solidFill>
                  <a:srgbClr val="FFFFFF"/>
                </a:solidFill>
              </a:rPr>
              <a:t> </a:t>
            </a:r>
            <a:r>
              <a:rPr dirty="0" sz="1600" spc="-50">
                <a:solidFill>
                  <a:srgbClr val="FFFFFF"/>
                </a:solidFill>
              </a:rPr>
              <a:t>AT</a:t>
            </a:r>
            <a:r>
              <a:rPr dirty="0" sz="1600" spc="-80">
                <a:solidFill>
                  <a:srgbClr val="FFFFFF"/>
                </a:solidFill>
              </a:rPr>
              <a:t> </a:t>
            </a:r>
            <a:r>
              <a:rPr dirty="0" sz="1600">
                <a:solidFill>
                  <a:srgbClr val="FFFFFF"/>
                </a:solidFill>
              </a:rPr>
              <a:t>THE</a:t>
            </a:r>
            <a:r>
              <a:rPr dirty="0" sz="1600" spc="-30">
                <a:solidFill>
                  <a:srgbClr val="FFFFFF"/>
                </a:solidFill>
              </a:rPr>
              <a:t> </a:t>
            </a:r>
            <a:r>
              <a:rPr dirty="0" sz="1600">
                <a:solidFill>
                  <a:srgbClr val="FFFFFF"/>
                </a:solidFill>
              </a:rPr>
              <a:t>SEAL</a:t>
            </a:r>
            <a:r>
              <a:rPr dirty="0" sz="1600" spc="-55">
                <a:solidFill>
                  <a:srgbClr val="FFFFFF"/>
                </a:solidFill>
              </a:rPr>
              <a:t> </a:t>
            </a:r>
            <a:r>
              <a:rPr dirty="0" sz="1600">
                <a:solidFill>
                  <a:srgbClr val="FFFFFF"/>
                </a:solidFill>
              </a:rPr>
              <a:t>CAN</a:t>
            </a:r>
            <a:r>
              <a:rPr dirty="0" sz="1600" spc="-35">
                <a:solidFill>
                  <a:srgbClr val="FFFFFF"/>
                </a:solidFill>
              </a:rPr>
              <a:t> </a:t>
            </a:r>
            <a:r>
              <a:rPr dirty="0" sz="1600" spc="-10">
                <a:solidFill>
                  <a:srgbClr val="FFFFFF"/>
                </a:solidFill>
              </a:rPr>
              <a:t>REMOVAL</a:t>
            </a:r>
            <a:r>
              <a:rPr dirty="0" sz="1600" spc="-55">
                <a:solidFill>
                  <a:srgbClr val="FFFFFF"/>
                </a:solidFill>
              </a:rPr>
              <a:t> </a:t>
            </a:r>
            <a:r>
              <a:rPr dirty="0" sz="1600">
                <a:solidFill>
                  <a:srgbClr val="FFFFFF"/>
                </a:solidFill>
              </a:rPr>
              <a:t>IN</a:t>
            </a:r>
            <a:r>
              <a:rPr dirty="0" sz="1600" spc="-55">
                <a:solidFill>
                  <a:srgbClr val="FFFFFF"/>
                </a:solidFill>
              </a:rPr>
              <a:t> </a:t>
            </a:r>
            <a:r>
              <a:rPr dirty="0" sz="1600" spc="-25">
                <a:solidFill>
                  <a:srgbClr val="FFFFFF"/>
                </a:solidFill>
              </a:rPr>
              <a:t>THE PORTAL</a:t>
            </a:r>
            <a:r>
              <a:rPr dirty="0" sz="1600" spc="-55">
                <a:solidFill>
                  <a:srgbClr val="FFFFFF"/>
                </a:solidFill>
              </a:rPr>
              <a:t> </a:t>
            </a:r>
            <a:r>
              <a:rPr dirty="0" sz="1600">
                <a:solidFill>
                  <a:srgbClr val="FFFFFF"/>
                </a:solidFill>
              </a:rPr>
              <a:t>(August</a:t>
            </a:r>
            <a:r>
              <a:rPr dirty="0" sz="1600" spc="-35">
                <a:solidFill>
                  <a:srgbClr val="FFFFFF"/>
                </a:solidFill>
              </a:rPr>
              <a:t> </a:t>
            </a:r>
            <a:r>
              <a:rPr dirty="0" sz="1600" spc="-10">
                <a:solidFill>
                  <a:srgbClr val="FFFFFF"/>
                </a:solidFill>
              </a:rPr>
              <a:t>2026)</a:t>
            </a:r>
            <a:endParaRPr sz="1600"/>
          </a:p>
        </p:txBody>
      </p:sp>
      <p:pic>
        <p:nvPicPr>
          <p:cNvPr id="7" name="object 7" descr="A white arrow in a circle with a black background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95814" y="8788"/>
            <a:ext cx="823436" cy="8055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"/>
            <a:ext cx="4627245" cy="6845934"/>
            <a:chOff x="0" y="3"/>
            <a:chExt cx="4627245" cy="6845934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3898265" cy="2440940"/>
            </a:xfrm>
            <a:custGeom>
              <a:avLst/>
              <a:gdLst/>
              <a:ahLst/>
              <a:cxnLst/>
              <a:rect l="l" t="t" r="r" b="b"/>
              <a:pathLst>
                <a:path w="3898265" h="2440940">
                  <a:moveTo>
                    <a:pt x="3897871" y="0"/>
                  </a:moveTo>
                  <a:lnTo>
                    <a:pt x="0" y="0"/>
                  </a:lnTo>
                  <a:lnTo>
                    <a:pt x="0" y="2440940"/>
                  </a:lnTo>
                  <a:lnTo>
                    <a:pt x="3897871" y="2440940"/>
                  </a:lnTo>
                  <a:lnTo>
                    <a:pt x="3897871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3"/>
              <a:ext cx="4300855" cy="6845934"/>
            </a:xfrm>
            <a:custGeom>
              <a:avLst/>
              <a:gdLst/>
              <a:ahLst/>
              <a:cxnLst/>
              <a:rect l="l" t="t" r="r" b="b"/>
              <a:pathLst>
                <a:path w="4300855" h="6845934">
                  <a:moveTo>
                    <a:pt x="955065" y="0"/>
                  </a:moveTo>
                  <a:lnTo>
                    <a:pt x="0" y="0"/>
                  </a:lnTo>
                  <a:lnTo>
                    <a:pt x="0" y="6845808"/>
                  </a:lnTo>
                  <a:lnTo>
                    <a:pt x="4300575" y="6845808"/>
                  </a:lnTo>
                  <a:lnTo>
                    <a:pt x="4256824" y="1770659"/>
                  </a:lnTo>
                  <a:lnTo>
                    <a:pt x="955065" y="0"/>
                  </a:lnTo>
                  <a:close/>
                </a:path>
              </a:pathLst>
            </a:custGeom>
            <a:solidFill>
              <a:srgbClr val="EE85C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A train on the tracks crossing a river in the woods. (Shape)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72616"/>
              <a:ext cx="4626889" cy="5773191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3528" rIns="0" bIns="0" rtlCol="0" vert="horz">
            <a:spAutoFit/>
          </a:bodyPr>
          <a:lstStyle/>
          <a:p>
            <a:pPr marL="4737735">
              <a:lnSpc>
                <a:spcPct val="100000"/>
              </a:lnSpc>
              <a:spcBef>
                <a:spcPts val="135"/>
              </a:spcBef>
            </a:pPr>
            <a:r>
              <a:rPr dirty="0" sz="3550">
                <a:solidFill>
                  <a:srgbClr val="181818"/>
                </a:solidFill>
              </a:rPr>
              <a:t>LAND</a:t>
            </a:r>
            <a:r>
              <a:rPr dirty="0" sz="3550" spc="110">
                <a:solidFill>
                  <a:srgbClr val="181818"/>
                </a:solidFill>
              </a:rPr>
              <a:t> </a:t>
            </a:r>
            <a:r>
              <a:rPr dirty="0" sz="3550" spc="-10">
                <a:solidFill>
                  <a:srgbClr val="181818"/>
                </a:solidFill>
              </a:rPr>
              <a:t>ACKNOWLEDGEMENT</a:t>
            </a:r>
            <a:endParaRPr sz="3550"/>
          </a:p>
        </p:txBody>
      </p:sp>
      <p:sp>
        <p:nvSpPr>
          <p:cNvPr id="7" name="object 7"/>
          <p:cNvSpPr txBox="1"/>
          <p:nvPr/>
        </p:nvSpPr>
        <p:spPr>
          <a:xfrm>
            <a:off x="5063929" y="1280068"/>
            <a:ext cx="6706870" cy="3682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51765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AvenirNext LT Pro Regular"/>
                <a:cs typeface="AvenirNext LT Pro Regular"/>
              </a:rPr>
              <a:t>Metrolinx</a:t>
            </a:r>
            <a:r>
              <a:rPr dirty="0" sz="1600" spc="-5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acknowledges</a:t>
            </a:r>
            <a:r>
              <a:rPr dirty="0" sz="1600" spc="-5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that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we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connect</a:t>
            </a:r>
            <a:r>
              <a:rPr dirty="0" sz="1600" spc="-5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communities</a:t>
            </a:r>
            <a:r>
              <a:rPr dirty="0" sz="1600" spc="-1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by</a:t>
            </a:r>
            <a:r>
              <a:rPr dirty="0" sz="1600" spc="-6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building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latin typeface="AvenirNext LT Pro Regular"/>
                <a:cs typeface="AvenirNext LT Pro Regular"/>
              </a:rPr>
              <a:t>and </a:t>
            </a:r>
            <a:r>
              <a:rPr dirty="0" sz="1600">
                <a:latin typeface="AvenirNext LT Pro Regular"/>
                <a:cs typeface="AvenirNext LT Pro Regular"/>
              </a:rPr>
              <a:t>operating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transit</a:t>
            </a:r>
            <a:r>
              <a:rPr dirty="0" sz="1600" spc="-1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within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traditional</a:t>
            </a:r>
            <a:r>
              <a:rPr dirty="0" sz="1600" spc="-1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lands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of</a:t>
            </a:r>
            <a:r>
              <a:rPr dirty="0" sz="1600" spc="-1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65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Anishinaabe,</a:t>
            </a:r>
            <a:r>
              <a:rPr dirty="0" sz="1600" spc="-65"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latin typeface="AvenirNext LT Pro Regular"/>
                <a:cs typeface="AvenirNext LT Pro Regular"/>
              </a:rPr>
              <a:t>the </a:t>
            </a:r>
            <a:r>
              <a:rPr dirty="0" sz="1600">
                <a:latin typeface="AvenirNext LT Pro Regular"/>
                <a:cs typeface="AvenirNext LT Pro Regular"/>
              </a:rPr>
              <a:t>Haudenosaunee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and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Wendat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peoples,</a:t>
            </a:r>
            <a:r>
              <a:rPr dirty="0" sz="1600" spc="-7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for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whom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these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lands </a:t>
            </a:r>
            <a:r>
              <a:rPr dirty="0" sz="1600">
                <a:latin typeface="AvenirNext LT Pro Regular"/>
                <a:cs typeface="AvenirNext LT Pro Regular"/>
              </a:rPr>
              <a:t>continue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to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have</a:t>
            </a:r>
            <a:r>
              <a:rPr dirty="0" sz="1600" spc="-5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great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importance.</a:t>
            </a:r>
            <a:endParaRPr sz="1600">
              <a:latin typeface="AvenirNext LT Pro Regular"/>
              <a:cs typeface="AvenirNext LT Pro Regular"/>
            </a:endParaRPr>
          </a:p>
          <a:p>
            <a:pPr marL="12700" marR="107950">
              <a:lnSpc>
                <a:spcPct val="100000"/>
              </a:lnSpc>
              <a:spcBef>
                <a:spcPts val="1920"/>
              </a:spcBef>
            </a:pPr>
            <a:r>
              <a:rPr dirty="0" sz="1600" spc="-25">
                <a:latin typeface="AvenirNext LT Pro Regular"/>
                <a:cs typeface="AvenirNext LT Pro Regular"/>
              </a:rPr>
              <a:t>Treaties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between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First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Nations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and</a:t>
            </a:r>
            <a:r>
              <a:rPr dirty="0" sz="1600" spc="-5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governments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cover</a:t>
            </a:r>
            <a:r>
              <a:rPr dirty="0" sz="1600" spc="-5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these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lands,</a:t>
            </a:r>
            <a:r>
              <a:rPr dirty="0" sz="1600" spc="-90"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latin typeface="AvenirNext LT Pro Regular"/>
                <a:cs typeface="AvenirNext LT Pro Regular"/>
              </a:rPr>
              <a:t>and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promises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contained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in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these</a:t>
            </a:r>
            <a:r>
              <a:rPr dirty="0" sz="1600" spc="-75"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latin typeface="AvenirNext LT Pro Regular"/>
                <a:cs typeface="AvenirNext LT Pro Regular"/>
              </a:rPr>
              <a:t>Treaties </a:t>
            </a:r>
            <a:r>
              <a:rPr dirty="0" sz="1600">
                <a:latin typeface="AvenirNext LT Pro Regular"/>
                <a:cs typeface="AvenirNext LT Pro Regular"/>
              </a:rPr>
              <a:t>remain</a:t>
            </a:r>
            <a:r>
              <a:rPr dirty="0" sz="1600" spc="-6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relevant</a:t>
            </a:r>
            <a:r>
              <a:rPr dirty="0" sz="1600" spc="-5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to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this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 spc="-20">
                <a:latin typeface="AvenirNext LT Pro Regular"/>
                <a:cs typeface="AvenirNext LT Pro Regular"/>
              </a:rPr>
              <a:t>day.</a:t>
            </a:r>
            <a:endParaRPr sz="1600">
              <a:latin typeface="AvenirNext LT Pro Regular"/>
              <a:cs typeface="AvenirNext LT Pro Regular"/>
            </a:endParaRPr>
          </a:p>
          <a:p>
            <a:pPr marL="12700" marR="5080">
              <a:lnSpc>
                <a:spcPct val="100000"/>
              </a:lnSpc>
              <a:spcBef>
                <a:spcPts val="1920"/>
              </a:spcBef>
            </a:pPr>
            <a:r>
              <a:rPr dirty="0" sz="1600">
                <a:latin typeface="AvenirNext LT Pro Regular"/>
                <a:cs typeface="AvenirNext LT Pro Regular"/>
              </a:rPr>
              <a:t>Metrolinx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and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its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employees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are</a:t>
            </a:r>
            <a:r>
              <a:rPr dirty="0" sz="1600" spc="-5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committed</a:t>
            </a:r>
            <a:r>
              <a:rPr dirty="0" sz="1600" spc="-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to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understanding</a:t>
            </a:r>
            <a:r>
              <a:rPr dirty="0" sz="1600" spc="-1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history </a:t>
            </a:r>
            <a:r>
              <a:rPr dirty="0" sz="1600">
                <a:latin typeface="AvenirNext LT Pro Regular"/>
                <a:cs typeface="AvenirNext LT Pro Regular"/>
              </a:rPr>
              <a:t>of</a:t>
            </a:r>
            <a:r>
              <a:rPr dirty="0" sz="1600" spc="-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these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lands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and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continued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impacts</a:t>
            </a:r>
            <a:r>
              <a:rPr dirty="0" sz="1600" spc="-1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of colonization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and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 spc="-20">
                <a:latin typeface="AvenirNext LT Pro Regular"/>
                <a:cs typeface="AvenirNext LT Pro Regular"/>
              </a:rPr>
              <a:t>take </a:t>
            </a:r>
            <a:r>
              <a:rPr dirty="0" sz="1600" spc="-10">
                <a:latin typeface="AvenirNext LT Pro Regular"/>
                <a:cs typeface="AvenirNext LT Pro Regular"/>
              </a:rPr>
              <a:t>responsibility </a:t>
            </a:r>
            <a:r>
              <a:rPr dirty="0" sz="1600">
                <a:latin typeface="AvenirNext LT Pro Regular"/>
                <a:cs typeface="AvenirNext LT Pro Regular"/>
              </a:rPr>
              <a:t>for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actions</a:t>
            </a:r>
            <a:r>
              <a:rPr dirty="0" sz="1600" spc="-1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to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advance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reconciliation.</a:t>
            </a:r>
            <a:endParaRPr sz="1600">
              <a:latin typeface="AvenirNext LT Pro Regular"/>
              <a:cs typeface="AvenirNext LT Pro Regular"/>
            </a:endParaRPr>
          </a:p>
          <a:p>
            <a:pPr marL="12700" marR="6985">
              <a:lnSpc>
                <a:spcPct val="100000"/>
              </a:lnSpc>
              <a:spcBef>
                <a:spcPts val="1920"/>
              </a:spcBef>
            </a:pPr>
            <a:r>
              <a:rPr dirty="0" sz="1600">
                <a:latin typeface="AvenirNext LT Pro Regular"/>
                <a:cs typeface="AvenirNext LT Pro Regular"/>
              </a:rPr>
              <a:t>Metrolinx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will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continue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to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seek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knowledge,</a:t>
            </a:r>
            <a:r>
              <a:rPr dirty="0" sz="1600" spc="-7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expertise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and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experience </a:t>
            </a:r>
            <a:r>
              <a:rPr dirty="0" sz="1600">
                <a:latin typeface="AvenirNext LT Pro Regular"/>
                <a:cs typeface="AvenirNext LT Pro Regular"/>
              </a:rPr>
              <a:t>of</a:t>
            </a:r>
            <a:r>
              <a:rPr dirty="0" sz="1600" spc="-1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Indigenous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partners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and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commits</a:t>
            </a:r>
            <a:r>
              <a:rPr dirty="0" sz="1600" spc="-1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to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doing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business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in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manner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 spc="-20">
                <a:latin typeface="AvenirNext LT Pro Regular"/>
                <a:cs typeface="AvenirNext LT Pro Regular"/>
              </a:rPr>
              <a:t>that </a:t>
            </a:r>
            <a:r>
              <a:rPr dirty="0" sz="1600">
                <a:latin typeface="AvenirNext LT Pro Regular"/>
                <a:cs typeface="AvenirNext LT Pro Regular"/>
              </a:rPr>
              <a:t>is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built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on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foundation</a:t>
            </a:r>
            <a:r>
              <a:rPr dirty="0" sz="1600" spc="-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of</a:t>
            </a:r>
            <a:r>
              <a:rPr dirty="0" sz="1600" spc="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trust,</a:t>
            </a:r>
            <a:r>
              <a:rPr dirty="0" sz="1600" spc="-5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respect,</a:t>
            </a:r>
            <a:r>
              <a:rPr dirty="0" sz="1600" spc="-7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and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collaboration.</a:t>
            </a:r>
            <a:endParaRPr sz="1600">
              <a:latin typeface="AvenirNext LT Pro Regular"/>
              <a:cs typeface="AvenirNext LT Pro Regula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2669" y="6382479"/>
            <a:ext cx="900430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150" spc="-4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15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150">
              <a:latin typeface="AvenirNext LT Pro Medium"/>
              <a:cs typeface="AvenirNext LT Pro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99747" y="6298314"/>
            <a:ext cx="990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4</a:t>
            </a:r>
            <a:endParaRPr sz="1000">
              <a:latin typeface="AvenirNext LT Pro Regular"/>
              <a:cs typeface="AvenirNext LT Pro Regular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0622" y="282388"/>
            <a:ext cx="11300460" cy="720725"/>
            <a:chOff x="550622" y="282388"/>
            <a:chExt cx="11300460" cy="720725"/>
          </a:xfrm>
        </p:grpSpPr>
        <p:sp>
          <p:nvSpPr>
            <p:cNvPr id="5" name="object 5"/>
            <p:cNvSpPr/>
            <p:nvPr/>
          </p:nvSpPr>
          <p:spPr>
            <a:xfrm>
              <a:off x="588722" y="320488"/>
              <a:ext cx="11224260" cy="644525"/>
            </a:xfrm>
            <a:custGeom>
              <a:avLst/>
              <a:gdLst/>
              <a:ahLst/>
              <a:cxnLst/>
              <a:rect l="l" t="t" r="r" b="b"/>
              <a:pathLst>
                <a:path w="11224260" h="644525">
                  <a:moveTo>
                    <a:pt x="11195596" y="0"/>
                  </a:moveTo>
                  <a:lnTo>
                    <a:pt x="28092" y="0"/>
                  </a:lnTo>
                  <a:lnTo>
                    <a:pt x="17155" y="2207"/>
                  </a:lnTo>
                  <a:lnTo>
                    <a:pt x="8226" y="8226"/>
                  </a:lnTo>
                  <a:lnTo>
                    <a:pt x="2207" y="17155"/>
                  </a:lnTo>
                  <a:lnTo>
                    <a:pt x="0" y="28092"/>
                  </a:lnTo>
                  <a:lnTo>
                    <a:pt x="0" y="615835"/>
                  </a:lnTo>
                  <a:lnTo>
                    <a:pt x="2207" y="626774"/>
                  </a:lnTo>
                  <a:lnTo>
                    <a:pt x="8226" y="635708"/>
                  </a:lnTo>
                  <a:lnTo>
                    <a:pt x="17155" y="641731"/>
                  </a:lnTo>
                  <a:lnTo>
                    <a:pt x="28092" y="643940"/>
                  </a:lnTo>
                  <a:lnTo>
                    <a:pt x="11195596" y="643940"/>
                  </a:lnTo>
                  <a:lnTo>
                    <a:pt x="11206527" y="641731"/>
                  </a:lnTo>
                  <a:lnTo>
                    <a:pt x="11215457" y="635708"/>
                  </a:lnTo>
                  <a:lnTo>
                    <a:pt x="11221479" y="626774"/>
                  </a:lnTo>
                  <a:lnTo>
                    <a:pt x="11223688" y="615835"/>
                  </a:lnTo>
                  <a:lnTo>
                    <a:pt x="11223688" y="28092"/>
                  </a:lnTo>
                  <a:lnTo>
                    <a:pt x="11221479" y="17155"/>
                  </a:lnTo>
                  <a:lnTo>
                    <a:pt x="11215457" y="8226"/>
                  </a:lnTo>
                  <a:lnTo>
                    <a:pt x="11206527" y="2207"/>
                  </a:lnTo>
                  <a:lnTo>
                    <a:pt x="11195596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8722" y="320488"/>
              <a:ext cx="11224260" cy="644525"/>
            </a:xfrm>
            <a:custGeom>
              <a:avLst/>
              <a:gdLst/>
              <a:ahLst/>
              <a:cxnLst/>
              <a:rect l="l" t="t" r="r" b="b"/>
              <a:pathLst>
                <a:path w="11224260" h="644525">
                  <a:moveTo>
                    <a:pt x="0" y="28092"/>
                  </a:moveTo>
                  <a:lnTo>
                    <a:pt x="2207" y="17155"/>
                  </a:lnTo>
                  <a:lnTo>
                    <a:pt x="8226" y="8226"/>
                  </a:lnTo>
                  <a:lnTo>
                    <a:pt x="17155" y="2207"/>
                  </a:lnTo>
                  <a:lnTo>
                    <a:pt x="28092" y="0"/>
                  </a:lnTo>
                  <a:lnTo>
                    <a:pt x="11195596" y="0"/>
                  </a:lnTo>
                  <a:lnTo>
                    <a:pt x="11206527" y="2207"/>
                  </a:lnTo>
                  <a:lnTo>
                    <a:pt x="11215457" y="8226"/>
                  </a:lnTo>
                  <a:lnTo>
                    <a:pt x="11221479" y="17155"/>
                  </a:lnTo>
                  <a:lnTo>
                    <a:pt x="11223688" y="28092"/>
                  </a:lnTo>
                  <a:lnTo>
                    <a:pt x="11223688" y="615835"/>
                  </a:lnTo>
                  <a:lnTo>
                    <a:pt x="11221479" y="626774"/>
                  </a:lnTo>
                  <a:lnTo>
                    <a:pt x="11215457" y="635708"/>
                  </a:lnTo>
                  <a:lnTo>
                    <a:pt x="11206527" y="641731"/>
                  </a:lnTo>
                  <a:lnTo>
                    <a:pt x="11195596" y="643940"/>
                  </a:lnTo>
                  <a:lnTo>
                    <a:pt x="28092" y="643940"/>
                  </a:lnTo>
                  <a:lnTo>
                    <a:pt x="17155" y="641731"/>
                  </a:lnTo>
                  <a:lnTo>
                    <a:pt x="8226" y="635708"/>
                  </a:lnTo>
                  <a:lnTo>
                    <a:pt x="2207" y="626774"/>
                  </a:lnTo>
                  <a:lnTo>
                    <a:pt x="0" y="615835"/>
                  </a:lnTo>
                  <a:lnTo>
                    <a:pt x="0" y="28092"/>
                  </a:lnTo>
                  <a:close/>
                </a:path>
              </a:pathLst>
            </a:custGeom>
            <a:ln w="76199">
              <a:solidFill>
                <a:srgbClr val="CA559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7436" rIns="0" bIns="0" rtlCol="0" vert="horz">
            <a:spAutoFit/>
          </a:bodyPr>
          <a:lstStyle/>
          <a:p>
            <a:pPr marL="514984">
              <a:lnSpc>
                <a:spcPct val="100000"/>
              </a:lnSpc>
              <a:spcBef>
                <a:spcPts val="90"/>
              </a:spcBef>
            </a:pPr>
            <a:r>
              <a:rPr dirty="0" sz="1700" spc="-10">
                <a:solidFill>
                  <a:srgbClr val="FFFFFF"/>
                </a:solidFill>
              </a:rPr>
              <a:t>SAFETY</a:t>
            </a:r>
            <a:r>
              <a:rPr dirty="0" sz="1700" spc="-55">
                <a:solidFill>
                  <a:srgbClr val="FFFFFF"/>
                </a:solidFill>
              </a:rPr>
              <a:t> </a:t>
            </a:r>
            <a:r>
              <a:rPr dirty="0" sz="1700" spc="-10">
                <a:solidFill>
                  <a:srgbClr val="FFFFFF"/>
                </a:solidFill>
              </a:rPr>
              <a:t>MOMENT</a:t>
            </a:r>
            <a:r>
              <a:rPr dirty="0" sz="1700" spc="-85">
                <a:solidFill>
                  <a:srgbClr val="FFFFFF"/>
                </a:solidFill>
              </a:rPr>
              <a:t> </a:t>
            </a:r>
            <a:r>
              <a:rPr dirty="0" sz="1700">
                <a:solidFill>
                  <a:srgbClr val="FFFFFF"/>
                </a:solidFill>
              </a:rPr>
              <a:t>–</a:t>
            </a:r>
            <a:r>
              <a:rPr dirty="0" sz="1700" spc="-30">
                <a:solidFill>
                  <a:srgbClr val="FFFFFF"/>
                </a:solidFill>
              </a:rPr>
              <a:t> </a:t>
            </a:r>
            <a:r>
              <a:rPr dirty="0" sz="1700" spc="-20">
                <a:solidFill>
                  <a:srgbClr val="FFFFFF"/>
                </a:solidFill>
              </a:rPr>
              <a:t>BACK</a:t>
            </a:r>
            <a:r>
              <a:rPr dirty="0" sz="1700" spc="-80">
                <a:solidFill>
                  <a:srgbClr val="FFFFFF"/>
                </a:solidFill>
              </a:rPr>
              <a:t> </a:t>
            </a:r>
            <a:r>
              <a:rPr dirty="0" sz="1700">
                <a:solidFill>
                  <a:srgbClr val="FFFFFF"/>
                </a:solidFill>
              </a:rPr>
              <a:t>TO</a:t>
            </a:r>
            <a:r>
              <a:rPr dirty="0" sz="1700" spc="-35">
                <a:solidFill>
                  <a:srgbClr val="FFFFFF"/>
                </a:solidFill>
              </a:rPr>
              <a:t> </a:t>
            </a:r>
            <a:r>
              <a:rPr dirty="0" sz="1700" spc="-10">
                <a:solidFill>
                  <a:srgbClr val="FFFFFF"/>
                </a:solidFill>
              </a:rPr>
              <a:t>SCHOOL</a:t>
            </a:r>
            <a:endParaRPr sz="1700"/>
          </a:p>
        </p:txBody>
      </p:sp>
      <p:grpSp>
        <p:nvGrpSpPr>
          <p:cNvPr id="8" name="object 8"/>
          <p:cNvGrpSpPr/>
          <p:nvPr/>
        </p:nvGrpSpPr>
        <p:grpSpPr>
          <a:xfrm>
            <a:off x="6039535" y="2117800"/>
            <a:ext cx="5673090" cy="3401060"/>
            <a:chOff x="6039535" y="2117800"/>
            <a:chExt cx="5673090" cy="34010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49060" y="2127330"/>
              <a:ext cx="5653740" cy="33813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044298" y="2122563"/>
              <a:ext cx="5663565" cy="3391535"/>
            </a:xfrm>
            <a:custGeom>
              <a:avLst/>
              <a:gdLst/>
              <a:ahLst/>
              <a:cxnLst/>
              <a:rect l="l" t="t" r="r" b="b"/>
              <a:pathLst>
                <a:path w="5663565" h="3391535">
                  <a:moveTo>
                    <a:pt x="0" y="0"/>
                  </a:moveTo>
                  <a:lnTo>
                    <a:pt x="5663272" y="0"/>
                  </a:lnTo>
                  <a:lnTo>
                    <a:pt x="5663272" y="3390912"/>
                  </a:lnTo>
                  <a:lnTo>
                    <a:pt x="0" y="339091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67462" y="1118248"/>
            <a:ext cx="10521315" cy="46812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1760"/>
              </a:lnSpc>
              <a:spcBef>
                <a:spcPts val="190"/>
              </a:spcBef>
            </a:pPr>
            <a:r>
              <a:rPr dirty="0" sz="1500" spc="-10">
                <a:latin typeface="AvenirNext LT Pro Regular"/>
                <a:cs typeface="AvenirNext LT Pro Regular"/>
              </a:rPr>
              <a:t>Let’s</a:t>
            </a:r>
            <a:r>
              <a:rPr dirty="0" sz="1500" spc="-5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all</a:t>
            </a:r>
            <a:r>
              <a:rPr dirty="0" sz="1500" spc="-2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do</a:t>
            </a:r>
            <a:r>
              <a:rPr dirty="0" sz="1500" spc="-4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our</a:t>
            </a:r>
            <a:r>
              <a:rPr dirty="0" sz="1500" spc="-2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part</a:t>
            </a:r>
            <a:r>
              <a:rPr dirty="0" sz="1500" spc="-2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to</a:t>
            </a:r>
            <a:r>
              <a:rPr dirty="0" sz="1500" spc="-30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ensure</a:t>
            </a:r>
            <a:r>
              <a:rPr dirty="0" sz="1500" spc="-30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everyone</a:t>
            </a:r>
            <a:r>
              <a:rPr dirty="0" sz="1500" spc="-5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stays</a:t>
            </a:r>
            <a:r>
              <a:rPr dirty="0" sz="1500" spc="-4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safe</a:t>
            </a:r>
            <a:r>
              <a:rPr dirty="0" sz="1500" spc="-3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during</a:t>
            </a:r>
            <a:r>
              <a:rPr dirty="0" sz="1500" spc="-4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the</a:t>
            </a:r>
            <a:r>
              <a:rPr dirty="0" sz="1500" spc="-3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busy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back-to-</a:t>
            </a:r>
            <a:r>
              <a:rPr dirty="0" sz="1500">
                <a:latin typeface="AvenirNext LT Pro Regular"/>
                <a:cs typeface="AvenirNext LT Pro Regular"/>
              </a:rPr>
              <a:t>school</a:t>
            </a:r>
            <a:r>
              <a:rPr dirty="0" sz="1500" spc="-6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season,</a:t>
            </a:r>
            <a:r>
              <a:rPr dirty="0" sz="1500" spc="-6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especially</a:t>
            </a:r>
            <a:r>
              <a:rPr dirty="0" sz="1500" spc="-2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in</a:t>
            </a:r>
            <a:r>
              <a:rPr dirty="0" sz="1500" spc="-2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areas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near</a:t>
            </a:r>
            <a:r>
              <a:rPr dirty="0" sz="1500" spc="-2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ongoing construction</a:t>
            </a:r>
            <a:r>
              <a:rPr dirty="0" sz="1500" spc="-10">
                <a:solidFill>
                  <a:srgbClr val="181818"/>
                </a:solidFill>
                <a:latin typeface="Century Gothic"/>
                <a:cs typeface="Century Gothic"/>
              </a:rPr>
              <a:t>.</a:t>
            </a:r>
            <a:endParaRPr sz="15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1500">
              <a:latin typeface="Century Gothic"/>
              <a:cs typeface="Century Gothic"/>
            </a:endParaRPr>
          </a:p>
          <a:p>
            <a:pPr marL="353695" marR="5615305" indent="-341630">
              <a:lnSpc>
                <a:spcPct val="99700"/>
              </a:lnSpc>
              <a:buAutoNum type="arabicPeriod"/>
              <a:tabLst>
                <a:tab pos="353695" algn="l"/>
              </a:tabLst>
            </a:pPr>
            <a:r>
              <a:rPr dirty="0" sz="1200" b="1">
                <a:latin typeface="AvenirNext LT Pro Medium"/>
                <a:cs typeface="AvenirNext LT Pro Medium"/>
              </a:rPr>
              <a:t>Watch</a:t>
            </a:r>
            <a:r>
              <a:rPr dirty="0" sz="1200" spc="-25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for</a:t>
            </a:r>
            <a:r>
              <a:rPr dirty="0" sz="1200" spc="5" b="1">
                <a:latin typeface="AvenirNext LT Pro Medium"/>
                <a:cs typeface="AvenirNext LT Pro Medium"/>
              </a:rPr>
              <a:t> </a:t>
            </a:r>
            <a:r>
              <a:rPr dirty="0" sz="1200" spc="-10" b="1">
                <a:latin typeface="AvenirNext LT Pro Medium"/>
                <a:cs typeface="AvenirNext LT Pro Medium"/>
              </a:rPr>
              <a:t>Construction</a:t>
            </a:r>
            <a:r>
              <a:rPr dirty="0" sz="1200" spc="-15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Vehicles:</a:t>
            </a:r>
            <a:r>
              <a:rPr dirty="0" sz="1200" spc="-50" b="1">
                <a:latin typeface="AvenirNext LT Pro Medium"/>
                <a:cs typeface="AvenirNext LT Pro Medium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Be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aware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of</a:t>
            </a:r>
            <a:r>
              <a:rPr dirty="0" sz="1200" spc="-1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activity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 spc="-20">
                <a:latin typeface="AvenirNext LT Pro Regular"/>
                <a:cs typeface="AvenirNext LT Pro Regular"/>
              </a:rPr>
              <a:t>near </a:t>
            </a:r>
            <a:r>
              <a:rPr dirty="0" sz="1200">
                <a:latin typeface="AvenirNext LT Pro Regular"/>
                <a:cs typeface="AvenirNext LT Pro Regular"/>
              </a:rPr>
              <a:t>construction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zones,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especially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during</a:t>
            </a:r>
            <a:r>
              <a:rPr dirty="0" sz="1200" spc="-4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school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drop-</a:t>
            </a:r>
            <a:r>
              <a:rPr dirty="0" sz="1200">
                <a:latin typeface="AvenirNext LT Pro Regular"/>
                <a:cs typeface="AvenirNext LT Pro Regular"/>
              </a:rPr>
              <a:t>off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and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pick-</a:t>
            </a:r>
            <a:r>
              <a:rPr dirty="0" sz="1200" spc="-25">
                <a:latin typeface="AvenirNext LT Pro Regular"/>
                <a:cs typeface="AvenirNext LT Pro Regular"/>
              </a:rPr>
              <a:t>up </a:t>
            </a:r>
            <a:r>
              <a:rPr dirty="0" sz="1200">
                <a:latin typeface="AvenirNext LT Pro Regular"/>
                <a:cs typeface="AvenirNext LT Pro Regular"/>
              </a:rPr>
              <a:t>times.</a:t>
            </a:r>
            <a:r>
              <a:rPr dirty="0" sz="1200" spc="-2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Large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vehicles</a:t>
            </a:r>
            <a:r>
              <a:rPr dirty="0" sz="1200" spc="-2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may</a:t>
            </a:r>
            <a:r>
              <a:rPr dirty="0" sz="1200" spc="-2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have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blind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spots,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so</a:t>
            </a:r>
            <a:r>
              <a:rPr dirty="0" sz="1200" spc="-2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maintain</a:t>
            </a:r>
            <a:r>
              <a:rPr dirty="0" sz="1200" spc="-2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 spc="-20">
                <a:latin typeface="AvenirNext LT Pro Regular"/>
                <a:cs typeface="AvenirNext LT Pro Regular"/>
              </a:rPr>
              <a:t>safe </a:t>
            </a:r>
            <a:r>
              <a:rPr dirty="0" sz="1200" spc="-10">
                <a:latin typeface="AvenirNext LT Pro Regular"/>
                <a:cs typeface="AvenirNext LT Pro Regular"/>
              </a:rPr>
              <a:t>distance.</a:t>
            </a:r>
            <a:endParaRPr sz="1200">
              <a:latin typeface="AvenirNext LT Pro Regular"/>
              <a:cs typeface="AvenirNext LT Pro Regular"/>
            </a:endParaRPr>
          </a:p>
          <a:p>
            <a:pPr marL="353695" marR="5428615" indent="-341630">
              <a:lnSpc>
                <a:spcPct val="99700"/>
              </a:lnSpc>
              <a:spcBef>
                <a:spcPts val="1445"/>
              </a:spcBef>
              <a:buAutoNum type="arabicPeriod"/>
              <a:tabLst>
                <a:tab pos="353695" algn="l"/>
              </a:tabLst>
            </a:pPr>
            <a:r>
              <a:rPr dirty="0" sz="1200" b="1">
                <a:latin typeface="AvenirNext LT Pro Medium"/>
                <a:cs typeface="AvenirNext LT Pro Medium"/>
              </a:rPr>
              <a:t>Obey</a:t>
            </a:r>
            <a:r>
              <a:rPr dirty="0" sz="1200" spc="-35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Traffic</a:t>
            </a:r>
            <a:r>
              <a:rPr dirty="0" sz="1200" spc="-40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Signs</a:t>
            </a:r>
            <a:r>
              <a:rPr dirty="0" sz="1200" spc="-55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and</a:t>
            </a:r>
            <a:r>
              <a:rPr dirty="0" sz="1200" spc="-30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Signals:</a:t>
            </a:r>
            <a:r>
              <a:rPr dirty="0" sz="1200" spc="-50" b="1">
                <a:latin typeface="AvenirNext LT Pro Medium"/>
                <a:cs typeface="AvenirNext LT Pro Medium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Follow</a:t>
            </a:r>
            <a:r>
              <a:rPr dirty="0" sz="1200" spc="-1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all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posted</a:t>
            </a:r>
            <a:r>
              <a:rPr dirty="0" sz="1200" spc="-1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signs</a:t>
            </a:r>
            <a:r>
              <a:rPr dirty="0" sz="1200" spc="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and</a:t>
            </a:r>
            <a:r>
              <a:rPr dirty="0" sz="1200" spc="-25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signals </a:t>
            </a:r>
            <a:r>
              <a:rPr dirty="0" sz="1200">
                <a:latin typeface="AvenirNext LT Pro Regular"/>
                <a:cs typeface="AvenirNext LT Pro Regular"/>
              </a:rPr>
              <a:t>in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and</a:t>
            </a:r>
            <a:r>
              <a:rPr dirty="0" sz="1200" spc="-2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around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construction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zones,</a:t>
            </a:r>
            <a:r>
              <a:rPr dirty="0" sz="1200" spc="-1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especially</a:t>
            </a:r>
            <a:r>
              <a:rPr dirty="0" sz="1200" spc="-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in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school</a:t>
            </a:r>
            <a:r>
              <a:rPr dirty="0" sz="1200" spc="-10">
                <a:latin typeface="AvenirNext LT Pro Regular"/>
                <a:cs typeface="AvenirNext LT Pro Regular"/>
              </a:rPr>
              <a:t> zones. </a:t>
            </a:r>
            <a:r>
              <a:rPr dirty="0" sz="1200">
                <a:latin typeface="AvenirNext LT Pro Regular"/>
                <a:cs typeface="AvenirNext LT Pro Regular"/>
              </a:rPr>
              <a:t>Reduced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speed limits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and</a:t>
            </a:r>
            <a:r>
              <a:rPr dirty="0" sz="1200" spc="-20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temporary</a:t>
            </a:r>
            <a:r>
              <a:rPr dirty="0" sz="1200" spc="-2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detours</a:t>
            </a:r>
            <a:r>
              <a:rPr dirty="0" sz="1200" spc="-2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are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in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place</a:t>
            </a:r>
            <a:r>
              <a:rPr dirty="0" sz="1200" spc="-2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to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 spc="-20">
                <a:latin typeface="AvenirNext LT Pro Regular"/>
                <a:cs typeface="AvenirNext LT Pro Regular"/>
              </a:rPr>
              <a:t>keep </a:t>
            </a:r>
            <a:r>
              <a:rPr dirty="0" sz="1200">
                <a:latin typeface="AvenirNext LT Pro Regular"/>
                <a:cs typeface="AvenirNext LT Pro Regular"/>
              </a:rPr>
              <a:t>everyone</a:t>
            </a:r>
            <a:r>
              <a:rPr dirty="0" sz="1200" spc="-70">
                <a:latin typeface="AvenirNext LT Pro Regular"/>
                <a:cs typeface="AvenirNext LT Pro Regular"/>
              </a:rPr>
              <a:t> </a:t>
            </a:r>
            <a:r>
              <a:rPr dirty="0" sz="1200" spc="-20">
                <a:latin typeface="AvenirNext LT Pro Regular"/>
                <a:cs typeface="AvenirNext LT Pro Regular"/>
              </a:rPr>
              <a:t>safe</a:t>
            </a:r>
            <a:endParaRPr sz="1200">
              <a:latin typeface="AvenirNext LT Pro Regular"/>
              <a:cs typeface="AvenirNext LT Pro Regular"/>
            </a:endParaRPr>
          </a:p>
          <a:p>
            <a:pPr marL="353695" marR="5721985" indent="-341630">
              <a:lnSpc>
                <a:spcPct val="99600"/>
              </a:lnSpc>
              <a:spcBef>
                <a:spcPts val="1445"/>
              </a:spcBef>
              <a:buAutoNum type="arabicPeriod"/>
              <a:tabLst>
                <a:tab pos="353695" algn="l"/>
              </a:tabLst>
            </a:pPr>
            <a:r>
              <a:rPr dirty="0" sz="1200" b="1">
                <a:latin typeface="AvenirNext LT Pro Medium"/>
                <a:cs typeface="AvenirNext LT Pro Medium"/>
              </a:rPr>
              <a:t>Use</a:t>
            </a:r>
            <a:r>
              <a:rPr dirty="0" sz="1200" spc="-25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Designated</a:t>
            </a:r>
            <a:r>
              <a:rPr dirty="0" sz="1200" spc="-45" b="1">
                <a:latin typeface="AvenirNext LT Pro Medium"/>
                <a:cs typeface="AvenirNext LT Pro Medium"/>
              </a:rPr>
              <a:t> </a:t>
            </a:r>
            <a:r>
              <a:rPr dirty="0" sz="1200" spc="-10" b="1">
                <a:latin typeface="AvenirNext LT Pro Medium"/>
                <a:cs typeface="AvenirNext LT Pro Medium"/>
              </a:rPr>
              <a:t>Crosswalks:</a:t>
            </a:r>
            <a:r>
              <a:rPr dirty="0" sz="1200" spc="-40" b="1">
                <a:latin typeface="AvenirNext LT Pro Medium"/>
                <a:cs typeface="AvenirNext LT Pro Medium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Teach</a:t>
            </a:r>
            <a:r>
              <a:rPr dirty="0" sz="1200" spc="-1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children</a:t>
            </a:r>
            <a:r>
              <a:rPr dirty="0" sz="1200" spc="-2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to</a:t>
            </a:r>
            <a:r>
              <a:rPr dirty="0" sz="1200" spc="-2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use</a:t>
            </a:r>
            <a:r>
              <a:rPr dirty="0" sz="1200" spc="5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designated </a:t>
            </a:r>
            <a:r>
              <a:rPr dirty="0" sz="1200">
                <a:latin typeface="AvenirNext LT Pro Regular"/>
                <a:cs typeface="AvenirNext LT Pro Regular"/>
              </a:rPr>
              <a:t>crosswalks</a:t>
            </a:r>
            <a:r>
              <a:rPr dirty="0" sz="1200" spc="-2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and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avoid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shortcuts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through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construction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areas. Construction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sites</a:t>
            </a:r>
            <a:r>
              <a:rPr dirty="0" sz="1200" spc="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can</a:t>
            </a:r>
            <a:r>
              <a:rPr dirty="0" sz="1200" spc="-1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have hidden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hazards.</a:t>
            </a:r>
            <a:endParaRPr sz="1200">
              <a:latin typeface="AvenirNext LT Pro Regular"/>
              <a:cs typeface="AvenirNext LT Pro Regular"/>
            </a:endParaRPr>
          </a:p>
          <a:p>
            <a:pPr algn="just" marL="352425" marR="5573395" indent="-34036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53695" algn="l"/>
              </a:tabLst>
            </a:pPr>
            <a:r>
              <a:rPr dirty="0" sz="1200" b="1">
                <a:latin typeface="AvenirNext LT Pro Medium"/>
                <a:cs typeface="AvenirNext LT Pro Medium"/>
              </a:rPr>
              <a:t>Stay</a:t>
            </a:r>
            <a:r>
              <a:rPr dirty="0" sz="1200" spc="-45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Alert:</a:t>
            </a:r>
            <a:r>
              <a:rPr dirty="0" sz="1200" spc="-40" b="1">
                <a:latin typeface="AvenirNext LT Pro Medium"/>
                <a:cs typeface="AvenirNext LT Pro Medium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Avoid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distractions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like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phones</a:t>
            </a:r>
            <a:r>
              <a:rPr dirty="0" sz="1200" spc="-1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while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driving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or</a:t>
            </a:r>
            <a:r>
              <a:rPr dirty="0" sz="1200" spc="-45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walking </a:t>
            </a:r>
            <a:r>
              <a:rPr dirty="0" sz="1200" spc="-10">
                <a:latin typeface="AvenirNext LT Pro Regular"/>
                <a:cs typeface="AvenirNext LT Pro Regular"/>
              </a:rPr>
              <a:t>	</a:t>
            </a:r>
            <a:r>
              <a:rPr dirty="0" sz="1200">
                <a:latin typeface="AvenirNext LT Pro Regular"/>
                <a:cs typeface="AvenirNext LT Pro Regular"/>
              </a:rPr>
              <a:t>near</a:t>
            </a:r>
            <a:r>
              <a:rPr dirty="0" sz="1200" spc="-5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construction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sites.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Be</a:t>
            </a:r>
            <a:r>
              <a:rPr dirty="0" sz="1200" spc="-5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especially</a:t>
            </a:r>
            <a:r>
              <a:rPr dirty="0" sz="1200" spc="-2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cautious</a:t>
            </a:r>
            <a:r>
              <a:rPr dirty="0" sz="1200" spc="-4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around</a:t>
            </a:r>
            <a:r>
              <a:rPr dirty="0" sz="1200" spc="-4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areas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where </a:t>
            </a:r>
            <a:r>
              <a:rPr dirty="0" sz="1200" spc="-10">
                <a:latin typeface="AvenirNext LT Pro Regular"/>
                <a:cs typeface="AvenirNext LT Pro Regular"/>
              </a:rPr>
              <a:t>	</a:t>
            </a:r>
            <a:r>
              <a:rPr dirty="0" sz="1200">
                <a:latin typeface="AvenirNext LT Pro Regular"/>
                <a:cs typeface="AvenirNext LT Pro Regular"/>
              </a:rPr>
              <a:t>children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are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present.</a:t>
            </a:r>
            <a:endParaRPr sz="1200">
              <a:latin typeface="AvenirNext LT Pro Regular"/>
              <a:cs typeface="AvenirNext LT Pro Regular"/>
            </a:endParaRPr>
          </a:p>
          <a:p>
            <a:pPr marL="353695" marR="5535295" indent="-341630">
              <a:lnSpc>
                <a:spcPct val="100000"/>
              </a:lnSpc>
              <a:spcBef>
                <a:spcPts val="1430"/>
              </a:spcBef>
              <a:buAutoNum type="arabicPeriod"/>
              <a:tabLst>
                <a:tab pos="353695" algn="l"/>
              </a:tabLst>
            </a:pPr>
            <a:r>
              <a:rPr dirty="0" sz="1200" b="1">
                <a:latin typeface="AvenirNext LT Pro Medium"/>
                <a:cs typeface="AvenirNext LT Pro Medium"/>
              </a:rPr>
              <a:t>Plan</a:t>
            </a:r>
            <a:r>
              <a:rPr dirty="0" sz="1200" spc="-50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Your</a:t>
            </a:r>
            <a:r>
              <a:rPr dirty="0" sz="1200" spc="-20" b="1">
                <a:latin typeface="AvenirNext LT Pro Medium"/>
                <a:cs typeface="AvenirNext LT Pro Medium"/>
              </a:rPr>
              <a:t> </a:t>
            </a:r>
            <a:r>
              <a:rPr dirty="0" sz="1200" b="1">
                <a:latin typeface="AvenirNext LT Pro Medium"/>
                <a:cs typeface="AvenirNext LT Pro Medium"/>
              </a:rPr>
              <a:t>Route:</a:t>
            </a:r>
            <a:r>
              <a:rPr dirty="0" sz="1200" spc="-10" b="1">
                <a:latin typeface="AvenirNext LT Pro Medium"/>
                <a:cs typeface="AvenirNext LT Pro Medium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Allow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extra</a:t>
            </a:r>
            <a:r>
              <a:rPr dirty="0" sz="1200" spc="-5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time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for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your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commute</a:t>
            </a:r>
            <a:r>
              <a:rPr dirty="0" sz="1200" spc="-1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and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consider </a:t>
            </a:r>
            <a:r>
              <a:rPr dirty="0" sz="1200">
                <a:latin typeface="AvenirNext LT Pro Regular"/>
                <a:cs typeface="AvenirNext LT Pro Regular"/>
              </a:rPr>
              <a:t>alternate</a:t>
            </a:r>
            <a:r>
              <a:rPr dirty="0" sz="1200" spc="-5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routes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to</a:t>
            </a:r>
            <a:r>
              <a:rPr dirty="0" sz="1200" spc="-5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avoid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construction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zones</a:t>
            </a:r>
            <a:r>
              <a:rPr dirty="0" sz="1200" spc="-3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during</a:t>
            </a:r>
            <a:r>
              <a:rPr dirty="0" sz="1200" spc="-40">
                <a:latin typeface="AvenirNext LT Pro Regular"/>
                <a:cs typeface="AvenirNext LT Pro Regular"/>
              </a:rPr>
              <a:t> </a:t>
            </a:r>
            <a:r>
              <a:rPr dirty="0" sz="1200">
                <a:latin typeface="AvenirNext LT Pro Regular"/>
                <a:cs typeface="AvenirNext LT Pro Regular"/>
              </a:rPr>
              <a:t>peak</a:t>
            </a:r>
            <a:r>
              <a:rPr dirty="0" sz="1200" spc="-35">
                <a:latin typeface="AvenirNext LT Pro Regular"/>
                <a:cs typeface="AvenirNext LT Pro Regular"/>
              </a:rPr>
              <a:t> </a:t>
            </a:r>
            <a:r>
              <a:rPr dirty="0" sz="1200" spc="-10">
                <a:latin typeface="AvenirNext LT Pro Regular"/>
                <a:cs typeface="AvenirNext LT Pro Regular"/>
              </a:rPr>
              <a:t>school hours.</a:t>
            </a:r>
            <a:endParaRPr sz="1200">
              <a:latin typeface="AvenirNext LT Pro Regular"/>
              <a:cs typeface="AvenirNext LT Pro Regula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452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2192000" cy="6845300"/>
          </a:xfrm>
          <a:custGeom>
            <a:avLst/>
            <a:gdLst/>
            <a:ahLst/>
            <a:cxnLst/>
            <a:rect l="l" t="t" r="r" b="b"/>
            <a:pathLst>
              <a:path w="12192000" h="6845300">
                <a:moveTo>
                  <a:pt x="12192000" y="0"/>
                </a:moveTo>
                <a:lnTo>
                  <a:pt x="0" y="0"/>
                </a:lnTo>
                <a:lnTo>
                  <a:pt x="0" y="6845300"/>
                </a:lnTo>
                <a:lnTo>
                  <a:pt x="12192000" y="68453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85CE">
              <a:alpha val="7215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771512" y="2497792"/>
            <a:ext cx="6647815" cy="1762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0850">
              <a:lnSpc>
                <a:spcPct val="109600"/>
              </a:lnSpc>
              <a:spcBef>
                <a:spcPts val="100"/>
              </a:spcBef>
            </a:pPr>
            <a:r>
              <a:rPr dirty="0" sz="5200">
                <a:solidFill>
                  <a:srgbClr val="090909"/>
                </a:solidFill>
              </a:rPr>
              <a:t>Exhibition</a:t>
            </a:r>
            <a:r>
              <a:rPr dirty="0" sz="5200" spc="-220">
                <a:solidFill>
                  <a:srgbClr val="090909"/>
                </a:solidFill>
              </a:rPr>
              <a:t> </a:t>
            </a:r>
            <a:r>
              <a:rPr dirty="0" sz="5200" spc="-10">
                <a:solidFill>
                  <a:srgbClr val="090909"/>
                </a:solidFill>
              </a:rPr>
              <a:t>Station </a:t>
            </a:r>
            <a:r>
              <a:rPr dirty="0" sz="5200">
                <a:solidFill>
                  <a:srgbClr val="090909"/>
                </a:solidFill>
              </a:rPr>
              <a:t>Construction</a:t>
            </a:r>
            <a:r>
              <a:rPr dirty="0" sz="5200" spc="-305">
                <a:solidFill>
                  <a:srgbClr val="090909"/>
                </a:solidFill>
              </a:rPr>
              <a:t> </a:t>
            </a:r>
            <a:r>
              <a:rPr dirty="0" sz="5200" spc="-10">
                <a:solidFill>
                  <a:srgbClr val="090909"/>
                </a:solidFill>
              </a:rPr>
              <a:t>Update</a:t>
            </a:r>
            <a:endParaRPr sz="52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957" y="6276441"/>
            <a:ext cx="2508275" cy="230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522" y="270776"/>
            <a:ext cx="11583035" cy="721360"/>
            <a:chOff x="278522" y="270776"/>
            <a:chExt cx="11583035" cy="721360"/>
          </a:xfrm>
        </p:grpSpPr>
        <p:sp>
          <p:nvSpPr>
            <p:cNvPr id="3" name="object 3"/>
            <p:cNvSpPr/>
            <p:nvPr/>
          </p:nvSpPr>
          <p:spPr>
            <a:xfrm>
              <a:off x="316622" y="308876"/>
              <a:ext cx="11506835" cy="645160"/>
            </a:xfrm>
            <a:custGeom>
              <a:avLst/>
              <a:gdLst/>
              <a:ahLst/>
              <a:cxnLst/>
              <a:rect l="l" t="t" r="r" b="b"/>
              <a:pathLst>
                <a:path w="11506835" h="645160">
                  <a:moveTo>
                    <a:pt x="11478247" y="0"/>
                  </a:moveTo>
                  <a:lnTo>
                    <a:pt x="28143" y="0"/>
                  </a:lnTo>
                  <a:lnTo>
                    <a:pt x="17187" y="2211"/>
                  </a:lnTo>
                  <a:lnTo>
                    <a:pt x="8242" y="8242"/>
                  </a:lnTo>
                  <a:lnTo>
                    <a:pt x="2211" y="17187"/>
                  </a:lnTo>
                  <a:lnTo>
                    <a:pt x="0" y="28143"/>
                  </a:lnTo>
                  <a:lnTo>
                    <a:pt x="0" y="616978"/>
                  </a:lnTo>
                  <a:lnTo>
                    <a:pt x="2211" y="627934"/>
                  </a:lnTo>
                  <a:lnTo>
                    <a:pt x="8242" y="636879"/>
                  </a:lnTo>
                  <a:lnTo>
                    <a:pt x="17187" y="642910"/>
                  </a:lnTo>
                  <a:lnTo>
                    <a:pt x="28143" y="645121"/>
                  </a:lnTo>
                  <a:lnTo>
                    <a:pt x="11478247" y="645121"/>
                  </a:lnTo>
                  <a:lnTo>
                    <a:pt x="11489202" y="642910"/>
                  </a:lnTo>
                  <a:lnTo>
                    <a:pt x="11498148" y="636879"/>
                  </a:lnTo>
                  <a:lnTo>
                    <a:pt x="11504179" y="627934"/>
                  </a:lnTo>
                  <a:lnTo>
                    <a:pt x="11506390" y="616978"/>
                  </a:lnTo>
                  <a:lnTo>
                    <a:pt x="11506390" y="28143"/>
                  </a:lnTo>
                  <a:lnTo>
                    <a:pt x="11504179" y="17187"/>
                  </a:lnTo>
                  <a:lnTo>
                    <a:pt x="11498148" y="8242"/>
                  </a:lnTo>
                  <a:lnTo>
                    <a:pt x="11489202" y="2211"/>
                  </a:lnTo>
                  <a:lnTo>
                    <a:pt x="11478247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16622" y="308876"/>
              <a:ext cx="11506835" cy="645160"/>
            </a:xfrm>
            <a:custGeom>
              <a:avLst/>
              <a:gdLst/>
              <a:ahLst/>
              <a:cxnLst/>
              <a:rect l="l" t="t" r="r" b="b"/>
              <a:pathLst>
                <a:path w="11506835" h="645160">
                  <a:moveTo>
                    <a:pt x="0" y="28143"/>
                  </a:moveTo>
                  <a:lnTo>
                    <a:pt x="2211" y="17187"/>
                  </a:lnTo>
                  <a:lnTo>
                    <a:pt x="8242" y="8242"/>
                  </a:lnTo>
                  <a:lnTo>
                    <a:pt x="17187" y="2211"/>
                  </a:lnTo>
                  <a:lnTo>
                    <a:pt x="28143" y="0"/>
                  </a:lnTo>
                  <a:lnTo>
                    <a:pt x="11478247" y="0"/>
                  </a:lnTo>
                  <a:lnTo>
                    <a:pt x="11489202" y="2211"/>
                  </a:lnTo>
                  <a:lnTo>
                    <a:pt x="11498148" y="8242"/>
                  </a:lnTo>
                  <a:lnTo>
                    <a:pt x="11504179" y="17187"/>
                  </a:lnTo>
                  <a:lnTo>
                    <a:pt x="11506390" y="28143"/>
                  </a:lnTo>
                  <a:lnTo>
                    <a:pt x="11506390" y="616978"/>
                  </a:lnTo>
                  <a:lnTo>
                    <a:pt x="11504179" y="627934"/>
                  </a:lnTo>
                  <a:lnTo>
                    <a:pt x="11498148" y="636879"/>
                  </a:lnTo>
                  <a:lnTo>
                    <a:pt x="11489202" y="642910"/>
                  </a:lnTo>
                  <a:lnTo>
                    <a:pt x="11478247" y="645121"/>
                  </a:lnTo>
                  <a:lnTo>
                    <a:pt x="28143" y="645121"/>
                  </a:lnTo>
                  <a:lnTo>
                    <a:pt x="17187" y="642910"/>
                  </a:lnTo>
                  <a:lnTo>
                    <a:pt x="8242" y="636879"/>
                  </a:lnTo>
                  <a:lnTo>
                    <a:pt x="2211" y="627934"/>
                  </a:lnTo>
                  <a:lnTo>
                    <a:pt x="0" y="616978"/>
                  </a:lnTo>
                  <a:lnTo>
                    <a:pt x="0" y="28143"/>
                  </a:lnTo>
                  <a:close/>
                </a:path>
              </a:pathLst>
            </a:custGeom>
            <a:ln w="76200">
              <a:solidFill>
                <a:srgbClr val="CA559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473" rIns="0" bIns="0" rtlCol="0" vert="horz">
            <a:spAutoFit/>
          </a:bodyPr>
          <a:lstStyle/>
          <a:p>
            <a:pPr marL="247015">
              <a:lnSpc>
                <a:spcPct val="100000"/>
              </a:lnSpc>
              <a:spcBef>
                <a:spcPts val="105"/>
              </a:spcBef>
            </a:pPr>
            <a:r>
              <a:rPr dirty="0" sz="1650">
                <a:solidFill>
                  <a:srgbClr val="FFFFFF"/>
                </a:solidFill>
              </a:rPr>
              <a:t>TRUCK</a:t>
            </a:r>
            <a:r>
              <a:rPr dirty="0" sz="1650" spc="-60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&amp;</a:t>
            </a:r>
            <a:r>
              <a:rPr dirty="0" sz="1650" spc="-15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DUST</a:t>
            </a:r>
            <a:r>
              <a:rPr dirty="0" sz="1650" spc="-75">
                <a:solidFill>
                  <a:srgbClr val="FFFFFF"/>
                </a:solidFill>
              </a:rPr>
              <a:t> </a:t>
            </a:r>
            <a:r>
              <a:rPr dirty="0" sz="1650" spc="-10">
                <a:solidFill>
                  <a:srgbClr val="FFFFFF"/>
                </a:solidFill>
              </a:rPr>
              <a:t>MANAGEMENT</a:t>
            </a:r>
            <a:r>
              <a:rPr dirty="0" sz="1650" spc="-90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IN</a:t>
            </a:r>
            <a:r>
              <a:rPr dirty="0" sz="1650" spc="-25">
                <a:solidFill>
                  <a:srgbClr val="FFFFFF"/>
                </a:solidFill>
              </a:rPr>
              <a:t> </a:t>
            </a:r>
            <a:r>
              <a:rPr dirty="0" sz="1650" spc="-10">
                <a:solidFill>
                  <a:srgbClr val="FFFFFF"/>
                </a:solidFill>
              </a:rPr>
              <a:t>LIBERTY</a:t>
            </a:r>
            <a:r>
              <a:rPr dirty="0" sz="1650" spc="-95">
                <a:solidFill>
                  <a:srgbClr val="FFFFFF"/>
                </a:solidFill>
              </a:rPr>
              <a:t> </a:t>
            </a:r>
            <a:r>
              <a:rPr dirty="0" sz="1650" spc="-10">
                <a:solidFill>
                  <a:srgbClr val="FFFFFF"/>
                </a:solidFill>
              </a:rPr>
              <a:t>VILLAGE</a:t>
            </a:r>
            <a:endParaRPr sz="1650"/>
          </a:p>
        </p:txBody>
      </p:sp>
      <p:sp>
        <p:nvSpPr>
          <p:cNvPr id="6" name="object 6"/>
          <p:cNvSpPr txBox="1"/>
          <p:nvPr/>
        </p:nvSpPr>
        <p:spPr>
          <a:xfrm>
            <a:off x="395024" y="6361560"/>
            <a:ext cx="941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7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67677" y="6359696"/>
            <a:ext cx="990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7</a:t>
            </a:r>
            <a:endParaRPr sz="1000">
              <a:latin typeface="AvenirNext LT Pro Regular"/>
              <a:cs typeface="AvenirNext LT Pro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7724" y="1265903"/>
            <a:ext cx="17430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 b="1">
                <a:latin typeface="AvenirNext LT Pro Medium"/>
                <a:cs typeface="AvenirNext LT Pro Medium"/>
              </a:rPr>
              <a:t>Truck</a:t>
            </a:r>
            <a:r>
              <a:rPr dirty="0" sz="1400" spc="-45" b="1">
                <a:latin typeface="AvenirNext LT Pro Medium"/>
                <a:cs typeface="AvenirNext LT Pro Medium"/>
              </a:rPr>
              <a:t> </a:t>
            </a:r>
            <a:r>
              <a:rPr dirty="0" sz="1400" spc="-10" b="1">
                <a:latin typeface="AvenirNext LT Pro Medium"/>
                <a:cs typeface="AvenirNext LT Pro Medium"/>
              </a:rPr>
              <a:t>Management:</a:t>
            </a:r>
            <a:endParaRPr sz="1400">
              <a:latin typeface="AvenirNext LT Pro Medium"/>
              <a:cs typeface="AvenirNext LT Pro Medium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SzPct val="117857"/>
              <a:buFont typeface="Arial"/>
              <a:buChar char="•"/>
              <a:tabLst>
                <a:tab pos="299085" algn="l"/>
              </a:tabLst>
            </a:pPr>
            <a:r>
              <a:rPr dirty="0" spc="-20"/>
              <a:t>Tunnelling</a:t>
            </a:r>
            <a:r>
              <a:rPr dirty="0" spc="-25"/>
              <a:t> </a:t>
            </a:r>
            <a:r>
              <a:rPr dirty="0"/>
              <a:t>has</a:t>
            </a:r>
            <a:r>
              <a:rPr dirty="0" spc="10"/>
              <a:t> </a:t>
            </a:r>
            <a:r>
              <a:rPr dirty="0" spc="-10"/>
              <a:t>increased</a:t>
            </a:r>
            <a:r>
              <a:rPr dirty="0" spc="-25"/>
              <a:t> </a:t>
            </a:r>
            <a:r>
              <a:rPr dirty="0"/>
              <a:t>truck</a:t>
            </a:r>
            <a:r>
              <a:rPr dirty="0" spc="-25"/>
              <a:t> </a:t>
            </a:r>
            <a:r>
              <a:rPr dirty="0"/>
              <a:t>activity</a:t>
            </a:r>
            <a:r>
              <a:rPr dirty="0" spc="-15"/>
              <a:t> </a:t>
            </a:r>
            <a:r>
              <a:rPr dirty="0"/>
              <a:t>and </a:t>
            </a:r>
            <a:r>
              <a:rPr dirty="0" spc="-10"/>
              <a:t>introduced</a:t>
            </a:r>
            <a:r>
              <a:rPr dirty="0" spc="-45"/>
              <a:t> </a:t>
            </a:r>
            <a:r>
              <a:rPr dirty="0" spc="-10"/>
              <a:t>additional </a:t>
            </a:r>
            <a:r>
              <a:rPr dirty="0"/>
              <a:t>trucking</a:t>
            </a:r>
            <a:r>
              <a:rPr dirty="0" spc="-45"/>
              <a:t> </a:t>
            </a:r>
            <a:r>
              <a:rPr dirty="0" spc="-10"/>
              <a:t>vendors.</a:t>
            </a:r>
          </a:p>
          <a:p>
            <a:pPr marL="299085" marR="50165" indent="-287020">
              <a:lnSpc>
                <a:spcPct val="100000"/>
              </a:lnSpc>
              <a:spcBef>
                <a:spcPts val="490"/>
              </a:spcBef>
              <a:buSzPct val="117857"/>
              <a:buFont typeface="Arial"/>
              <a:buChar char="•"/>
              <a:tabLst>
                <a:tab pos="299085" algn="l"/>
              </a:tabLst>
            </a:pPr>
            <a:r>
              <a:rPr dirty="0" spc="-10"/>
              <a:t>Vendors</a:t>
            </a:r>
            <a:r>
              <a:rPr dirty="0" spc="-65"/>
              <a:t> </a:t>
            </a:r>
            <a:r>
              <a:rPr dirty="0"/>
              <a:t>receive</a:t>
            </a:r>
            <a:r>
              <a:rPr dirty="0" spc="-40"/>
              <a:t> </a:t>
            </a:r>
            <a:r>
              <a:rPr dirty="0"/>
              <a:t>daily</a:t>
            </a:r>
            <a:r>
              <a:rPr dirty="0" spc="-35"/>
              <a:t> </a:t>
            </a:r>
            <a:r>
              <a:rPr dirty="0"/>
              <a:t>reminders</a:t>
            </a:r>
            <a:r>
              <a:rPr dirty="0" spc="-50"/>
              <a:t> </a:t>
            </a:r>
            <a:r>
              <a:rPr dirty="0"/>
              <a:t>on</a:t>
            </a:r>
            <a:r>
              <a:rPr dirty="0" spc="-40"/>
              <a:t> </a:t>
            </a:r>
            <a:r>
              <a:rPr dirty="0"/>
              <a:t>approved</a:t>
            </a:r>
            <a:r>
              <a:rPr dirty="0" spc="-35"/>
              <a:t> </a:t>
            </a:r>
            <a:r>
              <a:rPr dirty="0" spc="-10"/>
              <a:t>routes,</a:t>
            </a:r>
            <a:r>
              <a:rPr dirty="0" spc="-75"/>
              <a:t> </a:t>
            </a:r>
            <a:r>
              <a:rPr dirty="0" spc="-10"/>
              <a:t>staging, </a:t>
            </a:r>
            <a:r>
              <a:rPr dirty="0"/>
              <a:t>idling</a:t>
            </a:r>
            <a:r>
              <a:rPr dirty="0" spc="-45"/>
              <a:t> </a:t>
            </a:r>
            <a:r>
              <a:rPr dirty="0" spc="-10"/>
              <a:t>requirements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/>
              <a:t>route</a:t>
            </a:r>
            <a:r>
              <a:rPr dirty="0" spc="-50"/>
              <a:t> </a:t>
            </a:r>
            <a:r>
              <a:rPr dirty="0"/>
              <a:t>handouts</a:t>
            </a:r>
            <a:r>
              <a:rPr dirty="0" spc="-45"/>
              <a:t> </a:t>
            </a:r>
            <a:r>
              <a:rPr dirty="0"/>
              <a:t>are</a:t>
            </a:r>
            <a:r>
              <a:rPr dirty="0" spc="-45"/>
              <a:t> </a:t>
            </a:r>
            <a:r>
              <a:rPr dirty="0"/>
              <a:t>provided</a:t>
            </a:r>
            <a:r>
              <a:rPr dirty="0" spc="-50"/>
              <a:t> </a:t>
            </a:r>
            <a:r>
              <a:rPr dirty="0"/>
              <a:t>directly</a:t>
            </a:r>
            <a:r>
              <a:rPr dirty="0" spc="-60"/>
              <a:t> </a:t>
            </a:r>
            <a:r>
              <a:rPr dirty="0" spc="-25"/>
              <a:t>to </a:t>
            </a:r>
            <a:r>
              <a:rPr dirty="0" spc="-10"/>
              <a:t>drivers.</a:t>
            </a:r>
          </a:p>
          <a:p>
            <a:pPr marL="299085" marR="307975" indent="-287020">
              <a:lnSpc>
                <a:spcPct val="100000"/>
              </a:lnSpc>
              <a:spcBef>
                <a:spcPts val="505"/>
              </a:spcBef>
              <a:buSzPct val="117857"/>
              <a:buFont typeface="Arial"/>
              <a:buChar char="•"/>
              <a:tabLst>
                <a:tab pos="299085" algn="l"/>
              </a:tabLst>
            </a:pPr>
            <a:r>
              <a:rPr dirty="0"/>
              <a:t>Crew</a:t>
            </a:r>
            <a:r>
              <a:rPr dirty="0" spc="-40"/>
              <a:t> </a:t>
            </a:r>
            <a:r>
              <a:rPr dirty="0"/>
              <a:t>members</a:t>
            </a:r>
            <a:r>
              <a:rPr dirty="0" spc="-45"/>
              <a:t> </a:t>
            </a:r>
            <a:r>
              <a:rPr dirty="0"/>
              <a:t>are</a:t>
            </a:r>
            <a:r>
              <a:rPr dirty="0" spc="-35"/>
              <a:t> </a:t>
            </a:r>
            <a:r>
              <a:rPr dirty="0"/>
              <a:t>periodically</a:t>
            </a:r>
            <a:r>
              <a:rPr dirty="0" spc="-45"/>
              <a:t> </a:t>
            </a:r>
            <a:r>
              <a:rPr dirty="0" spc="-10"/>
              <a:t>stationed</a:t>
            </a:r>
            <a:r>
              <a:rPr dirty="0" spc="-55"/>
              <a:t> </a:t>
            </a:r>
            <a:r>
              <a:rPr dirty="0"/>
              <a:t>around</a:t>
            </a:r>
            <a:r>
              <a:rPr dirty="0" spc="-50"/>
              <a:t> </a:t>
            </a:r>
            <a:r>
              <a:rPr dirty="0"/>
              <a:t>King</a:t>
            </a:r>
            <a:r>
              <a:rPr dirty="0" spc="-35"/>
              <a:t> </a:t>
            </a:r>
            <a:r>
              <a:rPr dirty="0" spc="-10"/>
              <a:t>Street </a:t>
            </a:r>
            <a:r>
              <a:rPr dirty="0"/>
              <a:t>West</a:t>
            </a:r>
            <a:r>
              <a:rPr dirty="0" spc="-45"/>
              <a:t> </a:t>
            </a:r>
            <a:r>
              <a:rPr dirty="0"/>
              <a:t>and</a:t>
            </a:r>
            <a:r>
              <a:rPr dirty="0" spc="-30"/>
              <a:t> </a:t>
            </a:r>
            <a:r>
              <a:rPr dirty="0"/>
              <a:t>site</a:t>
            </a:r>
            <a:r>
              <a:rPr dirty="0" spc="-25"/>
              <a:t> </a:t>
            </a:r>
            <a:r>
              <a:rPr dirty="0"/>
              <a:t>gates</a:t>
            </a:r>
            <a:r>
              <a:rPr dirty="0" spc="-35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check</a:t>
            </a:r>
            <a:r>
              <a:rPr dirty="0" spc="-55"/>
              <a:t> </a:t>
            </a:r>
            <a:r>
              <a:rPr dirty="0"/>
              <a:t>in</a:t>
            </a:r>
            <a:r>
              <a:rPr dirty="0" spc="-30"/>
              <a:t> </a:t>
            </a:r>
            <a:r>
              <a:rPr dirty="0"/>
              <a:t>drivers</a:t>
            </a:r>
            <a:r>
              <a:rPr dirty="0" spc="-35"/>
              <a:t> </a:t>
            </a:r>
            <a:r>
              <a:rPr dirty="0"/>
              <a:t>and</a:t>
            </a:r>
            <a:r>
              <a:rPr dirty="0" spc="-30"/>
              <a:t> </a:t>
            </a:r>
            <a:r>
              <a:rPr dirty="0" spc="-10"/>
              <a:t>reinforce requirements.</a:t>
            </a:r>
          </a:p>
          <a:p>
            <a:pPr marL="299085" marR="894080" indent="-287020">
              <a:lnSpc>
                <a:spcPct val="100000"/>
              </a:lnSpc>
              <a:spcBef>
                <a:spcPts val="505"/>
              </a:spcBef>
              <a:buSzPct val="117857"/>
              <a:buFont typeface="Arial"/>
              <a:buChar char="•"/>
              <a:tabLst>
                <a:tab pos="299085" algn="l"/>
              </a:tabLst>
            </a:pPr>
            <a:r>
              <a:rPr dirty="0" spc="-10"/>
              <a:t>Additional</a:t>
            </a:r>
            <a:r>
              <a:rPr dirty="0" spc="-50"/>
              <a:t> </a:t>
            </a:r>
            <a:r>
              <a:rPr dirty="0"/>
              <a:t>signage has</a:t>
            </a:r>
            <a:r>
              <a:rPr dirty="0" spc="-15"/>
              <a:t> </a:t>
            </a:r>
            <a:r>
              <a:rPr dirty="0"/>
              <a:t>been</a:t>
            </a:r>
            <a:r>
              <a:rPr dirty="0" spc="-40"/>
              <a:t> </a:t>
            </a:r>
            <a:r>
              <a:rPr dirty="0"/>
              <a:t>installed</a:t>
            </a:r>
            <a:r>
              <a:rPr dirty="0" spc="-25"/>
              <a:t> </a:t>
            </a:r>
            <a:r>
              <a:rPr dirty="0" spc="-10"/>
              <a:t>throughout</a:t>
            </a:r>
            <a:r>
              <a:rPr dirty="0" spc="-50"/>
              <a:t> </a:t>
            </a:r>
            <a:r>
              <a:rPr dirty="0" spc="-25"/>
              <a:t>the </a:t>
            </a:r>
            <a:r>
              <a:rPr dirty="0" spc="-10"/>
              <a:t>neighbourhood</a:t>
            </a:r>
            <a:r>
              <a:rPr dirty="0" spc="-50"/>
              <a:t> </a:t>
            </a:r>
            <a:r>
              <a:rPr dirty="0"/>
              <a:t>to</a:t>
            </a:r>
            <a:r>
              <a:rPr dirty="0" spc="-25"/>
              <a:t> </a:t>
            </a:r>
            <a:r>
              <a:rPr dirty="0"/>
              <a:t>identify</a:t>
            </a:r>
            <a:r>
              <a:rPr dirty="0" spc="-35"/>
              <a:t> </a:t>
            </a:r>
            <a:r>
              <a:rPr dirty="0"/>
              <a:t>approved</a:t>
            </a:r>
            <a:r>
              <a:rPr dirty="0" spc="-10"/>
              <a:t> routes.</a:t>
            </a:r>
          </a:p>
          <a:p>
            <a:pPr>
              <a:lnSpc>
                <a:spcPct val="100000"/>
              </a:lnSpc>
              <a:spcBef>
                <a:spcPts val="235"/>
              </a:spcBef>
              <a:buFont typeface="Arial"/>
              <a:buChar char="•"/>
            </a:pPr>
          </a:p>
          <a:p>
            <a:pPr marL="12700">
              <a:lnSpc>
                <a:spcPct val="100000"/>
              </a:lnSpc>
            </a:pPr>
            <a:r>
              <a:rPr dirty="0" b="1">
                <a:latin typeface="AvenirNext LT Pro Medium"/>
                <a:cs typeface="AvenirNext LT Pro Medium"/>
              </a:rPr>
              <a:t>Additional</a:t>
            </a:r>
            <a:r>
              <a:rPr dirty="0" spc="-60" b="1">
                <a:latin typeface="AvenirNext LT Pro Medium"/>
                <a:cs typeface="AvenirNext LT Pro Medium"/>
              </a:rPr>
              <a:t> </a:t>
            </a:r>
            <a:r>
              <a:rPr dirty="0" b="1">
                <a:latin typeface="AvenirNext LT Pro Medium"/>
                <a:cs typeface="AvenirNext LT Pro Medium"/>
              </a:rPr>
              <a:t>Dust</a:t>
            </a:r>
            <a:r>
              <a:rPr dirty="0" spc="-40" b="1">
                <a:latin typeface="AvenirNext LT Pro Medium"/>
                <a:cs typeface="AvenirNext LT Pro Medium"/>
              </a:rPr>
              <a:t> </a:t>
            </a:r>
            <a:r>
              <a:rPr dirty="0" spc="-10" b="1">
                <a:latin typeface="AvenirNext LT Pro Medium"/>
                <a:cs typeface="AvenirNext LT Pro Medium"/>
              </a:rPr>
              <a:t>Management:</a:t>
            </a:r>
          </a:p>
          <a:p>
            <a:pPr marL="299085" marR="164465" indent="-287020">
              <a:lnSpc>
                <a:spcPct val="100000"/>
              </a:lnSpc>
              <a:spcBef>
                <a:spcPts val="505"/>
              </a:spcBef>
              <a:buChar char="•"/>
              <a:tabLst>
                <a:tab pos="299085" algn="l"/>
                <a:tab pos="342900" algn="l"/>
              </a:tabLst>
            </a:pPr>
            <a:r>
              <a:rPr dirty="0" sz="1650">
                <a:latin typeface="Arial"/>
                <a:cs typeface="Arial"/>
              </a:rPr>
              <a:t>	</a:t>
            </a:r>
            <a:r>
              <a:rPr dirty="0"/>
              <a:t>Street</a:t>
            </a:r>
            <a:r>
              <a:rPr dirty="0" spc="-65"/>
              <a:t> </a:t>
            </a:r>
            <a:r>
              <a:rPr dirty="0"/>
              <a:t>sweepers</a:t>
            </a:r>
            <a:r>
              <a:rPr dirty="0" spc="-40"/>
              <a:t> </a:t>
            </a:r>
            <a:r>
              <a:rPr dirty="0"/>
              <a:t>are</a:t>
            </a:r>
            <a:r>
              <a:rPr dirty="0" spc="-45"/>
              <a:t> </a:t>
            </a:r>
            <a:r>
              <a:rPr dirty="0"/>
              <a:t>deployed</a:t>
            </a:r>
            <a:r>
              <a:rPr dirty="0" spc="-60"/>
              <a:t> </a:t>
            </a:r>
            <a:r>
              <a:rPr dirty="0"/>
              <a:t>along</a:t>
            </a:r>
            <a:r>
              <a:rPr dirty="0" spc="-35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/>
              <a:t>haul</a:t>
            </a:r>
            <a:r>
              <a:rPr dirty="0" spc="-35"/>
              <a:t> </a:t>
            </a:r>
            <a:r>
              <a:rPr dirty="0"/>
              <a:t>routes</a:t>
            </a:r>
            <a:r>
              <a:rPr dirty="0" spc="-55"/>
              <a:t> </a:t>
            </a:r>
            <a:r>
              <a:rPr dirty="0"/>
              <a:t>using</a:t>
            </a:r>
            <a:r>
              <a:rPr dirty="0" spc="-40"/>
              <a:t> </a:t>
            </a:r>
            <a:r>
              <a:rPr dirty="0" spc="-25"/>
              <a:t>wet </a:t>
            </a:r>
            <a:r>
              <a:rPr dirty="0"/>
              <a:t>sweeping</a:t>
            </a:r>
            <a:r>
              <a:rPr dirty="0" spc="-50"/>
              <a:t> </a:t>
            </a:r>
            <a:r>
              <a:rPr dirty="0" spc="-10"/>
              <a:t>methods.</a:t>
            </a:r>
            <a:endParaRPr sz="1650">
              <a:latin typeface="Arial"/>
              <a:cs typeface="Arial"/>
            </a:endParaRPr>
          </a:p>
          <a:p>
            <a:pPr marL="299085" marR="102235" indent="-287020">
              <a:lnSpc>
                <a:spcPct val="100000"/>
              </a:lnSpc>
              <a:spcBef>
                <a:spcPts val="490"/>
              </a:spcBef>
              <a:buSzPct val="117857"/>
              <a:buFont typeface="Arial"/>
              <a:buChar char="•"/>
              <a:tabLst>
                <a:tab pos="299085" algn="l"/>
              </a:tabLst>
            </a:pPr>
            <a:r>
              <a:rPr dirty="0"/>
              <a:t>Low</a:t>
            </a:r>
            <a:r>
              <a:rPr dirty="0" spc="-35"/>
              <a:t> </a:t>
            </a:r>
            <a:r>
              <a:rPr dirty="0" spc="-10"/>
              <a:t>pressure</a:t>
            </a:r>
            <a:r>
              <a:rPr dirty="0" spc="-50"/>
              <a:t> </a:t>
            </a:r>
            <a:r>
              <a:rPr dirty="0"/>
              <a:t>watering</a:t>
            </a:r>
            <a:r>
              <a:rPr dirty="0" spc="-30"/>
              <a:t> </a:t>
            </a:r>
            <a:r>
              <a:rPr dirty="0"/>
              <a:t>of</a:t>
            </a:r>
            <a:r>
              <a:rPr dirty="0" spc="-5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paved</a:t>
            </a:r>
            <a:r>
              <a:rPr dirty="0" spc="-25"/>
              <a:t> </a:t>
            </a:r>
            <a:r>
              <a:rPr dirty="0"/>
              <a:t>internal</a:t>
            </a:r>
            <a:r>
              <a:rPr dirty="0" spc="-45"/>
              <a:t> </a:t>
            </a:r>
            <a:r>
              <a:rPr dirty="0"/>
              <a:t>haul</a:t>
            </a:r>
            <a:r>
              <a:rPr dirty="0" spc="-35"/>
              <a:t> </a:t>
            </a:r>
            <a:r>
              <a:rPr dirty="0"/>
              <a:t>road</a:t>
            </a:r>
            <a:r>
              <a:rPr dirty="0" spc="-3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 spc="-20"/>
              <a:t>haul </a:t>
            </a:r>
            <a:r>
              <a:rPr dirty="0"/>
              <a:t>route</a:t>
            </a:r>
            <a:r>
              <a:rPr dirty="0" spc="-55"/>
              <a:t> </a:t>
            </a:r>
            <a:r>
              <a:rPr dirty="0"/>
              <a:t>to</a:t>
            </a:r>
            <a:r>
              <a:rPr dirty="0" spc="-35"/>
              <a:t> </a:t>
            </a:r>
            <a:r>
              <a:rPr dirty="0"/>
              <a:t>further</a:t>
            </a:r>
            <a:r>
              <a:rPr dirty="0" spc="-65"/>
              <a:t> </a:t>
            </a:r>
            <a:r>
              <a:rPr dirty="0"/>
              <a:t>limit</a:t>
            </a:r>
            <a:r>
              <a:rPr dirty="0" spc="-35"/>
              <a:t> </a:t>
            </a:r>
            <a:r>
              <a:rPr dirty="0"/>
              <a:t>dust</a:t>
            </a:r>
            <a:r>
              <a:rPr dirty="0" spc="-55"/>
              <a:t> </a:t>
            </a:r>
            <a:r>
              <a:rPr dirty="0"/>
              <a:t>leaving</a:t>
            </a:r>
            <a:r>
              <a:rPr dirty="0" spc="-15"/>
              <a:t> </a:t>
            </a:r>
            <a:r>
              <a:rPr dirty="0"/>
              <a:t>the</a:t>
            </a:r>
            <a:r>
              <a:rPr dirty="0" spc="-45"/>
              <a:t> </a:t>
            </a:r>
            <a:r>
              <a:rPr dirty="0" spc="-20"/>
              <a:t>site.</a:t>
            </a:r>
          </a:p>
          <a:p>
            <a:pPr marL="299085" marR="210820" indent="-287020">
              <a:lnSpc>
                <a:spcPct val="100000"/>
              </a:lnSpc>
              <a:spcBef>
                <a:spcPts val="505"/>
              </a:spcBef>
              <a:buSzPct val="117857"/>
              <a:buFont typeface="Arial"/>
              <a:buChar char="•"/>
              <a:tabLst>
                <a:tab pos="299085" algn="l"/>
              </a:tabLst>
            </a:pPr>
            <a:r>
              <a:rPr dirty="0"/>
              <a:t>A</a:t>
            </a:r>
            <a:r>
              <a:rPr dirty="0" spc="-55"/>
              <a:t> </a:t>
            </a:r>
            <a:r>
              <a:rPr dirty="0" spc="-10"/>
              <a:t>wheel-</a:t>
            </a:r>
            <a:r>
              <a:rPr dirty="0"/>
              <a:t>washing</a:t>
            </a:r>
            <a:r>
              <a:rPr dirty="0" spc="-5"/>
              <a:t> </a:t>
            </a:r>
            <a:r>
              <a:rPr dirty="0"/>
              <a:t>system</a:t>
            </a:r>
            <a:r>
              <a:rPr dirty="0" spc="-25"/>
              <a:t> </a:t>
            </a:r>
            <a:r>
              <a:rPr dirty="0"/>
              <a:t>is</a:t>
            </a:r>
            <a:r>
              <a:rPr dirty="0" spc="-5"/>
              <a:t> </a:t>
            </a:r>
            <a:r>
              <a:rPr dirty="0"/>
              <a:t>in</a:t>
            </a:r>
            <a:r>
              <a:rPr dirty="0" spc="-15"/>
              <a:t> </a:t>
            </a:r>
            <a:r>
              <a:rPr dirty="0" spc="-10"/>
              <a:t>operation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25"/>
              <a:t> </a:t>
            </a:r>
            <a:r>
              <a:rPr dirty="0"/>
              <a:t>clean</a:t>
            </a:r>
            <a:r>
              <a:rPr dirty="0" spc="-25"/>
              <a:t> </a:t>
            </a:r>
            <a:r>
              <a:rPr dirty="0"/>
              <a:t>muck</a:t>
            </a:r>
            <a:r>
              <a:rPr dirty="0" spc="-25"/>
              <a:t> </a:t>
            </a:r>
            <a:r>
              <a:rPr dirty="0" spc="-10"/>
              <a:t>hauling </a:t>
            </a:r>
            <a:r>
              <a:rPr dirty="0"/>
              <a:t>trucks</a:t>
            </a:r>
            <a:r>
              <a:rPr dirty="0" spc="-55"/>
              <a:t> </a:t>
            </a:r>
            <a:r>
              <a:rPr dirty="0"/>
              <a:t>before</a:t>
            </a:r>
            <a:r>
              <a:rPr dirty="0" spc="-60"/>
              <a:t> </a:t>
            </a:r>
            <a:r>
              <a:rPr dirty="0"/>
              <a:t>they</a:t>
            </a:r>
            <a:r>
              <a:rPr dirty="0" spc="-25"/>
              <a:t> </a:t>
            </a:r>
            <a:r>
              <a:rPr dirty="0" spc="-10"/>
              <a:t>exit.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6229375" y="1138478"/>
            <a:ext cx="5603240" cy="5023485"/>
            <a:chOff x="6229375" y="1138478"/>
            <a:chExt cx="5603240" cy="502348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8903" y="1148003"/>
              <a:ext cx="3609553" cy="26384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34138" y="1143240"/>
              <a:ext cx="3619500" cy="2647950"/>
            </a:xfrm>
            <a:custGeom>
              <a:avLst/>
              <a:gdLst/>
              <a:ahLst/>
              <a:cxnLst/>
              <a:rect l="l" t="t" r="r" b="b"/>
              <a:pathLst>
                <a:path w="3619500" h="2647950">
                  <a:moveTo>
                    <a:pt x="0" y="0"/>
                  </a:moveTo>
                  <a:lnTo>
                    <a:pt x="3619093" y="0"/>
                  </a:lnTo>
                  <a:lnTo>
                    <a:pt x="3619093" y="2647950"/>
                  </a:lnTo>
                  <a:lnTo>
                    <a:pt x="0" y="264795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50082" y="3326488"/>
              <a:ext cx="2872931" cy="282567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945321" y="3321722"/>
              <a:ext cx="2882900" cy="2835275"/>
            </a:xfrm>
            <a:custGeom>
              <a:avLst/>
              <a:gdLst/>
              <a:ahLst/>
              <a:cxnLst/>
              <a:rect l="l" t="t" r="r" b="b"/>
              <a:pathLst>
                <a:path w="2882900" h="2835275">
                  <a:moveTo>
                    <a:pt x="0" y="0"/>
                  </a:moveTo>
                  <a:lnTo>
                    <a:pt x="2882455" y="0"/>
                  </a:lnTo>
                  <a:lnTo>
                    <a:pt x="2882455" y="2835198"/>
                  </a:lnTo>
                  <a:lnTo>
                    <a:pt x="0" y="283519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362594" y="1248968"/>
            <a:ext cx="1914525" cy="263525"/>
          </a:xfrm>
          <a:prstGeom prst="rect">
            <a:avLst/>
          </a:prstGeom>
          <a:solidFill>
            <a:srgbClr val="EE85CE">
              <a:alpha val="83135"/>
            </a:srgbClr>
          </a:solidFill>
        </p:spPr>
        <p:txBody>
          <a:bodyPr wrap="square" lIns="0" tIns="25400" rIns="0" bIns="0" rtlCol="0" vert="horz">
            <a:spAutoFit/>
          </a:bodyPr>
          <a:lstStyle/>
          <a:p>
            <a:pPr marL="138430">
              <a:lnSpc>
                <a:spcPct val="100000"/>
              </a:lnSpc>
              <a:spcBef>
                <a:spcPts val="200"/>
              </a:spcBef>
            </a:pP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Example</a:t>
            </a:r>
            <a:r>
              <a:rPr dirty="0" sz="1100" spc="-35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of</a:t>
            </a:r>
            <a:r>
              <a:rPr dirty="0" sz="1100" spc="-55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street</a:t>
            </a:r>
            <a:r>
              <a:rPr dirty="0" sz="1100" spc="-25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sweeper</a:t>
            </a:r>
            <a:endParaRPr sz="1100">
              <a:latin typeface="AvenirNext LT Pro Regular"/>
              <a:cs typeface="AvenirNext LT Pro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05978" y="5814567"/>
            <a:ext cx="1914525" cy="263525"/>
          </a:xfrm>
          <a:prstGeom prst="rect">
            <a:avLst/>
          </a:prstGeom>
          <a:solidFill>
            <a:srgbClr val="EE85CE">
              <a:alpha val="83135"/>
            </a:srgbClr>
          </a:solidFill>
        </p:spPr>
        <p:txBody>
          <a:bodyPr wrap="square" lIns="0" tIns="25400" rIns="0" bIns="0" rtlCol="0" vert="horz">
            <a:spAutoFit/>
          </a:bodyPr>
          <a:lstStyle/>
          <a:p>
            <a:pPr marL="172085">
              <a:lnSpc>
                <a:spcPct val="100000"/>
              </a:lnSpc>
              <a:spcBef>
                <a:spcPts val="200"/>
              </a:spcBef>
            </a:pP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Example</a:t>
            </a:r>
            <a:r>
              <a:rPr dirty="0" sz="1100" spc="-4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of</a:t>
            </a:r>
            <a:r>
              <a:rPr dirty="0" sz="1100" spc="-55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wheel</a:t>
            </a:r>
            <a:r>
              <a:rPr dirty="0" sz="1100" spc="-4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washer</a:t>
            </a:r>
            <a:endParaRPr sz="1100">
              <a:latin typeface="AvenirNext LT Pro Regular"/>
              <a:cs typeface="AvenirNext LT Pro Regula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146" y="6388006"/>
            <a:ext cx="941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7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5814" y="276629"/>
            <a:ext cx="11575415" cy="721360"/>
            <a:chOff x="285814" y="276629"/>
            <a:chExt cx="11575415" cy="721360"/>
          </a:xfrm>
        </p:grpSpPr>
        <p:sp>
          <p:nvSpPr>
            <p:cNvPr id="4" name="object 4"/>
            <p:cNvSpPr/>
            <p:nvPr/>
          </p:nvSpPr>
          <p:spPr>
            <a:xfrm>
              <a:off x="323914" y="314729"/>
              <a:ext cx="11499215" cy="645160"/>
            </a:xfrm>
            <a:custGeom>
              <a:avLst/>
              <a:gdLst/>
              <a:ahLst/>
              <a:cxnLst/>
              <a:rect l="l" t="t" r="r" b="b"/>
              <a:pathLst>
                <a:path w="11499215" h="645160">
                  <a:moveTo>
                    <a:pt x="11470944" y="0"/>
                  </a:moveTo>
                  <a:lnTo>
                    <a:pt x="28155" y="0"/>
                  </a:lnTo>
                  <a:lnTo>
                    <a:pt x="17198" y="2213"/>
                  </a:lnTo>
                  <a:lnTo>
                    <a:pt x="8248" y="8248"/>
                  </a:lnTo>
                  <a:lnTo>
                    <a:pt x="2213" y="17198"/>
                  </a:lnTo>
                  <a:lnTo>
                    <a:pt x="0" y="28155"/>
                  </a:lnTo>
                  <a:lnTo>
                    <a:pt x="0" y="616978"/>
                  </a:lnTo>
                  <a:lnTo>
                    <a:pt x="2213" y="627936"/>
                  </a:lnTo>
                  <a:lnTo>
                    <a:pt x="8248" y="636885"/>
                  </a:lnTo>
                  <a:lnTo>
                    <a:pt x="17198" y="642921"/>
                  </a:lnTo>
                  <a:lnTo>
                    <a:pt x="28155" y="645134"/>
                  </a:lnTo>
                  <a:lnTo>
                    <a:pt x="11470944" y="645134"/>
                  </a:lnTo>
                  <a:lnTo>
                    <a:pt x="11481907" y="642921"/>
                  </a:lnTo>
                  <a:lnTo>
                    <a:pt x="11490856" y="636885"/>
                  </a:lnTo>
                  <a:lnTo>
                    <a:pt x="11496889" y="627936"/>
                  </a:lnTo>
                  <a:lnTo>
                    <a:pt x="11499100" y="616978"/>
                  </a:lnTo>
                  <a:lnTo>
                    <a:pt x="11499100" y="28155"/>
                  </a:lnTo>
                  <a:lnTo>
                    <a:pt x="11496889" y="17198"/>
                  </a:lnTo>
                  <a:lnTo>
                    <a:pt x="11490856" y="8248"/>
                  </a:lnTo>
                  <a:lnTo>
                    <a:pt x="11481907" y="2213"/>
                  </a:lnTo>
                  <a:lnTo>
                    <a:pt x="11470944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23914" y="314729"/>
              <a:ext cx="11499215" cy="645160"/>
            </a:xfrm>
            <a:custGeom>
              <a:avLst/>
              <a:gdLst/>
              <a:ahLst/>
              <a:cxnLst/>
              <a:rect l="l" t="t" r="r" b="b"/>
              <a:pathLst>
                <a:path w="11499215" h="645160">
                  <a:moveTo>
                    <a:pt x="0" y="28155"/>
                  </a:moveTo>
                  <a:lnTo>
                    <a:pt x="2213" y="17198"/>
                  </a:lnTo>
                  <a:lnTo>
                    <a:pt x="8248" y="8248"/>
                  </a:lnTo>
                  <a:lnTo>
                    <a:pt x="17198" y="2213"/>
                  </a:lnTo>
                  <a:lnTo>
                    <a:pt x="28155" y="0"/>
                  </a:lnTo>
                  <a:lnTo>
                    <a:pt x="11470944" y="0"/>
                  </a:lnTo>
                  <a:lnTo>
                    <a:pt x="11481907" y="2213"/>
                  </a:lnTo>
                  <a:lnTo>
                    <a:pt x="11490856" y="8248"/>
                  </a:lnTo>
                  <a:lnTo>
                    <a:pt x="11496889" y="17198"/>
                  </a:lnTo>
                  <a:lnTo>
                    <a:pt x="11499100" y="28155"/>
                  </a:lnTo>
                  <a:lnTo>
                    <a:pt x="11499100" y="616978"/>
                  </a:lnTo>
                  <a:lnTo>
                    <a:pt x="11496889" y="627936"/>
                  </a:lnTo>
                  <a:lnTo>
                    <a:pt x="11490856" y="636885"/>
                  </a:lnTo>
                  <a:lnTo>
                    <a:pt x="11481907" y="642921"/>
                  </a:lnTo>
                  <a:lnTo>
                    <a:pt x="11470944" y="645134"/>
                  </a:lnTo>
                  <a:lnTo>
                    <a:pt x="28155" y="645134"/>
                  </a:lnTo>
                  <a:lnTo>
                    <a:pt x="17198" y="642921"/>
                  </a:lnTo>
                  <a:lnTo>
                    <a:pt x="8248" y="636885"/>
                  </a:lnTo>
                  <a:lnTo>
                    <a:pt x="2213" y="627936"/>
                  </a:lnTo>
                  <a:lnTo>
                    <a:pt x="0" y="616978"/>
                  </a:lnTo>
                  <a:lnTo>
                    <a:pt x="0" y="28155"/>
                  </a:lnTo>
                  <a:close/>
                </a:path>
              </a:pathLst>
            </a:custGeom>
            <a:ln w="76199">
              <a:solidFill>
                <a:srgbClr val="CA559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332" rIns="0" bIns="0" rtlCol="0" vert="horz">
            <a:spAutoFit/>
          </a:bodyPr>
          <a:lstStyle/>
          <a:p>
            <a:pPr marL="254635">
              <a:lnSpc>
                <a:spcPct val="100000"/>
              </a:lnSpc>
              <a:spcBef>
                <a:spcPts val="105"/>
              </a:spcBef>
            </a:pPr>
            <a:r>
              <a:rPr dirty="0" sz="1650">
                <a:solidFill>
                  <a:srgbClr val="FFFFFF"/>
                </a:solidFill>
              </a:rPr>
              <a:t>EXHIBITION</a:t>
            </a:r>
            <a:r>
              <a:rPr dirty="0" sz="1650" spc="-55">
                <a:solidFill>
                  <a:srgbClr val="FFFFFF"/>
                </a:solidFill>
              </a:rPr>
              <a:t> </a:t>
            </a:r>
            <a:r>
              <a:rPr dirty="0" sz="1650" spc="-40">
                <a:solidFill>
                  <a:srgbClr val="FFFFFF"/>
                </a:solidFill>
              </a:rPr>
              <a:t>STATION</a:t>
            </a:r>
            <a:r>
              <a:rPr dirty="0" sz="1650" spc="-80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TRUCK</a:t>
            </a:r>
            <a:r>
              <a:rPr dirty="0" sz="1650" spc="-55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ROUTE</a:t>
            </a:r>
            <a:r>
              <a:rPr dirty="0" sz="1650" spc="-30">
                <a:solidFill>
                  <a:srgbClr val="FFFFFF"/>
                </a:solidFill>
              </a:rPr>
              <a:t> </a:t>
            </a:r>
            <a:r>
              <a:rPr dirty="0" sz="1650" spc="-20">
                <a:solidFill>
                  <a:srgbClr val="FFFFFF"/>
                </a:solidFill>
              </a:rPr>
              <a:t>PLAN</a:t>
            </a:r>
            <a:endParaRPr sz="1650"/>
          </a:p>
        </p:txBody>
      </p:sp>
      <p:sp>
        <p:nvSpPr>
          <p:cNvPr id="7" name="object 7"/>
          <p:cNvSpPr txBox="1"/>
          <p:nvPr/>
        </p:nvSpPr>
        <p:spPr>
          <a:xfrm>
            <a:off x="11667677" y="6359696"/>
            <a:ext cx="990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8</a:t>
            </a:r>
            <a:endParaRPr sz="1000">
              <a:latin typeface="AvenirNext LT Pro Regular"/>
              <a:cs typeface="AvenirNext LT Pro Regular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42391" y="1051394"/>
            <a:ext cx="10907395" cy="4797425"/>
            <a:chOff x="642391" y="1051394"/>
            <a:chExt cx="10907395" cy="47974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916" y="1060925"/>
              <a:ext cx="10888166" cy="468143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47153" y="1056157"/>
              <a:ext cx="10897870" cy="4787900"/>
            </a:xfrm>
            <a:custGeom>
              <a:avLst/>
              <a:gdLst/>
              <a:ahLst/>
              <a:cxnLst/>
              <a:rect l="l" t="t" r="r" b="b"/>
              <a:pathLst>
                <a:path w="10897870" h="4787900">
                  <a:moveTo>
                    <a:pt x="0" y="0"/>
                  </a:moveTo>
                  <a:lnTo>
                    <a:pt x="10897692" y="0"/>
                  </a:lnTo>
                  <a:lnTo>
                    <a:pt x="10897692" y="4787620"/>
                  </a:lnTo>
                  <a:lnTo>
                    <a:pt x="0" y="478762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18181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785044" y="5876464"/>
            <a:ext cx="10215880" cy="361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57170" marR="5080" indent="-2745105">
              <a:lnSpc>
                <a:spcPct val="100000"/>
              </a:lnSpc>
              <a:spcBef>
                <a:spcPts val="100"/>
              </a:spcBef>
            </a:pPr>
            <a:r>
              <a:rPr dirty="0" sz="1100" spc="70" b="1" i="1">
                <a:solidFill>
                  <a:srgbClr val="181818"/>
                </a:solidFill>
                <a:latin typeface="Calibri"/>
                <a:cs typeface="Calibri"/>
              </a:rPr>
              <a:t>Metrolinx</a:t>
            </a:r>
            <a:r>
              <a:rPr dirty="0" sz="1100" spc="-2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100" spc="65" b="1" i="1">
                <a:solidFill>
                  <a:srgbClr val="181818"/>
                </a:solidFill>
                <a:latin typeface="Calibri"/>
                <a:cs typeface="Calibri"/>
              </a:rPr>
              <a:t>additional</a:t>
            </a:r>
            <a:r>
              <a:rPr dirty="0" sz="1100" spc="1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100" spc="60" b="1" i="1">
                <a:solidFill>
                  <a:srgbClr val="181818"/>
                </a:solidFill>
                <a:latin typeface="Calibri"/>
                <a:cs typeface="Calibri"/>
              </a:rPr>
              <a:t>truck</a:t>
            </a:r>
            <a:r>
              <a:rPr dirty="0" sz="110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100" spc="70" b="1" i="1">
                <a:solidFill>
                  <a:srgbClr val="181818"/>
                </a:solidFill>
                <a:latin typeface="Calibri"/>
                <a:cs typeface="Calibri"/>
              </a:rPr>
              <a:t>routes</a:t>
            </a:r>
            <a:r>
              <a:rPr dirty="0" sz="110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100" spc="60" b="1" i="1">
                <a:solidFill>
                  <a:srgbClr val="181818"/>
                </a:solidFill>
                <a:latin typeface="Calibri"/>
                <a:cs typeface="Calibri"/>
              </a:rPr>
              <a:t>available.</a:t>
            </a:r>
            <a:r>
              <a:rPr dirty="0" sz="1100" spc="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Occasional</a:t>
            </a:r>
            <a:r>
              <a:rPr dirty="0" sz="1100" spc="-5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oversized</a:t>
            </a:r>
            <a:r>
              <a:rPr dirty="0" sz="11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deliveries</a:t>
            </a:r>
            <a:r>
              <a:rPr dirty="0" sz="11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may</a:t>
            </a:r>
            <a:r>
              <a:rPr dirty="0" sz="11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occur</a:t>
            </a:r>
            <a:r>
              <a:rPr dirty="0" sz="11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through</a:t>
            </a:r>
            <a:r>
              <a:rPr dirty="0" sz="11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Hanna</a:t>
            </a:r>
            <a:r>
              <a:rPr dirty="0" sz="11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Avenue.</a:t>
            </a:r>
            <a:r>
              <a:rPr dirty="0" sz="11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If</a:t>
            </a:r>
            <a:r>
              <a:rPr dirty="0" sz="11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the</a:t>
            </a:r>
            <a:r>
              <a:rPr dirty="0" sz="11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designated</a:t>
            </a:r>
            <a:r>
              <a:rPr dirty="0" sz="11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gate</a:t>
            </a:r>
            <a:r>
              <a:rPr dirty="0" sz="11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is</a:t>
            </a:r>
            <a:r>
              <a:rPr dirty="0" sz="11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unavailable,</a:t>
            </a:r>
            <a:r>
              <a:rPr dirty="0" sz="11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trucks</a:t>
            </a:r>
            <a:r>
              <a:rPr dirty="0" sz="11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may</a:t>
            </a:r>
            <a:r>
              <a:rPr dirty="0" sz="11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use</a:t>
            </a:r>
            <a:r>
              <a:rPr dirty="0" sz="11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an</a:t>
            </a:r>
            <a:r>
              <a:rPr dirty="0" sz="11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alternate</a:t>
            </a:r>
            <a:r>
              <a:rPr dirty="0" sz="11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approved</a:t>
            </a:r>
            <a:r>
              <a:rPr dirty="0" sz="1100" spc="-5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gate</a:t>
            </a:r>
            <a:r>
              <a:rPr dirty="0" sz="11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as</a:t>
            </a:r>
            <a:r>
              <a:rPr dirty="0" sz="1100" spc="-3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directed.</a:t>
            </a:r>
            <a:r>
              <a:rPr dirty="0" sz="11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Haul</a:t>
            </a:r>
            <a:r>
              <a:rPr dirty="0" sz="11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routes</a:t>
            </a:r>
            <a:r>
              <a:rPr dirty="0" sz="11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subject</a:t>
            </a:r>
            <a:r>
              <a:rPr dirty="0" sz="1100" spc="-3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to</a:t>
            </a:r>
            <a:r>
              <a:rPr dirty="0" sz="1100" spc="-3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change.</a:t>
            </a:r>
            <a:endParaRPr sz="1100">
              <a:latin typeface="AvenirNext LT Pro Regular"/>
              <a:cs typeface="AvenirNext LT Pro Regula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9040" cy="68452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2181840" cy="6845300"/>
          </a:xfrm>
          <a:custGeom>
            <a:avLst/>
            <a:gdLst/>
            <a:ahLst/>
            <a:cxnLst/>
            <a:rect l="l" t="t" r="r" b="b"/>
            <a:pathLst>
              <a:path w="12181840" h="6845300">
                <a:moveTo>
                  <a:pt x="12181293" y="0"/>
                </a:moveTo>
                <a:lnTo>
                  <a:pt x="0" y="0"/>
                </a:lnTo>
                <a:lnTo>
                  <a:pt x="0" y="6845300"/>
                </a:lnTo>
                <a:lnTo>
                  <a:pt x="12181293" y="6845300"/>
                </a:lnTo>
                <a:lnTo>
                  <a:pt x="12181293" y="0"/>
                </a:lnTo>
                <a:close/>
              </a:path>
            </a:pathLst>
          </a:custGeom>
          <a:solidFill>
            <a:srgbClr val="EE85CE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320125" y="2913632"/>
            <a:ext cx="354965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10">
                <a:solidFill>
                  <a:srgbClr val="090909"/>
                </a:solidFill>
              </a:rPr>
              <a:t>Discussion</a:t>
            </a:r>
            <a:endParaRPr sz="54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957" y="6276441"/>
            <a:ext cx="2508275" cy="230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52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4300" y="6278424"/>
            <a:ext cx="134620" cy="135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30"/>
              </a:lnSpc>
            </a:pPr>
            <a:r>
              <a:rPr dirty="0" sz="900" spc="-25">
                <a:solidFill>
                  <a:srgbClr val="FFFFFF"/>
                </a:solidFill>
                <a:latin typeface="AvenirNext LT Pro Regular"/>
                <a:cs typeface="AvenirNext LT Pro Regular"/>
              </a:rPr>
              <a:t>10</a:t>
            </a:r>
            <a:endParaRPr sz="900">
              <a:latin typeface="AvenirNext LT Pro Regular"/>
              <a:cs typeface="AvenirNext LT Pro Regular"/>
            </a:endParaRPr>
          </a:p>
        </p:txBody>
      </p:sp>
      <p:pic>
        <p:nvPicPr>
          <p:cNvPr id="4" name="object 4" descr="A white arrow in a circle with a black background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79656" y="6174993"/>
            <a:ext cx="693788" cy="67081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2945" y="6197460"/>
            <a:ext cx="3155315" cy="412115"/>
          </a:xfrm>
          <a:prstGeom prst="rect">
            <a:avLst/>
          </a:prstGeom>
          <a:solidFill>
            <a:srgbClr val="EE85CE">
              <a:alpha val="83135"/>
            </a:srgbClr>
          </a:solidFill>
        </p:spPr>
        <p:txBody>
          <a:bodyPr wrap="square" lIns="0" tIns="62865" rIns="0" bIns="0" rtlCol="0" vert="horz">
            <a:spAutoFit/>
          </a:bodyPr>
          <a:lstStyle/>
          <a:p>
            <a:pPr marL="136525">
              <a:lnSpc>
                <a:spcPct val="100000"/>
              </a:lnSpc>
              <a:spcBef>
                <a:spcPts val="495"/>
              </a:spcBef>
            </a:pPr>
            <a:r>
              <a:rPr dirty="0" sz="16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LOOKING</a:t>
            </a:r>
            <a:r>
              <a:rPr dirty="0" sz="1600" spc="-4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EAST</a:t>
            </a:r>
            <a:r>
              <a:rPr dirty="0" sz="1600" spc="-8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(August</a:t>
            </a:r>
            <a:r>
              <a:rPr dirty="0" sz="1600" spc="-4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2026)</a:t>
            </a:r>
            <a:endParaRPr sz="1600">
              <a:latin typeface="AvenirNext LT Pro Medium"/>
              <a:cs typeface="AvenirNext LT Pro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7821" y="3676840"/>
            <a:ext cx="1095375" cy="290830"/>
          </a:xfrm>
          <a:prstGeom prst="rect">
            <a:avLst/>
          </a:prstGeom>
          <a:solidFill>
            <a:srgbClr val="090909">
              <a:alpha val="83135"/>
            </a:srgbClr>
          </a:solidFill>
        </p:spPr>
        <p:txBody>
          <a:bodyPr wrap="square" lIns="0" tIns="74930" rIns="0" bIns="0" rtlCol="0" vert="horz">
            <a:spAutoFit/>
          </a:bodyPr>
          <a:lstStyle/>
          <a:p>
            <a:pPr marL="103505">
              <a:lnSpc>
                <a:spcPct val="100000"/>
              </a:lnSpc>
              <a:spcBef>
                <a:spcPts val="590"/>
              </a:spcBef>
            </a:pPr>
            <a:r>
              <a:rPr dirty="0" sz="9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Atlantic</a:t>
            </a:r>
            <a:r>
              <a:rPr dirty="0" sz="900" spc="8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Avenue</a:t>
            </a:r>
            <a:endParaRPr sz="900">
              <a:latin typeface="AvenirNext LT Pro Medium"/>
              <a:cs typeface="AvenirNext LT Pro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522" y="270776"/>
            <a:ext cx="11583035" cy="721360"/>
            <a:chOff x="278522" y="270776"/>
            <a:chExt cx="11583035" cy="721360"/>
          </a:xfrm>
        </p:grpSpPr>
        <p:sp>
          <p:nvSpPr>
            <p:cNvPr id="3" name="object 3"/>
            <p:cNvSpPr/>
            <p:nvPr/>
          </p:nvSpPr>
          <p:spPr>
            <a:xfrm>
              <a:off x="316622" y="308876"/>
              <a:ext cx="11506835" cy="645160"/>
            </a:xfrm>
            <a:custGeom>
              <a:avLst/>
              <a:gdLst/>
              <a:ahLst/>
              <a:cxnLst/>
              <a:rect l="l" t="t" r="r" b="b"/>
              <a:pathLst>
                <a:path w="11506835" h="645160">
                  <a:moveTo>
                    <a:pt x="11478247" y="0"/>
                  </a:moveTo>
                  <a:lnTo>
                    <a:pt x="28143" y="0"/>
                  </a:lnTo>
                  <a:lnTo>
                    <a:pt x="17187" y="2211"/>
                  </a:lnTo>
                  <a:lnTo>
                    <a:pt x="8242" y="8242"/>
                  </a:lnTo>
                  <a:lnTo>
                    <a:pt x="2211" y="17187"/>
                  </a:lnTo>
                  <a:lnTo>
                    <a:pt x="0" y="28143"/>
                  </a:lnTo>
                  <a:lnTo>
                    <a:pt x="0" y="616978"/>
                  </a:lnTo>
                  <a:lnTo>
                    <a:pt x="2211" y="627934"/>
                  </a:lnTo>
                  <a:lnTo>
                    <a:pt x="8242" y="636879"/>
                  </a:lnTo>
                  <a:lnTo>
                    <a:pt x="17187" y="642910"/>
                  </a:lnTo>
                  <a:lnTo>
                    <a:pt x="28143" y="645121"/>
                  </a:lnTo>
                  <a:lnTo>
                    <a:pt x="11478247" y="645121"/>
                  </a:lnTo>
                  <a:lnTo>
                    <a:pt x="11489202" y="642910"/>
                  </a:lnTo>
                  <a:lnTo>
                    <a:pt x="11498148" y="636879"/>
                  </a:lnTo>
                  <a:lnTo>
                    <a:pt x="11504179" y="627934"/>
                  </a:lnTo>
                  <a:lnTo>
                    <a:pt x="11506390" y="616978"/>
                  </a:lnTo>
                  <a:lnTo>
                    <a:pt x="11506390" y="28143"/>
                  </a:lnTo>
                  <a:lnTo>
                    <a:pt x="11504179" y="17187"/>
                  </a:lnTo>
                  <a:lnTo>
                    <a:pt x="11498148" y="8242"/>
                  </a:lnTo>
                  <a:lnTo>
                    <a:pt x="11489202" y="2211"/>
                  </a:lnTo>
                  <a:lnTo>
                    <a:pt x="11478247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16622" y="308876"/>
              <a:ext cx="11506835" cy="645160"/>
            </a:xfrm>
            <a:custGeom>
              <a:avLst/>
              <a:gdLst/>
              <a:ahLst/>
              <a:cxnLst/>
              <a:rect l="l" t="t" r="r" b="b"/>
              <a:pathLst>
                <a:path w="11506835" h="645160">
                  <a:moveTo>
                    <a:pt x="0" y="28143"/>
                  </a:moveTo>
                  <a:lnTo>
                    <a:pt x="2211" y="17187"/>
                  </a:lnTo>
                  <a:lnTo>
                    <a:pt x="8242" y="8242"/>
                  </a:lnTo>
                  <a:lnTo>
                    <a:pt x="17187" y="2211"/>
                  </a:lnTo>
                  <a:lnTo>
                    <a:pt x="28143" y="0"/>
                  </a:lnTo>
                  <a:lnTo>
                    <a:pt x="11478247" y="0"/>
                  </a:lnTo>
                  <a:lnTo>
                    <a:pt x="11489202" y="2211"/>
                  </a:lnTo>
                  <a:lnTo>
                    <a:pt x="11498148" y="8242"/>
                  </a:lnTo>
                  <a:lnTo>
                    <a:pt x="11504179" y="17187"/>
                  </a:lnTo>
                  <a:lnTo>
                    <a:pt x="11506390" y="28143"/>
                  </a:lnTo>
                  <a:lnTo>
                    <a:pt x="11506390" y="616978"/>
                  </a:lnTo>
                  <a:lnTo>
                    <a:pt x="11504179" y="627934"/>
                  </a:lnTo>
                  <a:lnTo>
                    <a:pt x="11498148" y="636879"/>
                  </a:lnTo>
                  <a:lnTo>
                    <a:pt x="11489202" y="642910"/>
                  </a:lnTo>
                  <a:lnTo>
                    <a:pt x="11478247" y="645121"/>
                  </a:lnTo>
                  <a:lnTo>
                    <a:pt x="28143" y="645121"/>
                  </a:lnTo>
                  <a:lnTo>
                    <a:pt x="17187" y="642910"/>
                  </a:lnTo>
                  <a:lnTo>
                    <a:pt x="8242" y="636879"/>
                  </a:lnTo>
                  <a:lnTo>
                    <a:pt x="2211" y="627934"/>
                  </a:lnTo>
                  <a:lnTo>
                    <a:pt x="0" y="616978"/>
                  </a:lnTo>
                  <a:lnTo>
                    <a:pt x="0" y="28143"/>
                  </a:lnTo>
                  <a:close/>
                </a:path>
              </a:pathLst>
            </a:custGeom>
            <a:ln w="76200">
              <a:solidFill>
                <a:srgbClr val="CA559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6473" rIns="0" bIns="0" rtlCol="0" vert="horz">
            <a:spAutoFit/>
          </a:bodyPr>
          <a:lstStyle/>
          <a:p>
            <a:pPr marL="247015">
              <a:lnSpc>
                <a:spcPct val="100000"/>
              </a:lnSpc>
              <a:spcBef>
                <a:spcPts val="105"/>
              </a:spcBef>
            </a:pPr>
            <a:r>
              <a:rPr dirty="0" sz="1650" spc="-10">
                <a:solidFill>
                  <a:srgbClr val="FFFFFF"/>
                </a:solidFill>
              </a:rPr>
              <a:t>CURRENT</a:t>
            </a:r>
            <a:r>
              <a:rPr dirty="0" sz="1650" spc="-105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WORK:</a:t>
            </a:r>
            <a:r>
              <a:rPr dirty="0" sz="1650" spc="-25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FUTURE</a:t>
            </a:r>
            <a:r>
              <a:rPr dirty="0" sz="1650" spc="-50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EXHIBITION</a:t>
            </a:r>
            <a:r>
              <a:rPr dirty="0" sz="1650" spc="-35">
                <a:solidFill>
                  <a:srgbClr val="FFFFFF"/>
                </a:solidFill>
              </a:rPr>
              <a:t> </a:t>
            </a:r>
            <a:r>
              <a:rPr dirty="0" sz="1650" spc="-40">
                <a:solidFill>
                  <a:srgbClr val="FFFFFF"/>
                </a:solidFill>
              </a:rPr>
              <a:t>STATION</a:t>
            </a:r>
            <a:r>
              <a:rPr dirty="0" sz="1650" spc="-70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WEST</a:t>
            </a:r>
            <a:r>
              <a:rPr dirty="0" sz="1650" spc="-65">
                <a:solidFill>
                  <a:srgbClr val="FFFFFF"/>
                </a:solidFill>
              </a:rPr>
              <a:t> </a:t>
            </a:r>
            <a:r>
              <a:rPr dirty="0" sz="1650" spc="-20">
                <a:solidFill>
                  <a:srgbClr val="FFFFFF"/>
                </a:solidFill>
              </a:rPr>
              <a:t>SIDE</a:t>
            </a:r>
            <a:endParaRPr sz="1650"/>
          </a:p>
        </p:txBody>
      </p:sp>
      <p:sp>
        <p:nvSpPr>
          <p:cNvPr id="6" name="object 6"/>
          <p:cNvSpPr txBox="1"/>
          <p:nvPr/>
        </p:nvSpPr>
        <p:spPr>
          <a:xfrm>
            <a:off x="395024" y="6361560"/>
            <a:ext cx="941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7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67677" y="6359696"/>
            <a:ext cx="1720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11</a:t>
            </a:r>
            <a:endParaRPr sz="1000">
              <a:latin typeface="AvenirNext LT Pro Regular"/>
              <a:cs typeface="AvenirNext LT Pro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3462" y="1147307"/>
            <a:ext cx="4236085" cy="1764664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b="1">
                <a:latin typeface="AvenirNext LT Pro Medium"/>
                <a:cs typeface="AvenirNext LT Pro Medium"/>
              </a:rPr>
              <a:t>Platforms</a:t>
            </a:r>
            <a:r>
              <a:rPr dirty="0" sz="1500" spc="-85" b="1">
                <a:latin typeface="AvenirNext LT Pro Medium"/>
                <a:cs typeface="AvenirNext LT Pro Medium"/>
              </a:rPr>
              <a:t> </a:t>
            </a:r>
            <a:r>
              <a:rPr dirty="0" sz="1500" spc="-10" b="1">
                <a:latin typeface="AvenirNext LT Pro Medium"/>
                <a:cs typeface="AvenirNext LT Pro Medium"/>
              </a:rPr>
              <a:t>works:</a:t>
            </a:r>
            <a:endParaRPr sz="1500">
              <a:latin typeface="AvenirNext LT Pro Medium"/>
              <a:cs typeface="AvenirNext LT Pro Medium"/>
            </a:endParaRPr>
          </a:p>
          <a:p>
            <a:pPr marL="299085" marR="226060" indent="-287020">
              <a:lnSpc>
                <a:spcPct val="100000"/>
              </a:lnSpc>
              <a:spcBef>
                <a:spcPts val="505"/>
              </a:spcBef>
              <a:buSzPct val="120000"/>
              <a:buFont typeface="Arial"/>
              <a:buChar char="•"/>
              <a:tabLst>
                <a:tab pos="299085" algn="l"/>
              </a:tabLst>
            </a:pPr>
            <a:r>
              <a:rPr dirty="0" sz="1500" spc="-10">
                <a:latin typeface="AvenirNext LT Pro Regular"/>
                <a:cs typeface="AvenirNext LT Pro Regular"/>
              </a:rPr>
              <a:t>Excavation,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 spc="-20">
                <a:latin typeface="AvenirNext LT Pro Regular"/>
                <a:cs typeface="AvenirNext LT Pro Regular"/>
              </a:rPr>
              <a:t>rebar,</a:t>
            </a:r>
            <a:r>
              <a:rPr dirty="0" sz="1500" spc="-30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waterproofing,</a:t>
            </a:r>
            <a:r>
              <a:rPr dirty="0" sz="1500" spc="-1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concrete, </a:t>
            </a:r>
            <a:r>
              <a:rPr dirty="0" sz="1500">
                <a:latin typeface="AvenirNext LT Pro Regular"/>
                <a:cs typeface="AvenirNext LT Pro Regular"/>
              </a:rPr>
              <a:t>electrical</a:t>
            </a:r>
            <a:r>
              <a:rPr dirty="0" sz="1500" spc="-2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and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plumbing.</a:t>
            </a:r>
            <a:endParaRPr sz="1500">
              <a:latin typeface="AvenirNext LT Pro Regular"/>
              <a:cs typeface="AvenirNext LT Pro Regular"/>
            </a:endParaRPr>
          </a:p>
          <a:p>
            <a:pPr marL="12700">
              <a:lnSpc>
                <a:spcPct val="100000"/>
              </a:lnSpc>
              <a:spcBef>
                <a:spcPts val="1715"/>
              </a:spcBef>
            </a:pPr>
            <a:r>
              <a:rPr dirty="0" sz="1500" b="1">
                <a:latin typeface="AvenirNext LT Pro Medium"/>
                <a:cs typeface="AvenirNext LT Pro Medium"/>
              </a:rPr>
              <a:t>North</a:t>
            </a:r>
            <a:r>
              <a:rPr dirty="0" sz="1500" spc="-50" b="1">
                <a:latin typeface="AvenirNext LT Pro Medium"/>
                <a:cs typeface="AvenirNext LT Pro Medium"/>
              </a:rPr>
              <a:t> </a:t>
            </a:r>
            <a:r>
              <a:rPr dirty="0" sz="1500" b="1">
                <a:latin typeface="AvenirNext LT Pro Medium"/>
                <a:cs typeface="AvenirNext LT Pro Medium"/>
              </a:rPr>
              <a:t>entrance</a:t>
            </a:r>
            <a:r>
              <a:rPr dirty="0" sz="1500" spc="-55" b="1">
                <a:latin typeface="AvenirNext LT Pro Medium"/>
                <a:cs typeface="AvenirNext LT Pro Medium"/>
              </a:rPr>
              <a:t> </a:t>
            </a:r>
            <a:r>
              <a:rPr dirty="0" sz="1500" b="1">
                <a:latin typeface="AvenirNext LT Pro Medium"/>
                <a:cs typeface="AvenirNext LT Pro Medium"/>
              </a:rPr>
              <a:t>&amp;</a:t>
            </a:r>
            <a:r>
              <a:rPr dirty="0" sz="1500" spc="-90" b="1">
                <a:latin typeface="AvenirNext LT Pro Medium"/>
                <a:cs typeface="AvenirNext LT Pro Medium"/>
              </a:rPr>
              <a:t> </a:t>
            </a:r>
            <a:r>
              <a:rPr dirty="0" sz="1500" spc="-20" b="1">
                <a:latin typeface="AvenirNext LT Pro Medium"/>
                <a:cs typeface="AvenirNext LT Pro Medium"/>
              </a:rPr>
              <a:t>TPSS:</a:t>
            </a:r>
            <a:endParaRPr sz="1500">
              <a:latin typeface="AvenirNext LT Pro Medium"/>
              <a:cs typeface="AvenirNext LT Pro Medium"/>
            </a:endParaRPr>
          </a:p>
          <a:p>
            <a:pPr marL="299085" marR="5080" indent="-287020">
              <a:lnSpc>
                <a:spcPct val="100000"/>
              </a:lnSpc>
              <a:spcBef>
                <a:spcPts val="500"/>
              </a:spcBef>
              <a:buSzPct val="120000"/>
              <a:buFont typeface="Arial"/>
              <a:buChar char="•"/>
              <a:tabLst>
                <a:tab pos="299085" algn="l"/>
              </a:tabLst>
            </a:pPr>
            <a:r>
              <a:rPr dirty="0" sz="1500" spc="-10">
                <a:latin typeface="AvenirNext LT Pro Regular"/>
                <a:cs typeface="AvenirNext LT Pro Regular"/>
              </a:rPr>
              <a:t>Foundation</a:t>
            </a:r>
            <a:r>
              <a:rPr dirty="0" sz="1500" spc="-4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and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structural</a:t>
            </a:r>
            <a:r>
              <a:rPr dirty="0" sz="1500" spc="-4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work</a:t>
            </a:r>
            <a:r>
              <a:rPr dirty="0" sz="1500" spc="-1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is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underway </a:t>
            </a:r>
            <a:r>
              <a:rPr dirty="0" sz="1500">
                <a:latin typeface="AvenirNext LT Pro Regular"/>
                <a:cs typeface="AvenirNext LT Pro Regular"/>
              </a:rPr>
              <a:t>including</a:t>
            </a:r>
            <a:r>
              <a:rPr dirty="0" sz="1500" spc="-5">
                <a:latin typeface="AvenirNext LT Pro Regular"/>
                <a:cs typeface="AvenirNext LT Pro Regular"/>
              </a:rPr>
              <a:t> </a:t>
            </a:r>
            <a:r>
              <a:rPr dirty="0" sz="1500" spc="-25">
                <a:latin typeface="AvenirNext LT Pro Regular"/>
                <a:cs typeface="AvenirNext LT Pro Regular"/>
              </a:rPr>
              <a:t>rebar,</a:t>
            </a:r>
            <a:r>
              <a:rPr dirty="0" sz="1500" spc="-6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waterproofing,</a:t>
            </a:r>
            <a:r>
              <a:rPr dirty="0" sz="1500" spc="-4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and</a:t>
            </a:r>
            <a:r>
              <a:rPr dirty="0" sz="1500" spc="-10">
                <a:latin typeface="AvenirNext LT Pro Regular"/>
                <a:cs typeface="AvenirNext LT Pro Regular"/>
              </a:rPr>
              <a:t> concrete.</a:t>
            </a:r>
            <a:endParaRPr sz="1500">
              <a:latin typeface="AvenirNext LT Pro Regular"/>
              <a:cs typeface="AvenirNext LT Pro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3462" y="3143747"/>
            <a:ext cx="3844290" cy="796925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b="1">
                <a:latin typeface="AvenirNext LT Pro Medium"/>
                <a:cs typeface="AvenirNext LT Pro Medium"/>
              </a:rPr>
              <a:t>Main</a:t>
            </a:r>
            <a:r>
              <a:rPr dirty="0" sz="1500" spc="-40" b="1">
                <a:latin typeface="AvenirNext LT Pro Medium"/>
                <a:cs typeface="AvenirNext LT Pro Medium"/>
              </a:rPr>
              <a:t> </a:t>
            </a:r>
            <a:r>
              <a:rPr dirty="0" sz="1500" spc="-10" b="1">
                <a:latin typeface="AvenirNext LT Pro Medium"/>
                <a:cs typeface="AvenirNext LT Pro Medium"/>
              </a:rPr>
              <a:t>Station:</a:t>
            </a:r>
            <a:endParaRPr sz="1500">
              <a:latin typeface="AvenirNext LT Pro Medium"/>
              <a:cs typeface="AvenirNext LT Pro Medium"/>
            </a:endParaRPr>
          </a:p>
          <a:p>
            <a:pPr marL="299085" marR="5080" indent="-287020">
              <a:lnSpc>
                <a:spcPct val="100000"/>
              </a:lnSpc>
              <a:spcBef>
                <a:spcPts val="505"/>
              </a:spcBef>
              <a:buSzPct val="120000"/>
              <a:buFont typeface="Arial"/>
              <a:buChar char="•"/>
              <a:tabLst>
                <a:tab pos="299085" algn="l"/>
              </a:tabLst>
            </a:pPr>
            <a:r>
              <a:rPr dirty="0" sz="1500">
                <a:latin typeface="AvenirNext LT Pro Regular"/>
                <a:cs typeface="AvenirNext LT Pro Regular"/>
              </a:rPr>
              <a:t>Structural</a:t>
            </a:r>
            <a:r>
              <a:rPr dirty="0" sz="1500" spc="-5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steel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installations</a:t>
            </a:r>
            <a:r>
              <a:rPr dirty="0" sz="1500" spc="-5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for</a:t>
            </a:r>
            <a:r>
              <a:rPr dirty="0" sz="1500" spc="-6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the</a:t>
            </a:r>
            <a:r>
              <a:rPr dirty="0" sz="1500" spc="-4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future concourse.</a:t>
            </a:r>
            <a:endParaRPr sz="1500">
              <a:latin typeface="AvenirNext LT Pro Regular"/>
              <a:cs typeface="AvenirNext LT Pro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462" y="4178797"/>
            <a:ext cx="118173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AvenirNext LT Pro Medium"/>
                <a:cs typeface="AvenirNext LT Pro Medium"/>
              </a:rPr>
              <a:t>What’s</a:t>
            </a:r>
            <a:r>
              <a:rPr dirty="0" sz="1500" spc="-45" b="1">
                <a:latin typeface="AvenirNext LT Pro Medium"/>
                <a:cs typeface="AvenirNext LT Pro Medium"/>
              </a:rPr>
              <a:t> </a:t>
            </a:r>
            <a:r>
              <a:rPr dirty="0" sz="1500" spc="-20" b="1">
                <a:latin typeface="AvenirNext LT Pro Medium"/>
                <a:cs typeface="AvenirNext LT Pro Medium"/>
              </a:rPr>
              <a:t>next:</a:t>
            </a:r>
            <a:endParaRPr sz="1500">
              <a:latin typeface="AvenirNext LT Pro Medium"/>
              <a:cs typeface="AvenirNext LT Pro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462" y="4471405"/>
            <a:ext cx="4708525" cy="175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273685" indent="-287020">
              <a:lnSpc>
                <a:spcPct val="100000"/>
              </a:lnSpc>
              <a:spcBef>
                <a:spcPts val="100"/>
              </a:spcBef>
              <a:buSzPct val="120000"/>
              <a:buFont typeface="Arial"/>
              <a:buChar char="•"/>
              <a:tabLst>
                <a:tab pos="299085" algn="l"/>
              </a:tabLst>
            </a:pPr>
            <a:r>
              <a:rPr dirty="0" sz="1500">
                <a:latin typeface="AvenirNext LT Pro Regular"/>
                <a:cs typeface="AvenirNext LT Pro Regular"/>
              </a:rPr>
              <a:t>South</a:t>
            </a:r>
            <a:r>
              <a:rPr dirty="0" sz="1500" spc="-4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entrance</a:t>
            </a:r>
            <a:r>
              <a:rPr dirty="0" sz="1500" spc="-6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shaft</a:t>
            </a:r>
            <a:r>
              <a:rPr dirty="0" sz="1500" spc="-5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excavation</a:t>
            </a:r>
            <a:r>
              <a:rPr dirty="0" sz="1500" spc="-4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is</a:t>
            </a:r>
            <a:r>
              <a:rPr dirty="0" sz="1500" spc="-5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ongoing</a:t>
            </a:r>
            <a:r>
              <a:rPr dirty="0" sz="1500" spc="-55">
                <a:latin typeface="AvenirNext LT Pro Regular"/>
                <a:cs typeface="AvenirNext LT Pro Regular"/>
              </a:rPr>
              <a:t> </a:t>
            </a:r>
            <a:r>
              <a:rPr dirty="0" sz="1500" spc="-20">
                <a:latin typeface="AvenirNext LT Pro Regular"/>
                <a:cs typeface="AvenirNext LT Pro Regular"/>
              </a:rPr>
              <a:t>with </a:t>
            </a:r>
            <a:r>
              <a:rPr dirty="0" sz="1500">
                <a:latin typeface="AvenirNext LT Pro Regular"/>
                <a:cs typeface="AvenirNext LT Pro Regular"/>
              </a:rPr>
              <a:t>completion</a:t>
            </a:r>
            <a:r>
              <a:rPr dirty="0" sz="1500" spc="-2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of the</a:t>
            </a:r>
            <a:r>
              <a:rPr dirty="0" sz="1500" spc="-3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first</a:t>
            </a:r>
            <a:r>
              <a:rPr dirty="0" sz="1500" spc="-4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level</a:t>
            </a:r>
            <a:r>
              <a:rPr dirty="0" sz="1500" spc="-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of </a:t>
            </a:r>
            <a:r>
              <a:rPr dirty="0" sz="1500" spc="-10">
                <a:latin typeface="AvenirNext LT Pro Regular"/>
                <a:cs typeface="AvenirNext LT Pro Regular"/>
              </a:rPr>
              <a:t>struts.</a:t>
            </a:r>
            <a:endParaRPr sz="1500">
              <a:latin typeface="AvenirNext LT Pro Regular"/>
              <a:cs typeface="AvenirNext LT Pro Regular"/>
            </a:endParaRPr>
          </a:p>
          <a:p>
            <a:pPr marL="299085" marR="715645" indent="-287020">
              <a:lnSpc>
                <a:spcPct val="100000"/>
              </a:lnSpc>
              <a:spcBef>
                <a:spcPts val="490"/>
              </a:spcBef>
              <a:buSzPct val="120000"/>
              <a:buFont typeface="Arial"/>
              <a:buChar char="•"/>
              <a:tabLst>
                <a:tab pos="299085" algn="l"/>
              </a:tabLst>
            </a:pPr>
            <a:r>
              <a:rPr dirty="0" sz="1500">
                <a:latin typeface="AvenirNext LT Pro Regular"/>
                <a:cs typeface="AvenirNext LT Pro Regular"/>
              </a:rPr>
              <a:t>Above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ground</a:t>
            </a:r>
            <a:r>
              <a:rPr dirty="0" sz="1500" spc="-4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works</a:t>
            </a:r>
            <a:r>
              <a:rPr dirty="0" sz="1500" spc="-2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at</a:t>
            </a:r>
            <a:r>
              <a:rPr dirty="0" sz="1500" spc="-4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NME</a:t>
            </a:r>
            <a:r>
              <a:rPr dirty="0" sz="1500" spc="-2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and</a:t>
            </a:r>
            <a:r>
              <a:rPr dirty="0" sz="1500" spc="-7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TPSS</a:t>
            </a:r>
            <a:r>
              <a:rPr dirty="0" sz="1500" spc="-10">
                <a:latin typeface="AvenirNext LT Pro Regular"/>
                <a:cs typeface="AvenirNext LT Pro Regular"/>
              </a:rPr>
              <a:t> </a:t>
            </a:r>
            <a:r>
              <a:rPr dirty="0" sz="1500" spc="-25">
                <a:latin typeface="AvenirNext LT Pro Regular"/>
                <a:cs typeface="AvenirNext LT Pro Regular"/>
              </a:rPr>
              <a:t>are </a:t>
            </a:r>
            <a:r>
              <a:rPr dirty="0" sz="1500" spc="-10">
                <a:latin typeface="AvenirNext LT Pro Regular"/>
                <a:cs typeface="AvenirNext LT Pro Regular"/>
              </a:rPr>
              <a:t>underway.</a:t>
            </a:r>
            <a:endParaRPr sz="1500">
              <a:latin typeface="AvenirNext LT Pro Regular"/>
              <a:cs typeface="AvenirNext LT Pro Regular"/>
            </a:endParaRPr>
          </a:p>
          <a:p>
            <a:pPr marL="299085" marR="5080" indent="-287020">
              <a:lnSpc>
                <a:spcPct val="100000"/>
              </a:lnSpc>
              <a:spcBef>
                <a:spcPts val="505"/>
              </a:spcBef>
              <a:buSzPct val="120000"/>
              <a:buFont typeface="Arial"/>
              <a:buChar char="•"/>
              <a:tabLst>
                <a:tab pos="299085" algn="l"/>
              </a:tabLst>
            </a:pPr>
            <a:r>
              <a:rPr dirty="0" sz="1500" spc="-10">
                <a:latin typeface="AvenirNext LT Pro Regular"/>
                <a:cs typeface="AvenirNext LT Pro Regular"/>
              </a:rPr>
              <a:t>Watermain</a:t>
            </a:r>
            <a:r>
              <a:rPr dirty="0" sz="1500" spc="-3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work</a:t>
            </a:r>
            <a:r>
              <a:rPr dirty="0" sz="1500" spc="-2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from</a:t>
            </a:r>
            <a:r>
              <a:rPr dirty="0" sz="1500" spc="-3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Dufferin</a:t>
            </a:r>
            <a:r>
              <a:rPr dirty="0" sz="1500" spc="-6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Avenue</a:t>
            </a:r>
            <a:r>
              <a:rPr dirty="0" sz="1500" spc="-1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to</a:t>
            </a:r>
            <a:r>
              <a:rPr dirty="0" sz="1500" spc="-55">
                <a:latin typeface="AvenirNext LT Pro Regular"/>
                <a:cs typeface="AvenirNext LT Pro Regular"/>
              </a:rPr>
              <a:t> </a:t>
            </a:r>
            <a:r>
              <a:rPr dirty="0" sz="1500" spc="-10">
                <a:latin typeface="AvenirNext LT Pro Regular"/>
                <a:cs typeface="AvenirNext LT Pro Regular"/>
              </a:rPr>
              <a:t>Jefferson Avenue,</a:t>
            </a:r>
            <a:r>
              <a:rPr dirty="0" sz="1500" spc="-7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including</a:t>
            </a:r>
            <a:r>
              <a:rPr dirty="0" sz="1500" spc="-5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water</a:t>
            </a:r>
            <a:r>
              <a:rPr dirty="0" sz="1500" spc="-40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shutdowns</a:t>
            </a:r>
            <a:r>
              <a:rPr dirty="0" sz="1500" spc="-55">
                <a:latin typeface="AvenirNext LT Pro Regular"/>
                <a:cs typeface="AvenirNext LT Pro Regular"/>
              </a:rPr>
              <a:t> </a:t>
            </a:r>
            <a:r>
              <a:rPr dirty="0" sz="1500">
                <a:latin typeface="AvenirNext LT Pro Regular"/>
                <a:cs typeface="AvenirNext LT Pro Regular"/>
              </a:rPr>
              <a:t>starting</a:t>
            </a:r>
            <a:r>
              <a:rPr dirty="0" sz="1500" spc="-45">
                <a:latin typeface="AvenirNext LT Pro Regular"/>
                <a:cs typeface="AvenirNext LT Pro Regular"/>
              </a:rPr>
              <a:t> </a:t>
            </a:r>
            <a:r>
              <a:rPr dirty="0" sz="1500" spc="-20">
                <a:latin typeface="AvenirNext LT Pro Regular"/>
                <a:cs typeface="AvenirNext LT Pro Regular"/>
              </a:rPr>
              <a:t>late </a:t>
            </a:r>
            <a:r>
              <a:rPr dirty="0" sz="1500" spc="-10">
                <a:latin typeface="AvenirNext LT Pro Regular"/>
                <a:cs typeface="AvenirNext LT Pro Regular"/>
              </a:rPr>
              <a:t>October.</a:t>
            </a:r>
            <a:endParaRPr sz="1500">
              <a:latin typeface="AvenirNext LT Pro Regular"/>
              <a:cs typeface="AvenirNext LT Pro Regular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19306" y="1659140"/>
            <a:ext cx="6643370" cy="3961765"/>
            <a:chOff x="5219306" y="1659140"/>
            <a:chExt cx="6643370" cy="3961765"/>
          </a:xfrm>
        </p:grpSpPr>
        <p:sp>
          <p:nvSpPr>
            <p:cNvPr id="13" name="object 13"/>
            <p:cNvSpPr/>
            <p:nvPr/>
          </p:nvSpPr>
          <p:spPr>
            <a:xfrm>
              <a:off x="11081737" y="2673335"/>
              <a:ext cx="651510" cy="676275"/>
            </a:xfrm>
            <a:custGeom>
              <a:avLst/>
              <a:gdLst/>
              <a:ahLst/>
              <a:cxnLst/>
              <a:rect l="l" t="t" r="r" b="b"/>
              <a:pathLst>
                <a:path w="651509" h="676275">
                  <a:moveTo>
                    <a:pt x="0" y="0"/>
                  </a:moveTo>
                  <a:lnTo>
                    <a:pt x="651256" y="676033"/>
                  </a:lnTo>
                </a:path>
              </a:pathLst>
            </a:custGeom>
            <a:ln w="19049">
              <a:solidFill>
                <a:srgbClr val="18181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8831" y="1668665"/>
              <a:ext cx="6624266" cy="394257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224068" y="1663902"/>
              <a:ext cx="6633845" cy="3952240"/>
            </a:xfrm>
            <a:custGeom>
              <a:avLst/>
              <a:gdLst/>
              <a:ahLst/>
              <a:cxnLst/>
              <a:rect l="l" t="t" r="r" b="b"/>
              <a:pathLst>
                <a:path w="6633845" h="3952240">
                  <a:moveTo>
                    <a:pt x="0" y="0"/>
                  </a:moveTo>
                  <a:lnTo>
                    <a:pt x="6633794" y="0"/>
                  </a:lnTo>
                  <a:lnTo>
                    <a:pt x="6633794" y="3952100"/>
                  </a:lnTo>
                  <a:lnTo>
                    <a:pt x="0" y="39521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994662" y="4447383"/>
              <a:ext cx="1490345" cy="358775"/>
            </a:xfrm>
            <a:custGeom>
              <a:avLst/>
              <a:gdLst/>
              <a:ahLst/>
              <a:cxnLst/>
              <a:rect l="l" t="t" r="r" b="b"/>
              <a:pathLst>
                <a:path w="1490345" h="358775">
                  <a:moveTo>
                    <a:pt x="1490091" y="358190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18181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763998" y="5726574"/>
            <a:ext cx="38925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AvenirNext LT Pro Regular"/>
                <a:cs typeface="AvenirNext LT Pro Regular"/>
              </a:rPr>
              <a:t>A</a:t>
            </a:r>
            <a:r>
              <a:rPr dirty="0" sz="1200" spc="-3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view</a:t>
            </a:r>
            <a:r>
              <a:rPr dirty="0" sz="1200" spc="-3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of</a:t>
            </a:r>
            <a:r>
              <a:rPr dirty="0" sz="1200" spc="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the</a:t>
            </a:r>
            <a:r>
              <a:rPr dirty="0" sz="1200" spc="-3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future</a:t>
            </a:r>
            <a:r>
              <a:rPr dirty="0" sz="1200" spc="-5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north</a:t>
            </a:r>
            <a:r>
              <a:rPr dirty="0" sz="1200" spc="-5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station</a:t>
            </a:r>
            <a:r>
              <a:rPr dirty="0" sz="1200" spc="-2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entrance</a:t>
            </a:r>
            <a:r>
              <a:rPr dirty="0" sz="1200" spc="-5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(August</a:t>
            </a:r>
            <a:r>
              <a:rPr dirty="0" sz="1200" spc="-20" i="1"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latin typeface="AvenirNext LT Pro Regular"/>
                <a:cs typeface="AvenirNext LT Pro Regular"/>
              </a:rPr>
              <a:t>2026)</a:t>
            </a:r>
            <a:endParaRPr sz="1200">
              <a:latin typeface="AvenirNext LT Pro Regular"/>
              <a:cs typeface="AvenirNext LT Pro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65551" y="4805577"/>
            <a:ext cx="1838960" cy="225425"/>
          </a:xfrm>
          <a:prstGeom prst="rect">
            <a:avLst/>
          </a:prstGeom>
          <a:solidFill>
            <a:srgbClr val="181818">
              <a:alpha val="83135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380"/>
              </a:lnSpc>
            </a:pPr>
            <a:r>
              <a:rPr dirty="0" sz="120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Last</a:t>
            </a:r>
            <a:r>
              <a:rPr dirty="0" sz="1200" spc="-3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struts</a:t>
            </a:r>
            <a:r>
              <a:rPr dirty="0" sz="1200" spc="-5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to</a:t>
            </a:r>
            <a:r>
              <a:rPr dirty="0" sz="1200" spc="-55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be</a:t>
            </a:r>
            <a:r>
              <a:rPr dirty="0" sz="1200" spc="-55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removed</a:t>
            </a:r>
            <a:endParaRPr sz="1200">
              <a:latin typeface="AvenirNext LT Pro Regular"/>
              <a:cs typeface="AvenirNext LT Pro Regular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062859" y="3219938"/>
            <a:ext cx="178435" cy="360680"/>
          </a:xfrm>
          <a:custGeom>
            <a:avLst/>
            <a:gdLst/>
            <a:ahLst/>
            <a:cxnLst/>
            <a:rect l="l" t="t" r="r" b="b"/>
            <a:pathLst>
              <a:path w="178435" h="360679">
                <a:moveTo>
                  <a:pt x="0" y="360629"/>
                </a:moveTo>
                <a:lnTo>
                  <a:pt x="178384" y="0"/>
                </a:lnTo>
              </a:path>
            </a:pathLst>
          </a:custGeom>
          <a:ln w="19050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502287" y="3580574"/>
            <a:ext cx="1121410" cy="225425"/>
          </a:xfrm>
          <a:prstGeom prst="rect">
            <a:avLst/>
          </a:prstGeom>
          <a:solidFill>
            <a:srgbClr val="181818">
              <a:alpha val="83135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173355">
              <a:lnSpc>
                <a:spcPts val="1380"/>
              </a:lnSpc>
            </a:pPr>
            <a:r>
              <a:rPr dirty="0" sz="12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Safety</a:t>
            </a:r>
            <a:r>
              <a:rPr dirty="0" sz="1200" spc="-5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spc="-2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deck</a:t>
            </a:r>
            <a:endParaRPr sz="1200">
              <a:latin typeface="AvenirNext LT Pro Regular"/>
              <a:cs typeface="AvenirNext LT Pro Regular"/>
            </a:endParaRPr>
          </a:p>
        </p:txBody>
      </p:sp>
      <p:pic>
        <p:nvPicPr>
          <p:cNvPr id="21" name="object 21" descr="A white arrow in a circle with a black background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5034" y="5026435"/>
            <a:ext cx="554506" cy="5518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5934"/>
            <a:chOff x="0" y="0"/>
            <a:chExt cx="12192000" cy="68459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45298"/>
            </a:xfrm>
            <a:prstGeom prst="rect">
              <a:avLst/>
            </a:prstGeom>
          </p:spPr>
        </p:pic>
        <p:pic>
          <p:nvPicPr>
            <p:cNvPr id="4" name="object 4" descr="A white arrow in a circle with a black background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09896" y="5976420"/>
              <a:ext cx="870153" cy="86938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57700" y="192849"/>
              <a:ext cx="7554595" cy="439420"/>
            </a:xfrm>
            <a:custGeom>
              <a:avLst/>
              <a:gdLst/>
              <a:ahLst/>
              <a:cxnLst/>
              <a:rect l="l" t="t" r="r" b="b"/>
              <a:pathLst>
                <a:path w="7554595" h="439420">
                  <a:moveTo>
                    <a:pt x="7553972" y="0"/>
                  </a:moveTo>
                  <a:lnTo>
                    <a:pt x="0" y="0"/>
                  </a:lnTo>
                  <a:lnTo>
                    <a:pt x="0" y="439051"/>
                  </a:lnTo>
                  <a:lnTo>
                    <a:pt x="7553972" y="439051"/>
                  </a:lnTo>
                  <a:lnTo>
                    <a:pt x="7553972" y="0"/>
                  </a:lnTo>
                  <a:close/>
                </a:path>
              </a:pathLst>
            </a:custGeom>
            <a:solidFill>
              <a:srgbClr val="EE85CE">
                <a:alpha val="8313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606869" y="275855"/>
            <a:ext cx="7256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A</a:t>
            </a:r>
            <a:r>
              <a:rPr dirty="0" sz="1800" spc="-1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VIEW</a:t>
            </a:r>
            <a:r>
              <a:rPr dirty="0" sz="1800" spc="-6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OF</a:t>
            </a:r>
            <a:r>
              <a:rPr dirty="0" sz="1800" spc="-8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THE</a:t>
            </a:r>
            <a:r>
              <a:rPr dirty="0" sz="1800" spc="-4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STRUCTURAL</a:t>
            </a:r>
            <a:r>
              <a:rPr dirty="0" sz="1800" spc="-7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STEEL</a:t>
            </a:r>
            <a:r>
              <a:rPr dirty="0" sz="1800" spc="-9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4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INSTALLATION</a:t>
            </a:r>
            <a:r>
              <a:rPr dirty="0" sz="1800" spc="-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(August</a:t>
            </a:r>
            <a:r>
              <a:rPr dirty="0" sz="1800" spc="-3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2026)</a:t>
            </a:r>
            <a:endParaRPr sz="1800">
              <a:latin typeface="AvenirNext LT Pro Medium"/>
              <a:cs typeface="AvenirNext LT Pro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82062" y="6307532"/>
            <a:ext cx="2501265" cy="138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45"/>
              </a:lnSpc>
            </a:pPr>
            <a:r>
              <a:rPr dirty="0" sz="9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EXHIBITION</a:t>
            </a:r>
            <a:r>
              <a:rPr dirty="0" sz="9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OPEN</a:t>
            </a:r>
            <a:r>
              <a:rPr dirty="0" sz="900" spc="-3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HOUSE</a:t>
            </a:r>
            <a:r>
              <a:rPr dirty="0" sz="9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–</a:t>
            </a:r>
            <a:r>
              <a:rPr dirty="0" sz="9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FEBRUARY</a:t>
            </a:r>
            <a:r>
              <a:rPr dirty="0" sz="900" spc="-3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2024</a:t>
            </a:r>
            <a:endParaRPr sz="900">
              <a:latin typeface="AvenirNext LT Pro Medium"/>
              <a:cs typeface="AvenirNext LT Pro Medium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52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794412" y="159956"/>
            <a:ext cx="6117590" cy="339090"/>
          </a:xfrm>
          <a:custGeom>
            <a:avLst/>
            <a:gdLst/>
            <a:ahLst/>
            <a:cxnLst/>
            <a:rect l="l" t="t" r="r" b="b"/>
            <a:pathLst>
              <a:path w="6117590" h="339090">
                <a:moveTo>
                  <a:pt x="6117145" y="0"/>
                </a:moveTo>
                <a:lnTo>
                  <a:pt x="0" y="0"/>
                </a:lnTo>
                <a:lnTo>
                  <a:pt x="0" y="338556"/>
                </a:lnTo>
                <a:lnTo>
                  <a:pt x="6117145" y="338556"/>
                </a:lnTo>
                <a:lnTo>
                  <a:pt x="6117145" y="0"/>
                </a:lnTo>
                <a:close/>
              </a:path>
            </a:pathLst>
          </a:custGeom>
          <a:solidFill>
            <a:srgbClr val="EE85CE">
              <a:alpha val="8313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912895" y="183835"/>
            <a:ext cx="58788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20" b="1" i="1">
                <a:solidFill>
                  <a:srgbClr val="FFFFFF"/>
                </a:solidFill>
                <a:latin typeface="Calibri"/>
                <a:cs typeface="Calibri"/>
              </a:rPr>
              <a:t>ARTISTS</a:t>
            </a:r>
            <a:r>
              <a:rPr dirty="0" sz="1600" spc="6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155" b="1" i="1">
                <a:solidFill>
                  <a:srgbClr val="FFFFFF"/>
                </a:solidFill>
                <a:latin typeface="Calibri"/>
                <a:cs typeface="Calibri"/>
              </a:rPr>
              <a:t>RENDERING</a:t>
            </a:r>
            <a:r>
              <a:rPr dirty="0" sz="1600" spc="9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200" b="1" i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600" spc="5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145" b="1" i="1">
                <a:solidFill>
                  <a:srgbClr val="FFFFFF"/>
                </a:solidFill>
                <a:latin typeface="Calibri"/>
                <a:cs typeface="Calibri"/>
              </a:rPr>
              <a:t>EXHIBITION</a:t>
            </a:r>
            <a:r>
              <a:rPr dirty="0" sz="1600" spc="5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114" b="1" i="1">
                <a:solidFill>
                  <a:srgbClr val="FFFFFF"/>
                </a:solidFill>
                <a:latin typeface="Calibri"/>
                <a:cs typeface="Calibri"/>
              </a:rPr>
              <a:t>STATION</a:t>
            </a:r>
            <a:r>
              <a:rPr dirty="0" sz="1600" spc="5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185" b="1" i="1">
                <a:solidFill>
                  <a:srgbClr val="FFFFFF"/>
                </a:solidFill>
                <a:latin typeface="Calibri"/>
                <a:cs typeface="Calibri"/>
              </a:rPr>
              <a:t>CONCOURSE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5300"/>
            <a:chOff x="0" y="0"/>
            <a:chExt cx="121920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45298"/>
            </a:xfrm>
            <a:prstGeom prst="rect">
              <a:avLst/>
            </a:prstGeom>
          </p:spPr>
        </p:pic>
        <p:pic>
          <p:nvPicPr>
            <p:cNvPr id="4" name="object 4" descr="A white arrow in a circle with a black background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46853" y="6024638"/>
              <a:ext cx="796238" cy="77435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38575" y="192849"/>
              <a:ext cx="8173720" cy="439420"/>
            </a:xfrm>
            <a:custGeom>
              <a:avLst/>
              <a:gdLst/>
              <a:ahLst/>
              <a:cxnLst/>
              <a:rect l="l" t="t" r="r" b="b"/>
              <a:pathLst>
                <a:path w="8173720" h="439420">
                  <a:moveTo>
                    <a:pt x="8173097" y="0"/>
                  </a:moveTo>
                  <a:lnTo>
                    <a:pt x="0" y="0"/>
                  </a:lnTo>
                  <a:lnTo>
                    <a:pt x="0" y="439051"/>
                  </a:lnTo>
                  <a:lnTo>
                    <a:pt x="8173097" y="439051"/>
                  </a:lnTo>
                  <a:lnTo>
                    <a:pt x="8173097" y="0"/>
                  </a:lnTo>
                  <a:close/>
                </a:path>
              </a:pathLst>
            </a:custGeom>
            <a:solidFill>
              <a:srgbClr val="EE85CE">
                <a:alpha val="8313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955771" y="275855"/>
            <a:ext cx="79419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A</a:t>
            </a:r>
            <a:r>
              <a:rPr dirty="0" sz="1800" spc="-114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VIEW</a:t>
            </a:r>
            <a:r>
              <a:rPr dirty="0" sz="1800" spc="-10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OF</a:t>
            </a:r>
            <a:r>
              <a:rPr dirty="0" sz="1800" spc="-10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THE</a:t>
            </a:r>
            <a:r>
              <a:rPr dirty="0" sz="1800" spc="-6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SOUTH</a:t>
            </a:r>
            <a:r>
              <a:rPr dirty="0" sz="1800" spc="-6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ENTRANCE</a:t>
            </a:r>
            <a:r>
              <a:rPr dirty="0" sz="1800" spc="-7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STRUT</a:t>
            </a:r>
            <a:r>
              <a:rPr dirty="0" sz="1800" spc="-9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4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INSTALLATION</a:t>
            </a:r>
            <a:r>
              <a:rPr dirty="0" sz="1800" spc="-3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(August</a:t>
            </a:r>
            <a:r>
              <a:rPr dirty="0" sz="1800" spc="-5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2026)</a:t>
            </a:r>
            <a:endParaRPr sz="1800">
              <a:latin typeface="AvenirNext LT Pro Medium"/>
              <a:cs typeface="AvenirNext LT Pro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52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2181840" cy="6845300"/>
          </a:xfrm>
          <a:custGeom>
            <a:avLst/>
            <a:gdLst/>
            <a:ahLst/>
            <a:cxnLst/>
            <a:rect l="l" t="t" r="r" b="b"/>
            <a:pathLst>
              <a:path w="12181840" h="6845300">
                <a:moveTo>
                  <a:pt x="12181293" y="0"/>
                </a:moveTo>
                <a:lnTo>
                  <a:pt x="0" y="0"/>
                </a:lnTo>
                <a:lnTo>
                  <a:pt x="0" y="6845300"/>
                </a:lnTo>
                <a:lnTo>
                  <a:pt x="12181293" y="6845300"/>
                </a:lnTo>
                <a:lnTo>
                  <a:pt x="12181293" y="0"/>
                </a:lnTo>
                <a:close/>
              </a:path>
            </a:pathLst>
          </a:custGeom>
          <a:solidFill>
            <a:srgbClr val="EE85CE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335397" y="2913632"/>
            <a:ext cx="352171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50">
                <a:solidFill>
                  <a:srgbClr val="090909"/>
                </a:solidFill>
              </a:rPr>
              <a:t>Tunnelling</a:t>
            </a:r>
            <a:endParaRPr sz="54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957" y="6276441"/>
            <a:ext cx="2508275" cy="230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black text on a white background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0745" y="6395088"/>
            <a:ext cx="1648915" cy="19398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8522" y="270776"/>
            <a:ext cx="11583035" cy="721360"/>
            <a:chOff x="278522" y="270776"/>
            <a:chExt cx="11583035" cy="721360"/>
          </a:xfrm>
        </p:grpSpPr>
        <p:sp>
          <p:nvSpPr>
            <p:cNvPr id="4" name="object 4"/>
            <p:cNvSpPr/>
            <p:nvPr/>
          </p:nvSpPr>
          <p:spPr>
            <a:xfrm>
              <a:off x="316622" y="308876"/>
              <a:ext cx="11506835" cy="645160"/>
            </a:xfrm>
            <a:custGeom>
              <a:avLst/>
              <a:gdLst/>
              <a:ahLst/>
              <a:cxnLst/>
              <a:rect l="l" t="t" r="r" b="b"/>
              <a:pathLst>
                <a:path w="11506835" h="645160">
                  <a:moveTo>
                    <a:pt x="11478247" y="0"/>
                  </a:moveTo>
                  <a:lnTo>
                    <a:pt x="28143" y="0"/>
                  </a:lnTo>
                  <a:lnTo>
                    <a:pt x="17187" y="2211"/>
                  </a:lnTo>
                  <a:lnTo>
                    <a:pt x="8242" y="8242"/>
                  </a:lnTo>
                  <a:lnTo>
                    <a:pt x="2211" y="17187"/>
                  </a:lnTo>
                  <a:lnTo>
                    <a:pt x="0" y="28143"/>
                  </a:lnTo>
                  <a:lnTo>
                    <a:pt x="0" y="616978"/>
                  </a:lnTo>
                  <a:lnTo>
                    <a:pt x="2211" y="627934"/>
                  </a:lnTo>
                  <a:lnTo>
                    <a:pt x="8242" y="636879"/>
                  </a:lnTo>
                  <a:lnTo>
                    <a:pt x="17187" y="642910"/>
                  </a:lnTo>
                  <a:lnTo>
                    <a:pt x="28143" y="645121"/>
                  </a:lnTo>
                  <a:lnTo>
                    <a:pt x="11478247" y="645121"/>
                  </a:lnTo>
                  <a:lnTo>
                    <a:pt x="11489202" y="642910"/>
                  </a:lnTo>
                  <a:lnTo>
                    <a:pt x="11498148" y="636879"/>
                  </a:lnTo>
                  <a:lnTo>
                    <a:pt x="11504179" y="627934"/>
                  </a:lnTo>
                  <a:lnTo>
                    <a:pt x="11506390" y="616978"/>
                  </a:lnTo>
                  <a:lnTo>
                    <a:pt x="11506390" y="28143"/>
                  </a:lnTo>
                  <a:lnTo>
                    <a:pt x="11504179" y="17187"/>
                  </a:lnTo>
                  <a:lnTo>
                    <a:pt x="11498148" y="8242"/>
                  </a:lnTo>
                  <a:lnTo>
                    <a:pt x="11489202" y="2211"/>
                  </a:lnTo>
                  <a:lnTo>
                    <a:pt x="11478247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6622" y="308876"/>
              <a:ext cx="11506835" cy="645160"/>
            </a:xfrm>
            <a:custGeom>
              <a:avLst/>
              <a:gdLst/>
              <a:ahLst/>
              <a:cxnLst/>
              <a:rect l="l" t="t" r="r" b="b"/>
              <a:pathLst>
                <a:path w="11506835" h="645160">
                  <a:moveTo>
                    <a:pt x="0" y="28143"/>
                  </a:moveTo>
                  <a:lnTo>
                    <a:pt x="2211" y="17187"/>
                  </a:lnTo>
                  <a:lnTo>
                    <a:pt x="8242" y="8242"/>
                  </a:lnTo>
                  <a:lnTo>
                    <a:pt x="17187" y="2211"/>
                  </a:lnTo>
                  <a:lnTo>
                    <a:pt x="28143" y="0"/>
                  </a:lnTo>
                  <a:lnTo>
                    <a:pt x="11478247" y="0"/>
                  </a:lnTo>
                  <a:lnTo>
                    <a:pt x="11489202" y="2211"/>
                  </a:lnTo>
                  <a:lnTo>
                    <a:pt x="11498148" y="8242"/>
                  </a:lnTo>
                  <a:lnTo>
                    <a:pt x="11504179" y="17187"/>
                  </a:lnTo>
                  <a:lnTo>
                    <a:pt x="11506390" y="28143"/>
                  </a:lnTo>
                  <a:lnTo>
                    <a:pt x="11506390" y="616978"/>
                  </a:lnTo>
                  <a:lnTo>
                    <a:pt x="11504179" y="627934"/>
                  </a:lnTo>
                  <a:lnTo>
                    <a:pt x="11498148" y="636879"/>
                  </a:lnTo>
                  <a:lnTo>
                    <a:pt x="11489202" y="642910"/>
                  </a:lnTo>
                  <a:lnTo>
                    <a:pt x="11478247" y="645121"/>
                  </a:lnTo>
                  <a:lnTo>
                    <a:pt x="28143" y="645121"/>
                  </a:lnTo>
                  <a:lnTo>
                    <a:pt x="17187" y="642910"/>
                  </a:lnTo>
                  <a:lnTo>
                    <a:pt x="8242" y="636879"/>
                  </a:lnTo>
                  <a:lnTo>
                    <a:pt x="2211" y="627934"/>
                  </a:lnTo>
                  <a:lnTo>
                    <a:pt x="0" y="616978"/>
                  </a:lnTo>
                  <a:lnTo>
                    <a:pt x="0" y="28143"/>
                  </a:lnTo>
                  <a:close/>
                </a:path>
              </a:pathLst>
            </a:custGeom>
            <a:ln w="76200">
              <a:solidFill>
                <a:srgbClr val="CA559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68794" y="477145"/>
            <a:ext cx="11402060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7170">
              <a:lnSpc>
                <a:spcPct val="100000"/>
              </a:lnSpc>
              <a:spcBef>
                <a:spcPts val="105"/>
              </a:spcBef>
            </a:pPr>
            <a:r>
              <a:rPr dirty="0" sz="165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CURRENT</a:t>
            </a:r>
            <a:r>
              <a:rPr dirty="0" sz="1650" spc="-10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WORK:</a:t>
            </a:r>
            <a:r>
              <a:rPr dirty="0" sz="1650" spc="-3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FUTURE</a:t>
            </a:r>
            <a:r>
              <a:rPr dirty="0" sz="1650" spc="-5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EXHIBITION</a:t>
            </a:r>
            <a:r>
              <a:rPr dirty="0" sz="1650" spc="-4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50" spc="-3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STATION</a:t>
            </a:r>
            <a:r>
              <a:rPr dirty="0" sz="1650" spc="-6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EAST</a:t>
            </a:r>
            <a:r>
              <a:rPr dirty="0" sz="1650" spc="-8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5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SIDE</a:t>
            </a:r>
            <a:endParaRPr sz="1650">
              <a:latin typeface="AvenirNext LT Pro Medium"/>
              <a:cs typeface="AvenirNext LT Pro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024" y="6361560"/>
            <a:ext cx="941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7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67677" y="6359696"/>
            <a:ext cx="1720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16</a:t>
            </a:r>
            <a:endParaRPr sz="1000">
              <a:latin typeface="AvenirNext LT Pro Regular"/>
              <a:cs typeface="AvenirNext LT Pro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54989" y="5942352"/>
            <a:ext cx="469455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latin typeface="AvenirNext LT Pro Regular"/>
                <a:cs typeface="AvenirNext LT Pro Regular"/>
              </a:rPr>
              <a:t>A</a:t>
            </a:r>
            <a:r>
              <a:rPr dirty="0" sz="1100" spc="-35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view</a:t>
            </a:r>
            <a:r>
              <a:rPr dirty="0" sz="1100" spc="-20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of</a:t>
            </a:r>
            <a:r>
              <a:rPr dirty="0" sz="1100" spc="-30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the</a:t>
            </a:r>
            <a:r>
              <a:rPr dirty="0" sz="1100" spc="-15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gantry</a:t>
            </a:r>
            <a:r>
              <a:rPr dirty="0" sz="1100" spc="-20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crane</a:t>
            </a:r>
            <a:r>
              <a:rPr dirty="0" sz="1100" spc="-20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and</a:t>
            </a:r>
            <a:r>
              <a:rPr dirty="0" sz="1100" spc="-20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tunnel</a:t>
            </a:r>
            <a:r>
              <a:rPr dirty="0" sz="1100" spc="-5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segment</a:t>
            </a:r>
            <a:r>
              <a:rPr dirty="0" sz="1100" spc="-30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storage</a:t>
            </a:r>
            <a:r>
              <a:rPr dirty="0" sz="1100" spc="225" i="1">
                <a:latin typeface="AvenirNext LT Pro Regular"/>
                <a:cs typeface="AvenirNext LT Pro Regular"/>
              </a:rPr>
              <a:t> </a:t>
            </a:r>
            <a:r>
              <a:rPr dirty="0" sz="1100" i="1">
                <a:latin typeface="AvenirNext LT Pro Regular"/>
                <a:cs typeface="AvenirNext LT Pro Regular"/>
              </a:rPr>
              <a:t>(September</a:t>
            </a:r>
            <a:r>
              <a:rPr dirty="0" sz="1100" spc="-40" i="1">
                <a:latin typeface="AvenirNext LT Pro Regular"/>
                <a:cs typeface="AvenirNext LT Pro Regular"/>
              </a:rPr>
              <a:t> </a:t>
            </a:r>
            <a:r>
              <a:rPr dirty="0" sz="1100" spc="-10" i="1">
                <a:latin typeface="AvenirNext LT Pro Regular"/>
                <a:cs typeface="AvenirNext LT Pro Regular"/>
              </a:rPr>
              <a:t>2026)</a:t>
            </a:r>
            <a:endParaRPr sz="1100">
              <a:latin typeface="AvenirNext LT Pro Regular"/>
              <a:cs typeface="AvenirNext LT Pro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9343" y="1215818"/>
            <a:ext cx="4411980" cy="425132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1600" spc="-10" b="1">
                <a:latin typeface="AvenirNext LT Pro Medium"/>
                <a:cs typeface="AvenirNext LT Pro Medium"/>
              </a:rPr>
              <a:t>Tunnelling:</a:t>
            </a:r>
            <a:endParaRPr sz="1600">
              <a:latin typeface="AvenirNext LT Pro Medium"/>
              <a:cs typeface="AvenirNext LT Pro Medium"/>
            </a:endParaRPr>
          </a:p>
          <a:p>
            <a:pPr marL="299085" marR="5080" indent="-287020">
              <a:lnSpc>
                <a:spcPct val="100000"/>
              </a:lnSpc>
              <a:spcBef>
                <a:spcPts val="500"/>
              </a:spcBef>
              <a:buSzPct val="118750"/>
              <a:buFont typeface="Arial"/>
              <a:buChar char="•"/>
              <a:tabLst>
                <a:tab pos="299085" algn="l"/>
              </a:tabLst>
            </a:pPr>
            <a:r>
              <a:rPr dirty="0" sz="1600">
                <a:latin typeface="AvenirNext LT Pro Regular"/>
                <a:cs typeface="AvenirNext LT Pro Regular"/>
              </a:rPr>
              <a:t>TBM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1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&amp;</a:t>
            </a:r>
            <a:r>
              <a:rPr dirty="0" sz="1600" spc="-6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TBM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2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have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both</a:t>
            </a:r>
            <a:r>
              <a:rPr dirty="0" sz="1600" spc="-1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left</a:t>
            </a:r>
            <a:r>
              <a:rPr dirty="0" sz="1600" spc="-1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portal</a:t>
            </a:r>
            <a:r>
              <a:rPr dirty="0" sz="1600" spc="-15"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latin typeface="AvenirNext LT Pro Regular"/>
                <a:cs typeface="AvenirNext LT Pro Regular"/>
              </a:rPr>
              <a:t>and </a:t>
            </a:r>
            <a:r>
              <a:rPr dirty="0" sz="1600">
                <a:latin typeface="AvenirNext LT Pro Regular"/>
                <a:cs typeface="AvenirNext LT Pro Regular"/>
              </a:rPr>
              <a:t>are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making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their</a:t>
            </a:r>
            <a:r>
              <a:rPr dirty="0" sz="1600" spc="-1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way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across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alignment.</a:t>
            </a:r>
            <a:endParaRPr sz="1600">
              <a:latin typeface="AvenirNext LT Pro Regular"/>
              <a:cs typeface="AvenirNext LT Pro Regular"/>
            </a:endParaRPr>
          </a:p>
          <a:p>
            <a:pPr marL="12700">
              <a:lnSpc>
                <a:spcPct val="100000"/>
              </a:lnSpc>
              <a:spcBef>
                <a:spcPts val="1960"/>
              </a:spcBef>
            </a:pPr>
            <a:r>
              <a:rPr dirty="0" sz="1600" b="1">
                <a:latin typeface="AvenirNext LT Pro Medium"/>
                <a:cs typeface="AvenirNext LT Pro Medium"/>
              </a:rPr>
              <a:t>TBM</a:t>
            </a:r>
            <a:r>
              <a:rPr dirty="0" sz="1600" spc="-65" b="1">
                <a:latin typeface="AvenirNext LT Pro Medium"/>
                <a:cs typeface="AvenirNext LT Pro Medium"/>
              </a:rPr>
              <a:t> </a:t>
            </a:r>
            <a:r>
              <a:rPr dirty="0" sz="1600" b="1">
                <a:latin typeface="AvenirNext LT Pro Medium"/>
                <a:cs typeface="AvenirNext LT Pro Medium"/>
              </a:rPr>
              <a:t>Support</a:t>
            </a:r>
            <a:r>
              <a:rPr dirty="0" sz="1600" spc="-35" b="1">
                <a:latin typeface="AvenirNext LT Pro Medium"/>
                <a:cs typeface="AvenirNext LT Pro Medium"/>
              </a:rPr>
              <a:t> </a:t>
            </a:r>
            <a:r>
              <a:rPr dirty="0" sz="1600" spc="-10" b="1">
                <a:latin typeface="AvenirNext LT Pro Medium"/>
                <a:cs typeface="AvenirNext LT Pro Medium"/>
              </a:rPr>
              <a:t>Operations:</a:t>
            </a:r>
            <a:endParaRPr sz="1600">
              <a:latin typeface="AvenirNext LT Pro Medium"/>
              <a:cs typeface="AvenirNext LT Pro Medium"/>
            </a:endParaRPr>
          </a:p>
          <a:p>
            <a:pPr marL="299085" marR="190500" indent="-287020">
              <a:lnSpc>
                <a:spcPct val="100000"/>
              </a:lnSpc>
              <a:spcBef>
                <a:spcPts val="500"/>
              </a:spcBef>
              <a:buSzPct val="118750"/>
              <a:buFont typeface="Arial"/>
              <a:buChar char="•"/>
              <a:tabLst>
                <a:tab pos="299085" algn="l"/>
              </a:tabLst>
            </a:pPr>
            <a:r>
              <a:rPr dirty="0" sz="1600" spc="-40">
                <a:latin typeface="AvenirNext LT Pro Regular"/>
                <a:cs typeface="AvenirNext LT Pro Regular"/>
              </a:rPr>
              <a:t>Two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gantry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cranes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have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been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installed</a:t>
            </a:r>
            <a:r>
              <a:rPr dirty="0" sz="1600" spc="-25">
                <a:latin typeface="AvenirNext LT Pro Regular"/>
                <a:cs typeface="AvenirNext LT Pro Regular"/>
              </a:rPr>
              <a:t> to </a:t>
            </a:r>
            <a:r>
              <a:rPr dirty="0" sz="1600">
                <a:latin typeface="AvenirNext LT Pro Regular"/>
                <a:cs typeface="AvenirNext LT Pro Regular"/>
              </a:rPr>
              <a:t>support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movement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of</a:t>
            </a:r>
            <a:r>
              <a:rPr dirty="0" sz="1600" spc="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4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tunnel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lining segments.</a:t>
            </a:r>
            <a:endParaRPr sz="1600">
              <a:latin typeface="AvenirNext LT Pro Regular"/>
              <a:cs typeface="AvenirNext LT Pro Regular"/>
            </a:endParaRPr>
          </a:p>
          <a:p>
            <a:pPr marL="299085" marR="661035" indent="-287020">
              <a:lnSpc>
                <a:spcPct val="100000"/>
              </a:lnSpc>
              <a:spcBef>
                <a:spcPts val="495"/>
              </a:spcBef>
              <a:buSzPct val="118750"/>
              <a:buFont typeface="Arial"/>
              <a:buChar char="•"/>
              <a:tabLst>
                <a:tab pos="299085" algn="l"/>
              </a:tabLst>
            </a:pPr>
            <a:r>
              <a:rPr dirty="0" sz="1600" spc="-20">
                <a:latin typeface="AvenirNext LT Pro Regular"/>
                <a:cs typeface="AvenirNext LT Pro Regular"/>
              </a:rPr>
              <a:t>Tunnel</a:t>
            </a:r>
            <a:r>
              <a:rPr dirty="0" sz="1600" spc="-6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lining</a:t>
            </a:r>
            <a:r>
              <a:rPr dirty="0" sz="1600" spc="-5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segment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storage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area</a:t>
            </a:r>
            <a:r>
              <a:rPr dirty="0" sz="1600" spc="-60"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latin typeface="AvenirNext LT Pro Regular"/>
                <a:cs typeface="AvenirNext LT Pro Regular"/>
              </a:rPr>
              <a:t>is </a:t>
            </a:r>
            <a:r>
              <a:rPr dirty="0" sz="1600" spc="-10">
                <a:latin typeface="AvenirNext LT Pro Regular"/>
                <a:cs typeface="AvenirNext LT Pro Regular"/>
              </a:rPr>
              <a:t>complete,</a:t>
            </a:r>
            <a:r>
              <a:rPr dirty="0" sz="1600" spc="-5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east</a:t>
            </a:r>
            <a:r>
              <a:rPr dirty="0" sz="1600" spc="-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of</a:t>
            </a:r>
            <a:r>
              <a:rPr dirty="0" sz="1600" spc="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the</a:t>
            </a:r>
            <a:r>
              <a:rPr dirty="0" sz="1600" spc="-10">
                <a:latin typeface="AvenirNext LT Pro Regular"/>
                <a:cs typeface="AvenirNext LT Pro Regular"/>
              </a:rPr>
              <a:t> portal.</a:t>
            </a:r>
            <a:endParaRPr sz="1600">
              <a:latin typeface="AvenirNext LT Pro Regular"/>
              <a:cs typeface="AvenirNext LT Pro Regular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1600" spc="-10" b="1">
                <a:latin typeface="AvenirNext LT Pro Medium"/>
                <a:cs typeface="AvenirNext LT Pro Medium"/>
              </a:rPr>
              <a:t>What’s</a:t>
            </a:r>
            <a:r>
              <a:rPr dirty="0" sz="1600" spc="-45" b="1">
                <a:latin typeface="AvenirNext LT Pro Medium"/>
                <a:cs typeface="AvenirNext LT Pro Medium"/>
              </a:rPr>
              <a:t> </a:t>
            </a:r>
            <a:r>
              <a:rPr dirty="0" sz="1600" spc="-20" b="1">
                <a:latin typeface="AvenirNext LT Pro Medium"/>
                <a:cs typeface="AvenirNext LT Pro Medium"/>
              </a:rPr>
              <a:t>next:</a:t>
            </a:r>
            <a:endParaRPr sz="1600">
              <a:latin typeface="AvenirNext LT Pro Medium"/>
              <a:cs typeface="AvenirNext LT Pro Medium"/>
            </a:endParaRPr>
          </a:p>
          <a:p>
            <a:pPr marL="299085" marR="276225" indent="-287020">
              <a:lnSpc>
                <a:spcPct val="100000"/>
              </a:lnSpc>
              <a:spcBef>
                <a:spcPts val="490"/>
              </a:spcBef>
              <a:buSzPct val="118750"/>
              <a:buFont typeface="Arial"/>
              <a:buChar char="•"/>
              <a:tabLst>
                <a:tab pos="299085" algn="l"/>
              </a:tabLst>
            </a:pPr>
            <a:r>
              <a:rPr dirty="0" sz="1600">
                <a:latin typeface="AvenirNext LT Pro Regular"/>
                <a:cs typeface="AvenirNext LT Pro Regular"/>
              </a:rPr>
              <a:t>Construction</a:t>
            </a:r>
            <a:r>
              <a:rPr dirty="0" sz="1600" spc="-4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activity</a:t>
            </a:r>
            <a:r>
              <a:rPr dirty="0" sz="1600" spc="-6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will</a:t>
            </a:r>
            <a:r>
              <a:rPr dirty="0" sz="1600" spc="-6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increase</a:t>
            </a:r>
            <a:r>
              <a:rPr dirty="0" sz="1600" spc="-65"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latin typeface="AvenirNext LT Pro Regular"/>
                <a:cs typeface="AvenirNext LT Pro Regular"/>
              </a:rPr>
              <a:t>as </a:t>
            </a:r>
            <a:r>
              <a:rPr dirty="0" sz="1600">
                <a:latin typeface="AvenirNext LT Pro Regular"/>
                <a:cs typeface="AvenirNext LT Pro Regular"/>
              </a:rPr>
              <a:t>tunnelling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continues,</a:t>
            </a:r>
            <a:r>
              <a:rPr dirty="0" sz="1600" spc="-7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including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additional </a:t>
            </a:r>
            <a:r>
              <a:rPr dirty="0" sz="1600">
                <a:latin typeface="AvenirNext LT Pro Regular"/>
                <a:cs typeface="AvenirNext LT Pro Regular"/>
              </a:rPr>
              <a:t>truck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movements.</a:t>
            </a:r>
            <a:endParaRPr sz="1600">
              <a:latin typeface="AvenirNext LT Pro Regular"/>
              <a:cs typeface="AvenirNext LT Pro Regular"/>
            </a:endParaRPr>
          </a:p>
          <a:p>
            <a:pPr marL="299085" indent="-286385">
              <a:lnSpc>
                <a:spcPct val="100000"/>
              </a:lnSpc>
              <a:spcBef>
                <a:spcPts val="505"/>
              </a:spcBef>
              <a:buSzPct val="118750"/>
              <a:buFont typeface="Arial"/>
              <a:buChar char="•"/>
              <a:tabLst>
                <a:tab pos="299085" algn="l"/>
              </a:tabLst>
            </a:pPr>
            <a:r>
              <a:rPr dirty="0" sz="1600">
                <a:latin typeface="AvenirNext LT Pro Regular"/>
                <a:cs typeface="AvenirNext LT Pro Regular"/>
              </a:rPr>
              <a:t>Muck</a:t>
            </a:r>
            <a:r>
              <a:rPr dirty="0" sz="1600" spc="-5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pit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roof installation</a:t>
            </a:r>
            <a:r>
              <a:rPr dirty="0" sz="1600" spc="-20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will</a:t>
            </a:r>
            <a:r>
              <a:rPr dirty="0" sz="1600" spc="-3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begin</a:t>
            </a:r>
            <a:r>
              <a:rPr dirty="0" sz="1600" spc="-25">
                <a:latin typeface="AvenirNext LT Pro Regular"/>
                <a:cs typeface="AvenirNext LT Pro Regular"/>
              </a:rPr>
              <a:t> </a:t>
            </a:r>
            <a:r>
              <a:rPr dirty="0" sz="1600">
                <a:latin typeface="AvenirNext LT Pro Regular"/>
                <a:cs typeface="AvenirNext LT Pro Regular"/>
              </a:rPr>
              <a:t>this</a:t>
            </a:r>
            <a:r>
              <a:rPr dirty="0" sz="1600" spc="-30"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latin typeface="AvenirNext LT Pro Regular"/>
                <a:cs typeface="AvenirNext LT Pro Regular"/>
              </a:rPr>
              <a:t>fall.</a:t>
            </a:r>
            <a:endParaRPr sz="1600">
              <a:latin typeface="AvenirNext LT Pro Regular"/>
              <a:cs typeface="AvenirNext LT Pro Regular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314950" y="1080731"/>
            <a:ext cx="6375400" cy="4785995"/>
            <a:chOff x="5314950" y="1080731"/>
            <a:chExt cx="6375400" cy="4785995"/>
          </a:xfrm>
        </p:grpSpPr>
        <p:pic>
          <p:nvPicPr>
            <p:cNvPr id="12" name="object 12" descr="A white arrow in a circle with a black background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1858" y="1144701"/>
              <a:ext cx="818460" cy="8118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4475" y="1090269"/>
              <a:ext cx="6355900" cy="476691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319712" y="1085494"/>
              <a:ext cx="6365875" cy="4776470"/>
            </a:xfrm>
            <a:custGeom>
              <a:avLst/>
              <a:gdLst/>
              <a:ahLst/>
              <a:cxnLst/>
              <a:rect l="l" t="t" r="r" b="b"/>
              <a:pathLst>
                <a:path w="6365875" h="4776470">
                  <a:moveTo>
                    <a:pt x="0" y="0"/>
                  </a:moveTo>
                  <a:lnTo>
                    <a:pt x="6365430" y="0"/>
                  </a:lnTo>
                  <a:lnTo>
                    <a:pt x="6365430" y="4776457"/>
                  </a:lnTo>
                  <a:lnTo>
                    <a:pt x="0" y="477645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A white arrow in a circle with a black background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55426" y="5179694"/>
              <a:ext cx="656856" cy="6471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3395"/>
            <a:chOff x="0" y="0"/>
            <a:chExt cx="12192000" cy="6843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430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029325" y="192849"/>
              <a:ext cx="5982970" cy="439420"/>
            </a:xfrm>
            <a:custGeom>
              <a:avLst/>
              <a:gdLst/>
              <a:ahLst/>
              <a:cxnLst/>
              <a:rect l="l" t="t" r="r" b="b"/>
              <a:pathLst>
                <a:path w="5982970" h="439420">
                  <a:moveTo>
                    <a:pt x="5982347" y="0"/>
                  </a:moveTo>
                  <a:lnTo>
                    <a:pt x="0" y="0"/>
                  </a:lnTo>
                  <a:lnTo>
                    <a:pt x="0" y="439051"/>
                  </a:lnTo>
                  <a:lnTo>
                    <a:pt x="5982347" y="439051"/>
                  </a:lnTo>
                  <a:lnTo>
                    <a:pt x="5982347" y="0"/>
                  </a:lnTo>
                  <a:close/>
                </a:path>
              </a:pathLst>
            </a:custGeom>
            <a:solidFill>
              <a:srgbClr val="EE85CE">
                <a:alpha val="8313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276030" y="275855"/>
            <a:ext cx="54914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A</a:t>
            </a:r>
            <a:r>
              <a:rPr dirty="0" sz="1800" spc="-114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VIEW</a:t>
            </a:r>
            <a:r>
              <a:rPr dirty="0" sz="1800" spc="-1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FROM</a:t>
            </a:r>
            <a:r>
              <a:rPr dirty="0" sz="1800" spc="-4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INSIDE</a:t>
            </a:r>
            <a:r>
              <a:rPr dirty="0" sz="1800" spc="-10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THE</a:t>
            </a:r>
            <a:r>
              <a:rPr dirty="0" sz="1800" spc="-1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TUNNEL</a:t>
            </a:r>
            <a:r>
              <a:rPr dirty="0" sz="1800" spc="-9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(August</a:t>
            </a:r>
            <a:r>
              <a:rPr dirty="0" sz="1800" spc="-6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2026)</a:t>
            </a:r>
            <a:endParaRPr sz="1800">
              <a:latin typeface="AvenirNext LT Pro Medium"/>
              <a:cs typeface="AvenirNext LT Pro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6519" y="6254730"/>
            <a:ext cx="7615555" cy="0"/>
          </a:xfrm>
          <a:custGeom>
            <a:avLst/>
            <a:gdLst/>
            <a:ahLst/>
            <a:cxnLst/>
            <a:rect l="l" t="t" r="r" b="b"/>
            <a:pathLst>
              <a:path w="7615555" h="0">
                <a:moveTo>
                  <a:pt x="0" y="0"/>
                </a:moveTo>
                <a:lnTo>
                  <a:pt x="7614955" y="0"/>
                </a:lnTo>
              </a:path>
            </a:pathLst>
          </a:custGeom>
          <a:ln w="15875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45300"/>
            <a:chOff x="0" y="0"/>
            <a:chExt cx="12192000" cy="6845300"/>
          </a:xfrm>
        </p:grpSpPr>
        <p:sp>
          <p:nvSpPr>
            <p:cNvPr id="4" name="object 4"/>
            <p:cNvSpPr/>
            <p:nvPr/>
          </p:nvSpPr>
          <p:spPr>
            <a:xfrm>
              <a:off x="11380152" y="6254730"/>
              <a:ext cx="426720" cy="0"/>
            </a:xfrm>
            <a:custGeom>
              <a:avLst/>
              <a:gdLst/>
              <a:ahLst/>
              <a:cxnLst/>
              <a:rect l="l" t="t" r="r" b="b"/>
              <a:pathLst>
                <a:path w="426720" h="0">
                  <a:moveTo>
                    <a:pt x="0" y="0"/>
                  </a:moveTo>
                  <a:lnTo>
                    <a:pt x="426366" y="0"/>
                  </a:lnTo>
                </a:path>
              </a:pathLst>
            </a:custGeom>
            <a:ln w="15875">
              <a:solidFill>
                <a:srgbClr val="18181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535426" y="6254730"/>
              <a:ext cx="0" cy="204470"/>
            </a:xfrm>
            <a:custGeom>
              <a:avLst/>
              <a:gdLst/>
              <a:ahLst/>
              <a:cxnLst/>
              <a:rect l="l" t="t" r="r" b="b"/>
              <a:pathLst>
                <a:path w="0" h="204470">
                  <a:moveTo>
                    <a:pt x="0" y="0"/>
                  </a:moveTo>
                  <a:lnTo>
                    <a:pt x="0" y="203936"/>
                  </a:lnTo>
                </a:path>
              </a:pathLst>
            </a:custGeom>
            <a:ln w="15875">
              <a:solidFill>
                <a:srgbClr val="18181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45287"/>
            </a:xfrm>
            <a:prstGeom prst="rect">
              <a:avLst/>
            </a:prstGeom>
          </p:spPr>
        </p:pic>
        <p:pic>
          <p:nvPicPr>
            <p:cNvPr id="7" name="object 7" descr="A white arrow in a circle with a black background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64037" y="5938118"/>
              <a:ext cx="827962" cy="84755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991475" y="6194653"/>
            <a:ext cx="3388995" cy="410845"/>
          </a:xfrm>
          <a:prstGeom prst="rect">
            <a:avLst/>
          </a:prstGeom>
          <a:solidFill>
            <a:srgbClr val="EE85CE">
              <a:alpha val="83135"/>
            </a:srgbClr>
          </a:solidFill>
        </p:spPr>
        <p:txBody>
          <a:bodyPr wrap="square" lIns="0" tIns="71120" rIns="0" bIns="0" rtlCol="0" vert="horz">
            <a:spAutoFit/>
          </a:bodyPr>
          <a:lstStyle/>
          <a:p>
            <a:pPr marL="101600">
              <a:lnSpc>
                <a:spcPct val="100000"/>
              </a:lnSpc>
              <a:spcBef>
                <a:spcPts val="560"/>
              </a:spcBef>
            </a:pPr>
            <a:r>
              <a:rPr dirty="0" sz="16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LOOKING</a:t>
            </a:r>
            <a:r>
              <a:rPr dirty="0" sz="1600" spc="-6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WEST</a:t>
            </a:r>
            <a:r>
              <a:rPr dirty="0" sz="1600" spc="-8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(August</a:t>
            </a:r>
            <a:r>
              <a:rPr dirty="0" sz="1600" spc="-4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2026)</a:t>
            </a:r>
            <a:endParaRPr sz="1600">
              <a:latin typeface="AvenirNext LT Pro Medium"/>
              <a:cs typeface="AvenirNext LT Pro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91287" y="1000607"/>
            <a:ext cx="1500505" cy="290830"/>
          </a:xfrm>
          <a:prstGeom prst="rect">
            <a:avLst/>
          </a:prstGeom>
          <a:solidFill>
            <a:srgbClr val="090909">
              <a:alpha val="83135"/>
            </a:srgbClr>
          </a:solidFill>
        </p:spPr>
        <p:txBody>
          <a:bodyPr wrap="square" lIns="0" tIns="74930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590"/>
              </a:spcBef>
            </a:pPr>
            <a:r>
              <a:rPr dirty="0" sz="9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85</a:t>
            </a:r>
            <a:r>
              <a:rPr dirty="0" sz="900" spc="-4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East</a:t>
            </a:r>
            <a:r>
              <a:rPr dirty="0" sz="900" spc="-3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Liberty</a:t>
            </a:r>
            <a:r>
              <a:rPr dirty="0" sz="900" spc="-4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Street</a:t>
            </a:r>
            <a:endParaRPr sz="900">
              <a:latin typeface="AvenirNext LT Pro Medium"/>
              <a:cs typeface="AvenirNext LT Pro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98671" y="3761955"/>
            <a:ext cx="1500505" cy="290830"/>
          </a:xfrm>
          <a:prstGeom prst="rect">
            <a:avLst/>
          </a:prstGeom>
          <a:solidFill>
            <a:srgbClr val="090909">
              <a:alpha val="83135"/>
            </a:srgbClr>
          </a:solidFill>
        </p:spPr>
        <p:txBody>
          <a:bodyPr wrap="square" lIns="0" tIns="74930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590"/>
              </a:spcBef>
            </a:pPr>
            <a:r>
              <a:rPr dirty="0" sz="9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59</a:t>
            </a:r>
            <a:r>
              <a:rPr dirty="0" sz="900" spc="-4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East</a:t>
            </a:r>
            <a:r>
              <a:rPr dirty="0" sz="900" spc="-3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Liberty</a:t>
            </a:r>
            <a:r>
              <a:rPr dirty="0" sz="900" spc="-4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Street</a:t>
            </a:r>
            <a:endParaRPr sz="900">
              <a:latin typeface="AvenirNext LT Pro Medium"/>
              <a:cs typeface="AvenirNext LT Pro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61844" y="2598102"/>
            <a:ext cx="1500505" cy="290830"/>
          </a:xfrm>
          <a:prstGeom prst="rect">
            <a:avLst/>
          </a:prstGeom>
          <a:solidFill>
            <a:srgbClr val="090909">
              <a:alpha val="83135"/>
            </a:srgbClr>
          </a:solidFill>
        </p:spPr>
        <p:txBody>
          <a:bodyPr wrap="square" lIns="0" tIns="74930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590"/>
              </a:spcBef>
            </a:pPr>
            <a:r>
              <a:rPr dirty="0" sz="9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65</a:t>
            </a:r>
            <a:r>
              <a:rPr dirty="0" sz="900" spc="-4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East</a:t>
            </a:r>
            <a:r>
              <a:rPr dirty="0" sz="900" spc="-3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Liberty</a:t>
            </a:r>
            <a:r>
              <a:rPr dirty="0" sz="900" spc="-4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Street</a:t>
            </a:r>
            <a:endParaRPr sz="900">
              <a:latin typeface="AvenirNext LT Pro Medium"/>
              <a:cs typeface="AvenirNext LT Pro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40914" y="5390032"/>
            <a:ext cx="1136650" cy="290830"/>
          </a:xfrm>
          <a:prstGeom prst="rect">
            <a:avLst/>
          </a:prstGeom>
          <a:solidFill>
            <a:srgbClr val="090909">
              <a:alpha val="83135"/>
            </a:srgbClr>
          </a:solidFill>
        </p:spPr>
        <p:txBody>
          <a:bodyPr wrap="square" lIns="0" tIns="74930" rIns="0" bIns="0" rtlCol="0" vert="horz">
            <a:spAutoFit/>
          </a:bodyPr>
          <a:lstStyle/>
          <a:p>
            <a:pPr marL="113030">
              <a:lnSpc>
                <a:spcPct val="100000"/>
              </a:lnSpc>
              <a:spcBef>
                <a:spcPts val="590"/>
              </a:spcBef>
            </a:pPr>
            <a:r>
              <a:rPr dirty="0" sz="900" spc="-2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Pirandello</a:t>
            </a:r>
            <a:r>
              <a:rPr dirty="0" sz="900" spc="1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Street</a:t>
            </a:r>
            <a:endParaRPr sz="900">
              <a:latin typeface="AvenirNext LT Pro Medium"/>
              <a:cs typeface="AvenirNext LT Pro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26464" y="1700733"/>
            <a:ext cx="1500505" cy="290830"/>
          </a:xfrm>
          <a:prstGeom prst="rect">
            <a:avLst/>
          </a:prstGeom>
          <a:solidFill>
            <a:srgbClr val="090909">
              <a:alpha val="83135"/>
            </a:srgbClr>
          </a:solidFill>
        </p:spPr>
        <p:txBody>
          <a:bodyPr wrap="square" lIns="0" tIns="74930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590"/>
              </a:spcBef>
            </a:pPr>
            <a:r>
              <a:rPr dirty="0" sz="90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75</a:t>
            </a:r>
            <a:r>
              <a:rPr dirty="0" sz="900" spc="-4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East</a:t>
            </a:r>
            <a:r>
              <a:rPr dirty="0" sz="900" spc="-3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Liberty</a:t>
            </a:r>
            <a:r>
              <a:rPr dirty="0" sz="900" spc="-4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90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Street</a:t>
            </a:r>
            <a:endParaRPr sz="900">
              <a:latin typeface="AvenirNext LT Pro Medium"/>
              <a:cs typeface="AvenirNext LT Pro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452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2192000" cy="6845300"/>
          </a:xfrm>
          <a:custGeom>
            <a:avLst/>
            <a:gdLst/>
            <a:ahLst/>
            <a:cxnLst/>
            <a:rect l="l" t="t" r="r" b="b"/>
            <a:pathLst>
              <a:path w="12192000" h="6845300">
                <a:moveTo>
                  <a:pt x="12191987" y="0"/>
                </a:moveTo>
                <a:lnTo>
                  <a:pt x="0" y="0"/>
                </a:lnTo>
                <a:lnTo>
                  <a:pt x="0" y="6845300"/>
                </a:lnTo>
                <a:lnTo>
                  <a:pt x="12191987" y="68453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EE85CE">
              <a:alpha val="7215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853578" y="2399367"/>
            <a:ext cx="6647815" cy="1762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4305">
              <a:lnSpc>
                <a:spcPct val="109600"/>
              </a:lnSpc>
              <a:spcBef>
                <a:spcPts val="100"/>
              </a:spcBef>
            </a:pPr>
            <a:r>
              <a:rPr dirty="0" sz="5200">
                <a:solidFill>
                  <a:srgbClr val="090909"/>
                </a:solidFill>
              </a:rPr>
              <a:t>Ordnance</a:t>
            </a:r>
            <a:r>
              <a:rPr dirty="0" sz="5200" spc="-280">
                <a:solidFill>
                  <a:srgbClr val="090909"/>
                </a:solidFill>
              </a:rPr>
              <a:t> </a:t>
            </a:r>
            <a:r>
              <a:rPr dirty="0" sz="5200">
                <a:solidFill>
                  <a:srgbClr val="090909"/>
                </a:solidFill>
              </a:rPr>
              <a:t>Park</a:t>
            </a:r>
            <a:r>
              <a:rPr dirty="0" sz="5200" spc="-270">
                <a:solidFill>
                  <a:srgbClr val="090909"/>
                </a:solidFill>
              </a:rPr>
              <a:t> </a:t>
            </a:r>
            <a:r>
              <a:rPr dirty="0" sz="5200" spc="-25">
                <a:solidFill>
                  <a:srgbClr val="090909"/>
                </a:solidFill>
              </a:rPr>
              <a:t>EEB </a:t>
            </a:r>
            <a:r>
              <a:rPr dirty="0" sz="5200">
                <a:solidFill>
                  <a:srgbClr val="090909"/>
                </a:solidFill>
              </a:rPr>
              <a:t>Construction</a:t>
            </a:r>
            <a:r>
              <a:rPr dirty="0" sz="5200" spc="-305">
                <a:solidFill>
                  <a:srgbClr val="090909"/>
                </a:solidFill>
              </a:rPr>
              <a:t> </a:t>
            </a:r>
            <a:r>
              <a:rPr dirty="0" sz="5200" spc="-10">
                <a:solidFill>
                  <a:srgbClr val="090909"/>
                </a:solidFill>
              </a:rPr>
              <a:t>Update</a:t>
            </a:r>
            <a:endParaRPr sz="52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957" y="6276441"/>
            <a:ext cx="2508275" cy="230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9835" y="1060382"/>
            <a:ext cx="7571740" cy="1174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venirNext LT Pro Regular"/>
                <a:cs typeface="AvenirNext LT Pro Regular"/>
              </a:rPr>
              <a:t>Crews</a:t>
            </a:r>
            <a:r>
              <a:rPr dirty="0" sz="1400" spc="-3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are</a:t>
            </a:r>
            <a:r>
              <a:rPr dirty="0" sz="1400" spc="-2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in</a:t>
            </a:r>
            <a:r>
              <a:rPr dirty="0" sz="1400" spc="-2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the</a:t>
            </a:r>
            <a:r>
              <a:rPr dirty="0" sz="1400" spc="-3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final</a:t>
            </a:r>
            <a:r>
              <a:rPr dirty="0" sz="1400" spc="-3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stages</a:t>
            </a:r>
            <a:r>
              <a:rPr dirty="0" sz="1400" spc="-2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of</a:t>
            </a:r>
            <a:r>
              <a:rPr dirty="0" sz="1400" spc="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permanent</a:t>
            </a:r>
            <a:r>
              <a:rPr dirty="0" sz="1400" spc="-3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works</a:t>
            </a:r>
            <a:r>
              <a:rPr dirty="0" sz="1400" spc="-25">
                <a:latin typeface="AvenirNext LT Pro Regular"/>
                <a:cs typeface="AvenirNext LT Pro Regular"/>
              </a:rPr>
              <a:t> </a:t>
            </a:r>
            <a:r>
              <a:rPr dirty="0" sz="1400" b="1">
                <a:latin typeface="AvenirNext LT Pro Medium"/>
                <a:cs typeface="AvenirNext LT Pro Medium"/>
              </a:rPr>
              <a:t>at</a:t>
            </a:r>
            <a:r>
              <a:rPr dirty="0" sz="1400" spc="-30" b="1">
                <a:latin typeface="AvenirNext LT Pro Medium"/>
                <a:cs typeface="AvenirNext LT Pro Medium"/>
              </a:rPr>
              <a:t> </a:t>
            </a:r>
            <a:r>
              <a:rPr dirty="0" sz="1400" spc="-10" b="1">
                <a:latin typeface="AvenirNext LT Pro Medium"/>
                <a:cs typeface="AvenirNext LT Pro Medium"/>
              </a:rPr>
              <a:t>Ordnance</a:t>
            </a:r>
            <a:r>
              <a:rPr dirty="0" sz="1400" spc="-75" b="1">
                <a:latin typeface="AvenirNext LT Pro Medium"/>
                <a:cs typeface="AvenirNext LT Pro Medium"/>
              </a:rPr>
              <a:t> </a:t>
            </a:r>
            <a:r>
              <a:rPr dirty="0" sz="1400" spc="-20" b="1">
                <a:latin typeface="AvenirNext LT Pro Medium"/>
                <a:cs typeface="AvenirNext LT Pro Medium"/>
              </a:rPr>
              <a:t>Triangle</a:t>
            </a:r>
            <a:r>
              <a:rPr dirty="0" sz="1400" spc="-55" b="1">
                <a:latin typeface="AvenirNext LT Pro Medium"/>
                <a:cs typeface="AvenirNext LT Pro Medium"/>
              </a:rPr>
              <a:t> </a:t>
            </a:r>
            <a:r>
              <a:rPr dirty="0" sz="1400" spc="-10" b="1">
                <a:latin typeface="AvenirNext LT Pro Medium"/>
                <a:cs typeface="AvenirNext LT Pro Medium"/>
              </a:rPr>
              <a:t>Park</a:t>
            </a:r>
            <a:r>
              <a:rPr dirty="0" sz="1400" spc="-35" b="1">
                <a:latin typeface="AvenirNext LT Pro Medium"/>
                <a:cs typeface="AvenirNext LT Pro Medium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for</a:t>
            </a:r>
            <a:r>
              <a:rPr dirty="0" sz="1400" spc="-4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the</a:t>
            </a:r>
            <a:r>
              <a:rPr dirty="0" sz="1400" spc="-35">
                <a:latin typeface="AvenirNext LT Pro Regular"/>
                <a:cs typeface="AvenirNext LT Pro Regular"/>
              </a:rPr>
              <a:t> </a:t>
            </a:r>
            <a:r>
              <a:rPr dirty="0" sz="1400" spc="-10">
                <a:latin typeface="AvenirNext LT Pro Regular"/>
                <a:cs typeface="AvenirNext LT Pro Regular"/>
              </a:rPr>
              <a:t>future </a:t>
            </a:r>
            <a:r>
              <a:rPr dirty="0" sz="1400">
                <a:latin typeface="AvenirNext LT Pro Regular"/>
                <a:cs typeface="AvenirNext LT Pro Regular"/>
              </a:rPr>
              <a:t>Ontario</a:t>
            </a:r>
            <a:r>
              <a:rPr dirty="0" sz="1400" spc="-3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Line</a:t>
            </a:r>
            <a:r>
              <a:rPr dirty="0" sz="1400" spc="-10">
                <a:latin typeface="AvenirNext LT Pro Regular"/>
                <a:cs typeface="AvenirNext LT Pro Regular"/>
              </a:rPr>
              <a:t> </a:t>
            </a:r>
            <a:r>
              <a:rPr dirty="0" sz="1400" spc="-10" b="1">
                <a:latin typeface="AvenirNext LT Pro Medium"/>
                <a:cs typeface="AvenirNext LT Pro Medium"/>
              </a:rPr>
              <a:t>Emergency</a:t>
            </a:r>
            <a:r>
              <a:rPr dirty="0" sz="1400" spc="-50" b="1">
                <a:latin typeface="AvenirNext LT Pro Medium"/>
                <a:cs typeface="AvenirNext LT Pro Medium"/>
              </a:rPr>
              <a:t> </a:t>
            </a:r>
            <a:r>
              <a:rPr dirty="0" sz="1400" b="1">
                <a:latin typeface="AvenirNext LT Pro Medium"/>
                <a:cs typeface="AvenirNext LT Pro Medium"/>
              </a:rPr>
              <a:t>Exit</a:t>
            </a:r>
            <a:r>
              <a:rPr dirty="0" sz="1400" spc="-20" b="1">
                <a:latin typeface="AvenirNext LT Pro Medium"/>
                <a:cs typeface="AvenirNext LT Pro Medium"/>
              </a:rPr>
              <a:t> </a:t>
            </a:r>
            <a:r>
              <a:rPr dirty="0" sz="1400" b="1">
                <a:latin typeface="AvenirNext LT Pro Medium"/>
                <a:cs typeface="AvenirNext LT Pro Medium"/>
              </a:rPr>
              <a:t>Building</a:t>
            </a:r>
            <a:r>
              <a:rPr dirty="0" sz="1400" spc="-45" b="1">
                <a:latin typeface="AvenirNext LT Pro Medium"/>
                <a:cs typeface="AvenirNext LT Pro Medium"/>
              </a:rPr>
              <a:t> </a:t>
            </a:r>
            <a:r>
              <a:rPr dirty="0" sz="1400" b="1">
                <a:latin typeface="AvenirNext LT Pro Medium"/>
                <a:cs typeface="AvenirNext LT Pro Medium"/>
              </a:rPr>
              <a:t>(EEB)</a:t>
            </a:r>
            <a:r>
              <a:rPr dirty="0" sz="1400">
                <a:latin typeface="AvenirNext LT Pro Regular"/>
                <a:cs typeface="AvenirNext LT Pro Regular"/>
              </a:rPr>
              <a:t>,</a:t>
            </a:r>
            <a:r>
              <a:rPr dirty="0" sz="1400" spc="-7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including</a:t>
            </a:r>
            <a:r>
              <a:rPr dirty="0" sz="1400" spc="-30">
                <a:latin typeface="AvenirNext LT Pro Regular"/>
                <a:cs typeface="AvenirNext LT Pro Regular"/>
              </a:rPr>
              <a:t> </a:t>
            </a:r>
            <a:r>
              <a:rPr dirty="0" sz="1400" spc="-20">
                <a:latin typeface="AvenirNext LT Pro Regular"/>
                <a:cs typeface="AvenirNext LT Pro Regular"/>
              </a:rPr>
              <a:t>rebar,</a:t>
            </a:r>
            <a:r>
              <a:rPr dirty="0" sz="1400" spc="-60">
                <a:latin typeface="AvenirNext LT Pro Regular"/>
                <a:cs typeface="AvenirNext LT Pro Regular"/>
              </a:rPr>
              <a:t> </a:t>
            </a:r>
            <a:r>
              <a:rPr dirty="0" sz="1400" spc="-10">
                <a:latin typeface="AvenirNext LT Pro Regular"/>
                <a:cs typeface="AvenirNext LT Pro Regular"/>
              </a:rPr>
              <a:t>formwork,</a:t>
            </a:r>
            <a:r>
              <a:rPr dirty="0" sz="1400" spc="-7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and</a:t>
            </a:r>
            <a:r>
              <a:rPr dirty="0" sz="1400" spc="-2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concrete</a:t>
            </a:r>
            <a:r>
              <a:rPr dirty="0" sz="1400" spc="-45">
                <a:latin typeface="AvenirNext LT Pro Regular"/>
                <a:cs typeface="AvenirNext LT Pro Regular"/>
              </a:rPr>
              <a:t> </a:t>
            </a:r>
            <a:r>
              <a:rPr dirty="0" sz="1400" spc="-10">
                <a:latin typeface="AvenirNext LT Pro Regular"/>
                <a:cs typeface="AvenirNext LT Pro Regular"/>
              </a:rPr>
              <a:t>pours.</a:t>
            </a:r>
            <a:endParaRPr sz="1400">
              <a:latin typeface="AvenirNext LT Pro Regular"/>
              <a:cs typeface="AvenirNext LT Pro Regular"/>
            </a:endParaRPr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sz="1400">
              <a:latin typeface="AvenirNext LT Pro Regular"/>
              <a:cs typeface="AvenirNext LT Pro Regular"/>
            </a:endParaRPr>
          </a:p>
          <a:p>
            <a:pPr marL="12700" marR="547370">
              <a:lnSpc>
                <a:spcPct val="100000"/>
              </a:lnSpc>
            </a:pPr>
            <a:r>
              <a:rPr dirty="0" sz="1400">
                <a:latin typeface="AvenirNext LT Pro Regular"/>
                <a:cs typeface="AvenirNext LT Pro Regular"/>
              </a:rPr>
              <a:t>Work</a:t>
            </a:r>
            <a:r>
              <a:rPr dirty="0" sz="1400" spc="-7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will</a:t>
            </a:r>
            <a:r>
              <a:rPr dirty="0" sz="1400" spc="-1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shift</a:t>
            </a:r>
            <a:r>
              <a:rPr dirty="0" sz="1400" spc="-6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above</a:t>
            </a:r>
            <a:r>
              <a:rPr dirty="0" sz="1400" spc="-4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ground</a:t>
            </a:r>
            <a:r>
              <a:rPr dirty="0" sz="1400" spc="-6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this</a:t>
            </a:r>
            <a:r>
              <a:rPr dirty="0" sz="1400" spc="-3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fall,</a:t>
            </a:r>
            <a:r>
              <a:rPr dirty="0" sz="1400" spc="-7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with</a:t>
            </a:r>
            <a:r>
              <a:rPr dirty="0" sz="1400" spc="-4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structural</a:t>
            </a:r>
            <a:r>
              <a:rPr dirty="0" sz="1400" spc="-6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framework</a:t>
            </a:r>
            <a:r>
              <a:rPr dirty="0" sz="1400" spc="-60">
                <a:latin typeface="AvenirNext LT Pro Regular"/>
                <a:cs typeface="AvenirNext LT Pro Regular"/>
              </a:rPr>
              <a:t> </a:t>
            </a:r>
            <a:r>
              <a:rPr dirty="0" sz="1400" spc="-10">
                <a:latin typeface="AvenirNext LT Pro Regular"/>
                <a:cs typeface="AvenirNext LT Pro Regular"/>
              </a:rPr>
              <a:t>installation,</a:t>
            </a:r>
            <a:r>
              <a:rPr dirty="0" sz="1400" spc="-7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tower</a:t>
            </a:r>
            <a:r>
              <a:rPr dirty="0" sz="1400" spc="-50">
                <a:latin typeface="AvenirNext LT Pro Regular"/>
                <a:cs typeface="AvenirNext LT Pro Regular"/>
              </a:rPr>
              <a:t> </a:t>
            </a:r>
            <a:r>
              <a:rPr dirty="0" sz="1400" spc="-10">
                <a:latin typeface="AvenirNext LT Pro Regular"/>
                <a:cs typeface="AvenirNext LT Pro Regular"/>
              </a:rPr>
              <a:t>crane removal,</a:t>
            </a:r>
            <a:r>
              <a:rPr dirty="0" sz="1400" spc="-7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and</a:t>
            </a:r>
            <a:r>
              <a:rPr dirty="0" sz="1400" spc="-35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retaining</a:t>
            </a:r>
            <a:r>
              <a:rPr dirty="0" sz="1400" spc="-40">
                <a:latin typeface="AvenirNext LT Pro Regular"/>
                <a:cs typeface="AvenirNext LT Pro Regular"/>
              </a:rPr>
              <a:t> </a:t>
            </a:r>
            <a:r>
              <a:rPr dirty="0" sz="1400">
                <a:latin typeface="AvenirNext LT Pro Regular"/>
                <a:cs typeface="AvenirNext LT Pro Regular"/>
              </a:rPr>
              <a:t>wall</a:t>
            </a:r>
            <a:r>
              <a:rPr dirty="0" sz="1400" spc="-10">
                <a:latin typeface="AvenirNext LT Pro Regular"/>
                <a:cs typeface="AvenirNext LT Pro Regular"/>
              </a:rPr>
              <a:t> construction.</a:t>
            </a:r>
            <a:endParaRPr sz="1400">
              <a:latin typeface="AvenirNext LT Pro Regular"/>
              <a:cs typeface="AvenirNext LT Pro Regular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8522" y="207346"/>
            <a:ext cx="11508105" cy="721360"/>
            <a:chOff x="278522" y="207346"/>
            <a:chExt cx="11508105" cy="721360"/>
          </a:xfrm>
        </p:grpSpPr>
        <p:sp>
          <p:nvSpPr>
            <p:cNvPr id="4" name="object 4"/>
            <p:cNvSpPr/>
            <p:nvPr/>
          </p:nvSpPr>
          <p:spPr>
            <a:xfrm>
              <a:off x="316622" y="245446"/>
              <a:ext cx="11431905" cy="645160"/>
            </a:xfrm>
            <a:custGeom>
              <a:avLst/>
              <a:gdLst/>
              <a:ahLst/>
              <a:cxnLst/>
              <a:rect l="l" t="t" r="r" b="b"/>
              <a:pathLst>
                <a:path w="11431905" h="645160">
                  <a:moveTo>
                    <a:pt x="11403164" y="0"/>
                  </a:moveTo>
                  <a:lnTo>
                    <a:pt x="28155" y="0"/>
                  </a:lnTo>
                  <a:lnTo>
                    <a:pt x="17193" y="2213"/>
                  </a:lnTo>
                  <a:lnTo>
                    <a:pt x="8243" y="8248"/>
                  </a:lnTo>
                  <a:lnTo>
                    <a:pt x="2211" y="17198"/>
                  </a:lnTo>
                  <a:lnTo>
                    <a:pt x="0" y="28155"/>
                  </a:lnTo>
                  <a:lnTo>
                    <a:pt x="0" y="616978"/>
                  </a:lnTo>
                  <a:lnTo>
                    <a:pt x="2211" y="627941"/>
                  </a:lnTo>
                  <a:lnTo>
                    <a:pt x="8243" y="636890"/>
                  </a:lnTo>
                  <a:lnTo>
                    <a:pt x="17193" y="642923"/>
                  </a:lnTo>
                  <a:lnTo>
                    <a:pt x="28155" y="645134"/>
                  </a:lnTo>
                  <a:lnTo>
                    <a:pt x="11403164" y="645134"/>
                  </a:lnTo>
                  <a:lnTo>
                    <a:pt x="11414127" y="642923"/>
                  </a:lnTo>
                  <a:lnTo>
                    <a:pt x="11423076" y="636890"/>
                  </a:lnTo>
                  <a:lnTo>
                    <a:pt x="11429109" y="627941"/>
                  </a:lnTo>
                  <a:lnTo>
                    <a:pt x="11431320" y="616978"/>
                  </a:lnTo>
                  <a:lnTo>
                    <a:pt x="11431320" y="28155"/>
                  </a:lnTo>
                  <a:lnTo>
                    <a:pt x="11429109" y="17198"/>
                  </a:lnTo>
                  <a:lnTo>
                    <a:pt x="11423076" y="8248"/>
                  </a:lnTo>
                  <a:lnTo>
                    <a:pt x="11414127" y="2213"/>
                  </a:lnTo>
                  <a:lnTo>
                    <a:pt x="11403164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6622" y="245446"/>
              <a:ext cx="11431905" cy="645160"/>
            </a:xfrm>
            <a:custGeom>
              <a:avLst/>
              <a:gdLst/>
              <a:ahLst/>
              <a:cxnLst/>
              <a:rect l="l" t="t" r="r" b="b"/>
              <a:pathLst>
                <a:path w="11431905" h="645160">
                  <a:moveTo>
                    <a:pt x="0" y="28155"/>
                  </a:moveTo>
                  <a:lnTo>
                    <a:pt x="2211" y="17198"/>
                  </a:lnTo>
                  <a:lnTo>
                    <a:pt x="8243" y="8248"/>
                  </a:lnTo>
                  <a:lnTo>
                    <a:pt x="17193" y="2213"/>
                  </a:lnTo>
                  <a:lnTo>
                    <a:pt x="28155" y="0"/>
                  </a:lnTo>
                  <a:lnTo>
                    <a:pt x="11403164" y="0"/>
                  </a:lnTo>
                  <a:lnTo>
                    <a:pt x="11414127" y="2213"/>
                  </a:lnTo>
                  <a:lnTo>
                    <a:pt x="11423076" y="8248"/>
                  </a:lnTo>
                  <a:lnTo>
                    <a:pt x="11429109" y="17198"/>
                  </a:lnTo>
                  <a:lnTo>
                    <a:pt x="11431320" y="28155"/>
                  </a:lnTo>
                  <a:lnTo>
                    <a:pt x="11431320" y="616978"/>
                  </a:lnTo>
                  <a:lnTo>
                    <a:pt x="11429109" y="627941"/>
                  </a:lnTo>
                  <a:lnTo>
                    <a:pt x="11423076" y="636890"/>
                  </a:lnTo>
                  <a:lnTo>
                    <a:pt x="11414127" y="642923"/>
                  </a:lnTo>
                  <a:lnTo>
                    <a:pt x="11403164" y="645134"/>
                  </a:lnTo>
                  <a:lnTo>
                    <a:pt x="28155" y="645134"/>
                  </a:lnTo>
                  <a:lnTo>
                    <a:pt x="17193" y="642923"/>
                  </a:lnTo>
                  <a:lnTo>
                    <a:pt x="8243" y="636890"/>
                  </a:lnTo>
                  <a:lnTo>
                    <a:pt x="2211" y="627941"/>
                  </a:lnTo>
                  <a:lnTo>
                    <a:pt x="0" y="616978"/>
                  </a:lnTo>
                  <a:lnTo>
                    <a:pt x="0" y="28155"/>
                  </a:lnTo>
                  <a:close/>
                </a:path>
              </a:pathLst>
            </a:custGeom>
            <a:ln w="76199">
              <a:solidFill>
                <a:srgbClr val="CA559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68800" y="413723"/>
            <a:ext cx="11327130" cy="2781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15900">
              <a:lnSpc>
                <a:spcPct val="100000"/>
              </a:lnSpc>
              <a:spcBef>
                <a:spcPts val="105"/>
              </a:spcBef>
            </a:pPr>
            <a:r>
              <a:rPr dirty="0" sz="1650" spc="-10">
                <a:solidFill>
                  <a:srgbClr val="FFFFFF"/>
                </a:solidFill>
              </a:rPr>
              <a:t>CURRENT</a:t>
            </a:r>
            <a:r>
              <a:rPr dirty="0" sz="1650" spc="-105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WORK:</a:t>
            </a:r>
            <a:r>
              <a:rPr dirty="0" sz="1650" spc="-20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FUTURE</a:t>
            </a:r>
            <a:r>
              <a:rPr dirty="0" sz="1650" spc="-45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ORDNANCE</a:t>
            </a:r>
            <a:r>
              <a:rPr dirty="0" sz="1650" spc="-45">
                <a:solidFill>
                  <a:srgbClr val="FFFFFF"/>
                </a:solidFill>
              </a:rPr>
              <a:t> </a:t>
            </a:r>
            <a:r>
              <a:rPr dirty="0" sz="1650" spc="-20">
                <a:solidFill>
                  <a:srgbClr val="FFFFFF"/>
                </a:solidFill>
              </a:rPr>
              <a:t>PARK</a:t>
            </a:r>
            <a:r>
              <a:rPr dirty="0" sz="1650" spc="-60">
                <a:solidFill>
                  <a:srgbClr val="FFFFFF"/>
                </a:solidFill>
              </a:rPr>
              <a:t> </a:t>
            </a:r>
            <a:r>
              <a:rPr dirty="0" sz="1650" spc="-10">
                <a:solidFill>
                  <a:srgbClr val="FFFFFF"/>
                </a:solidFill>
              </a:rPr>
              <a:t>EMERGENCY</a:t>
            </a:r>
            <a:r>
              <a:rPr dirty="0" sz="1650" spc="-90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EXIT</a:t>
            </a:r>
            <a:r>
              <a:rPr dirty="0" sz="1650" spc="-60">
                <a:solidFill>
                  <a:srgbClr val="FFFFFF"/>
                </a:solidFill>
              </a:rPr>
              <a:t> </a:t>
            </a:r>
            <a:r>
              <a:rPr dirty="0" sz="1650">
                <a:solidFill>
                  <a:srgbClr val="FFFFFF"/>
                </a:solidFill>
              </a:rPr>
              <a:t>BUILDING</a:t>
            </a:r>
            <a:r>
              <a:rPr dirty="0" sz="1650" spc="-40">
                <a:solidFill>
                  <a:srgbClr val="FFFFFF"/>
                </a:solidFill>
              </a:rPr>
              <a:t> </a:t>
            </a:r>
            <a:r>
              <a:rPr dirty="0" sz="1650" spc="-10">
                <a:solidFill>
                  <a:srgbClr val="FFFFFF"/>
                </a:solidFill>
              </a:rPr>
              <a:t>PROGRESS</a:t>
            </a:r>
            <a:endParaRPr sz="1650"/>
          </a:p>
        </p:txBody>
      </p:sp>
      <p:sp>
        <p:nvSpPr>
          <p:cNvPr id="7" name="object 7"/>
          <p:cNvSpPr txBox="1"/>
          <p:nvPr/>
        </p:nvSpPr>
        <p:spPr>
          <a:xfrm>
            <a:off x="395024" y="6361560"/>
            <a:ext cx="941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7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67677" y="6359696"/>
            <a:ext cx="1720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20</a:t>
            </a:r>
            <a:endParaRPr sz="1000">
              <a:latin typeface="AvenirNext LT Pro Regular"/>
              <a:cs typeface="AvenirNext LT Pro Regular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83740" y="1191488"/>
            <a:ext cx="3774440" cy="4517390"/>
            <a:chOff x="7983740" y="1191488"/>
            <a:chExt cx="3774440" cy="451739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8447" y="1201013"/>
              <a:ext cx="3699992" cy="44973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043684" y="1196250"/>
              <a:ext cx="3709670" cy="4507865"/>
            </a:xfrm>
            <a:custGeom>
              <a:avLst/>
              <a:gdLst/>
              <a:ahLst/>
              <a:cxnLst/>
              <a:rect l="l" t="t" r="r" b="b"/>
              <a:pathLst>
                <a:path w="3709670" h="4507865">
                  <a:moveTo>
                    <a:pt x="0" y="0"/>
                  </a:moveTo>
                  <a:lnTo>
                    <a:pt x="3709517" y="0"/>
                  </a:lnTo>
                  <a:lnTo>
                    <a:pt x="3709517" y="4507826"/>
                  </a:lnTo>
                  <a:lnTo>
                    <a:pt x="0" y="450782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A white arrow in a circle with a black background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83740" y="4967261"/>
              <a:ext cx="739896" cy="74014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307452" y="5751522"/>
            <a:ext cx="31800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03630" marR="5080" indent="-1091565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AvenirNext LT Pro Regular"/>
                <a:cs typeface="AvenirNext LT Pro Regular"/>
              </a:rPr>
              <a:t>A</a:t>
            </a:r>
            <a:r>
              <a:rPr dirty="0" sz="1200" spc="-3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look</a:t>
            </a:r>
            <a:r>
              <a:rPr dirty="0" sz="1200" spc="-2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at</a:t>
            </a:r>
            <a:r>
              <a:rPr dirty="0" sz="1200" spc="-2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the</a:t>
            </a:r>
            <a:r>
              <a:rPr dirty="0" sz="1200" spc="-3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permanent</a:t>
            </a:r>
            <a:r>
              <a:rPr dirty="0" sz="1200" spc="-5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works</a:t>
            </a:r>
            <a:r>
              <a:rPr dirty="0" sz="1200" spc="-3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inside</a:t>
            </a:r>
            <a:r>
              <a:rPr dirty="0" sz="1200" spc="-1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the</a:t>
            </a:r>
            <a:r>
              <a:rPr dirty="0" sz="1200" spc="-30" i="1">
                <a:latin typeface="AvenirNext LT Pro Regular"/>
                <a:cs typeface="AvenirNext LT Pro Regular"/>
              </a:rPr>
              <a:t> </a:t>
            </a:r>
            <a:r>
              <a:rPr dirty="0" sz="1200" spc="-20" i="1">
                <a:latin typeface="AvenirNext LT Pro Regular"/>
                <a:cs typeface="AvenirNext LT Pro Regular"/>
              </a:rPr>
              <a:t>shaft</a:t>
            </a:r>
            <a:r>
              <a:rPr dirty="0" sz="1200" spc="-2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(August</a:t>
            </a:r>
            <a:r>
              <a:rPr dirty="0" sz="1200" spc="-40" i="1"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latin typeface="AvenirNext LT Pro Regular"/>
                <a:cs typeface="AvenirNext LT Pro Regular"/>
              </a:rPr>
              <a:t>2026)</a:t>
            </a:r>
            <a:endParaRPr sz="1200">
              <a:latin typeface="AvenirNext LT Pro Regular"/>
              <a:cs typeface="AvenirNext LT Pro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06532" y="4823853"/>
            <a:ext cx="927735" cy="213995"/>
          </a:xfrm>
          <a:prstGeom prst="rect">
            <a:avLst/>
          </a:prstGeom>
          <a:solidFill>
            <a:srgbClr val="181818">
              <a:alpha val="83135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62230">
              <a:lnSpc>
                <a:spcPts val="1265"/>
              </a:lnSpc>
            </a:pP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Precast</a:t>
            </a:r>
            <a:r>
              <a:rPr dirty="0" sz="1100" spc="-5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stairs</a:t>
            </a:r>
            <a:endParaRPr sz="1100">
              <a:latin typeface="AvenirNext LT Pro Regular"/>
              <a:cs typeface="AvenirNext LT Pro Regular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984272" y="4612461"/>
            <a:ext cx="686435" cy="211454"/>
          </a:xfrm>
          <a:custGeom>
            <a:avLst/>
            <a:gdLst/>
            <a:ahLst/>
            <a:cxnLst/>
            <a:rect l="l" t="t" r="r" b="b"/>
            <a:pathLst>
              <a:path w="686434" h="211454">
                <a:moveTo>
                  <a:pt x="686117" y="211391"/>
                </a:moveTo>
                <a:lnTo>
                  <a:pt x="0" y="0"/>
                </a:lnTo>
              </a:path>
            </a:pathLst>
          </a:custGeom>
          <a:ln w="28575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408647" y="2636989"/>
            <a:ext cx="5876290" cy="3262629"/>
            <a:chOff x="408647" y="2636989"/>
            <a:chExt cx="5876290" cy="3262629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360" y="2649689"/>
              <a:ext cx="5850442" cy="32366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14997" y="2643339"/>
              <a:ext cx="5863590" cy="3249930"/>
            </a:xfrm>
            <a:custGeom>
              <a:avLst/>
              <a:gdLst/>
              <a:ahLst/>
              <a:cxnLst/>
              <a:rect l="l" t="t" r="r" b="b"/>
              <a:pathLst>
                <a:path w="5863590" h="3249929">
                  <a:moveTo>
                    <a:pt x="0" y="0"/>
                  </a:moveTo>
                  <a:lnTo>
                    <a:pt x="5863158" y="0"/>
                  </a:lnTo>
                  <a:lnTo>
                    <a:pt x="5863158" y="3249371"/>
                  </a:lnTo>
                  <a:lnTo>
                    <a:pt x="0" y="32493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188656" y="4729962"/>
            <a:ext cx="570230" cy="209550"/>
          </a:xfrm>
          <a:prstGeom prst="rect">
            <a:avLst/>
          </a:prstGeom>
          <a:solidFill>
            <a:srgbClr val="181818">
              <a:alpha val="83135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100330">
              <a:lnSpc>
                <a:spcPts val="1265"/>
              </a:lnSpc>
            </a:pPr>
            <a:r>
              <a:rPr dirty="0" sz="1100" spc="-2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Rebar</a:t>
            </a:r>
            <a:endParaRPr sz="1100">
              <a:latin typeface="AvenirNext LT Pro Regular"/>
              <a:cs typeface="AvenirNext LT Pro Regular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4426" y="4820320"/>
            <a:ext cx="1554480" cy="1077595"/>
            <a:chOff x="414426" y="4820320"/>
            <a:chExt cx="1554480" cy="1077595"/>
          </a:xfrm>
        </p:grpSpPr>
        <p:sp>
          <p:nvSpPr>
            <p:cNvPr id="21" name="object 21"/>
            <p:cNvSpPr/>
            <p:nvPr/>
          </p:nvSpPr>
          <p:spPr>
            <a:xfrm>
              <a:off x="1758745" y="4834607"/>
              <a:ext cx="195580" cy="146685"/>
            </a:xfrm>
            <a:custGeom>
              <a:avLst/>
              <a:gdLst/>
              <a:ahLst/>
              <a:cxnLst/>
              <a:rect l="l" t="t" r="r" b="b"/>
              <a:pathLst>
                <a:path w="195580" h="146685">
                  <a:moveTo>
                    <a:pt x="195567" y="146443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18181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A white arrow in a circle with a black background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4426" y="5142957"/>
              <a:ext cx="754341" cy="75459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313901" y="2790126"/>
            <a:ext cx="956944" cy="191770"/>
          </a:xfrm>
          <a:prstGeom prst="rect">
            <a:avLst/>
          </a:prstGeom>
          <a:solidFill>
            <a:srgbClr val="181818">
              <a:alpha val="83135"/>
            </a:srgbClr>
          </a:solidFill>
        </p:spPr>
        <p:txBody>
          <a:bodyPr wrap="square" lIns="0" tIns="0" rIns="0" bIns="0" rtlCol="0" vert="horz">
            <a:spAutoFit/>
          </a:bodyPr>
          <a:lstStyle/>
          <a:p>
            <a:pPr marL="134620">
              <a:lnSpc>
                <a:spcPts val="1265"/>
              </a:lnSpc>
            </a:pP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Street</a:t>
            </a:r>
            <a:r>
              <a:rPr dirty="0" sz="1100" spc="-35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 i="1">
                <a:solidFill>
                  <a:srgbClr val="FFFFFF"/>
                </a:solidFill>
                <a:latin typeface="AvenirNext LT Pro Regular"/>
                <a:cs typeface="AvenirNext LT Pro Regular"/>
              </a:rPr>
              <a:t>level</a:t>
            </a:r>
            <a:endParaRPr sz="1100">
              <a:latin typeface="AvenirNext LT Pro Regular"/>
              <a:cs typeface="AvenirNext LT Pro Regular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7857" y="5936189"/>
            <a:ext cx="5502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AvenirNext LT Pro Regular"/>
                <a:cs typeface="AvenirNext LT Pro Regular"/>
              </a:rPr>
              <a:t>A</a:t>
            </a:r>
            <a:r>
              <a:rPr dirty="0" sz="1200" spc="-3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look</a:t>
            </a:r>
            <a:r>
              <a:rPr dirty="0" sz="1200" spc="-2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at</a:t>
            </a:r>
            <a:r>
              <a:rPr dirty="0" sz="1200" spc="-2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the</a:t>
            </a:r>
            <a:r>
              <a:rPr dirty="0" sz="1200" spc="-3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permanent</a:t>
            </a:r>
            <a:r>
              <a:rPr dirty="0" sz="1200" spc="-5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works</a:t>
            </a:r>
            <a:r>
              <a:rPr dirty="0" sz="1200" spc="-3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before</a:t>
            </a:r>
            <a:r>
              <a:rPr dirty="0" sz="1200" spc="-5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above</a:t>
            </a:r>
            <a:r>
              <a:rPr dirty="0" sz="1200" spc="-35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ground</a:t>
            </a:r>
            <a:r>
              <a:rPr dirty="0" sz="1200" spc="-5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construction</a:t>
            </a:r>
            <a:r>
              <a:rPr dirty="0" sz="1200" spc="-50" i="1"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latin typeface="AvenirNext LT Pro Regular"/>
                <a:cs typeface="AvenirNext LT Pro Regular"/>
              </a:rPr>
              <a:t>(August</a:t>
            </a:r>
            <a:r>
              <a:rPr dirty="0" sz="1200" spc="-20" i="1"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latin typeface="AvenirNext LT Pro Regular"/>
                <a:cs typeface="AvenirNext LT Pro Regular"/>
              </a:rPr>
              <a:t>2026)</a:t>
            </a:r>
            <a:endParaRPr sz="1200">
              <a:latin typeface="AvenirNext LT Pro Regular"/>
              <a:cs typeface="AvenirNext LT Pro Regula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52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2192000" cy="6845300"/>
          </a:xfrm>
          <a:custGeom>
            <a:avLst/>
            <a:gdLst/>
            <a:ahLst/>
            <a:cxnLst/>
            <a:rect l="l" t="t" r="r" b="b"/>
            <a:pathLst>
              <a:path w="12192000" h="6845300">
                <a:moveTo>
                  <a:pt x="12192000" y="0"/>
                </a:moveTo>
                <a:lnTo>
                  <a:pt x="0" y="0"/>
                </a:lnTo>
                <a:lnTo>
                  <a:pt x="0" y="6845300"/>
                </a:lnTo>
                <a:lnTo>
                  <a:pt x="12192000" y="68453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85CE">
              <a:alpha val="7215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541330" y="2946786"/>
            <a:ext cx="7108190" cy="84709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350">
                <a:solidFill>
                  <a:srgbClr val="181818"/>
                </a:solidFill>
              </a:rPr>
              <a:t>Questions</a:t>
            </a:r>
            <a:r>
              <a:rPr dirty="0" sz="5350" spc="5">
                <a:solidFill>
                  <a:srgbClr val="181818"/>
                </a:solidFill>
              </a:rPr>
              <a:t> </a:t>
            </a:r>
            <a:r>
              <a:rPr dirty="0" sz="5350">
                <a:solidFill>
                  <a:srgbClr val="181818"/>
                </a:solidFill>
              </a:rPr>
              <a:t>&amp;</a:t>
            </a:r>
            <a:r>
              <a:rPr dirty="0" sz="5350" spc="-75">
                <a:solidFill>
                  <a:srgbClr val="181818"/>
                </a:solidFill>
              </a:rPr>
              <a:t> </a:t>
            </a:r>
            <a:r>
              <a:rPr dirty="0" sz="5350" spc="-10">
                <a:solidFill>
                  <a:srgbClr val="181818"/>
                </a:solidFill>
              </a:rPr>
              <a:t>Answers</a:t>
            </a:r>
            <a:endParaRPr sz="535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957" y="6276441"/>
            <a:ext cx="2508275" cy="230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024" y="6361560"/>
            <a:ext cx="941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7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67677" y="6359696"/>
            <a:ext cx="1720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22</a:t>
            </a:r>
            <a:endParaRPr sz="1000">
              <a:latin typeface="AvenirNext LT Pro Regular"/>
              <a:cs typeface="AvenirNext LT Pro Regular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7822" y="159111"/>
            <a:ext cx="11511915" cy="718185"/>
            <a:chOff x="317822" y="159111"/>
            <a:chExt cx="11511915" cy="718185"/>
          </a:xfrm>
        </p:grpSpPr>
        <p:sp>
          <p:nvSpPr>
            <p:cNvPr id="5" name="object 5"/>
            <p:cNvSpPr/>
            <p:nvPr/>
          </p:nvSpPr>
          <p:spPr>
            <a:xfrm>
              <a:off x="355922" y="197211"/>
              <a:ext cx="11435715" cy="641985"/>
            </a:xfrm>
            <a:custGeom>
              <a:avLst/>
              <a:gdLst/>
              <a:ahLst/>
              <a:cxnLst/>
              <a:rect l="l" t="t" r="r" b="b"/>
              <a:pathLst>
                <a:path w="11435715" h="641985">
                  <a:moveTo>
                    <a:pt x="11407330" y="0"/>
                  </a:moveTo>
                  <a:lnTo>
                    <a:pt x="28003" y="0"/>
                  </a:lnTo>
                  <a:lnTo>
                    <a:pt x="17102" y="2200"/>
                  </a:lnTo>
                  <a:lnTo>
                    <a:pt x="8201" y="8201"/>
                  </a:lnTo>
                  <a:lnTo>
                    <a:pt x="2200" y="17102"/>
                  </a:lnTo>
                  <a:lnTo>
                    <a:pt x="0" y="28003"/>
                  </a:lnTo>
                  <a:lnTo>
                    <a:pt x="0" y="613562"/>
                  </a:lnTo>
                  <a:lnTo>
                    <a:pt x="2200" y="624458"/>
                  </a:lnTo>
                  <a:lnTo>
                    <a:pt x="8201" y="633360"/>
                  </a:lnTo>
                  <a:lnTo>
                    <a:pt x="17102" y="639363"/>
                  </a:lnTo>
                  <a:lnTo>
                    <a:pt x="28003" y="641565"/>
                  </a:lnTo>
                  <a:lnTo>
                    <a:pt x="11407330" y="641565"/>
                  </a:lnTo>
                  <a:lnTo>
                    <a:pt x="11418231" y="639363"/>
                  </a:lnTo>
                  <a:lnTo>
                    <a:pt x="11427132" y="633360"/>
                  </a:lnTo>
                  <a:lnTo>
                    <a:pt x="11433133" y="624458"/>
                  </a:lnTo>
                  <a:lnTo>
                    <a:pt x="11435334" y="613562"/>
                  </a:lnTo>
                  <a:lnTo>
                    <a:pt x="11435334" y="28003"/>
                  </a:lnTo>
                  <a:lnTo>
                    <a:pt x="11433133" y="17102"/>
                  </a:lnTo>
                  <a:lnTo>
                    <a:pt x="11427132" y="8201"/>
                  </a:lnTo>
                  <a:lnTo>
                    <a:pt x="11418231" y="2200"/>
                  </a:lnTo>
                  <a:lnTo>
                    <a:pt x="11407330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55922" y="197211"/>
              <a:ext cx="11435715" cy="641985"/>
            </a:xfrm>
            <a:custGeom>
              <a:avLst/>
              <a:gdLst/>
              <a:ahLst/>
              <a:cxnLst/>
              <a:rect l="l" t="t" r="r" b="b"/>
              <a:pathLst>
                <a:path w="11435715" h="641985">
                  <a:moveTo>
                    <a:pt x="0" y="28003"/>
                  </a:moveTo>
                  <a:lnTo>
                    <a:pt x="2200" y="17102"/>
                  </a:lnTo>
                  <a:lnTo>
                    <a:pt x="8201" y="8201"/>
                  </a:lnTo>
                  <a:lnTo>
                    <a:pt x="17102" y="2200"/>
                  </a:lnTo>
                  <a:lnTo>
                    <a:pt x="28003" y="0"/>
                  </a:lnTo>
                  <a:lnTo>
                    <a:pt x="11407330" y="0"/>
                  </a:lnTo>
                  <a:lnTo>
                    <a:pt x="11418231" y="2200"/>
                  </a:lnTo>
                  <a:lnTo>
                    <a:pt x="11427132" y="8201"/>
                  </a:lnTo>
                  <a:lnTo>
                    <a:pt x="11433133" y="17102"/>
                  </a:lnTo>
                  <a:lnTo>
                    <a:pt x="11435334" y="28003"/>
                  </a:lnTo>
                  <a:lnTo>
                    <a:pt x="11435334" y="613562"/>
                  </a:lnTo>
                  <a:lnTo>
                    <a:pt x="11433133" y="624458"/>
                  </a:lnTo>
                  <a:lnTo>
                    <a:pt x="11427132" y="633360"/>
                  </a:lnTo>
                  <a:lnTo>
                    <a:pt x="11418231" y="639363"/>
                  </a:lnTo>
                  <a:lnTo>
                    <a:pt x="11407330" y="641565"/>
                  </a:lnTo>
                  <a:lnTo>
                    <a:pt x="28003" y="641565"/>
                  </a:lnTo>
                  <a:lnTo>
                    <a:pt x="17102" y="639363"/>
                  </a:lnTo>
                  <a:lnTo>
                    <a:pt x="8201" y="633360"/>
                  </a:lnTo>
                  <a:lnTo>
                    <a:pt x="2200" y="624458"/>
                  </a:lnTo>
                  <a:lnTo>
                    <a:pt x="0" y="613562"/>
                  </a:lnTo>
                  <a:lnTo>
                    <a:pt x="0" y="28003"/>
                  </a:lnTo>
                  <a:close/>
                </a:path>
              </a:pathLst>
            </a:custGeom>
            <a:ln w="76200">
              <a:solidFill>
                <a:srgbClr val="CA559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2300" rIns="0" bIns="0" rtlCol="0" vert="horz">
            <a:spAutoFit/>
          </a:bodyPr>
          <a:lstStyle/>
          <a:p>
            <a:pPr marL="153035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ONTARIO</a:t>
            </a:r>
            <a:r>
              <a:rPr dirty="0" spc="-80"/>
              <a:t> </a:t>
            </a:r>
            <a:r>
              <a:rPr dirty="0"/>
              <a:t>LINE</a:t>
            </a:r>
            <a:r>
              <a:rPr dirty="0" spc="-60"/>
              <a:t> </a:t>
            </a:r>
            <a:r>
              <a:rPr dirty="0"/>
              <a:t>OPEN</a:t>
            </a:r>
            <a:r>
              <a:rPr dirty="0" spc="-50"/>
              <a:t> </a:t>
            </a:r>
            <a:r>
              <a:rPr dirty="0"/>
              <a:t>HOUSE</a:t>
            </a:r>
            <a:r>
              <a:rPr dirty="0" spc="-85"/>
              <a:t> </a:t>
            </a:r>
            <a:r>
              <a:rPr dirty="0" spc="-10"/>
              <a:t>COMING</a:t>
            </a:r>
            <a:r>
              <a:rPr dirty="0" spc="-130"/>
              <a:t> </a:t>
            </a:r>
            <a:r>
              <a:rPr dirty="0"/>
              <a:t>THIS</a:t>
            </a:r>
            <a:r>
              <a:rPr dirty="0" spc="-65"/>
              <a:t> </a:t>
            </a:r>
            <a:r>
              <a:rPr dirty="0" spc="-20"/>
              <a:t>FALL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32266" y="1478599"/>
            <a:ext cx="4672330" cy="245935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38100" marR="375285">
              <a:lnSpc>
                <a:spcPts val="2150"/>
              </a:lnSpc>
              <a:spcBef>
                <a:spcPts val="180"/>
              </a:spcBef>
            </a:pPr>
            <a:r>
              <a:rPr dirty="0" sz="1800" spc="-1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Exhibition</a:t>
            </a:r>
            <a:r>
              <a:rPr dirty="0" sz="1800" spc="-2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&amp;</a:t>
            </a:r>
            <a:r>
              <a:rPr dirty="0" sz="1800" spc="-2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Ordnance</a:t>
            </a:r>
            <a:r>
              <a:rPr dirty="0" sz="1800" spc="-2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Park</a:t>
            </a:r>
            <a:r>
              <a:rPr dirty="0" sz="1800" spc="-2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EEB</a:t>
            </a:r>
            <a:r>
              <a:rPr dirty="0" sz="1800" spc="-4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Open </a:t>
            </a:r>
            <a:r>
              <a:rPr dirty="0" sz="1800" spc="-1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House</a:t>
            </a:r>
            <a:endParaRPr sz="1800">
              <a:latin typeface="AvenirNext LT Pro Medium"/>
              <a:cs typeface="AvenirNext LT Pro Medium"/>
            </a:endParaRPr>
          </a:p>
          <a:p>
            <a:pPr marL="38100">
              <a:lnSpc>
                <a:spcPts val="2085"/>
              </a:lnSpc>
            </a:pP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Location:</a:t>
            </a:r>
            <a:r>
              <a:rPr dirty="0" sz="1800" spc="-6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Black</a:t>
            </a:r>
            <a:r>
              <a:rPr dirty="0" sz="1800" spc="-5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Sheep</a:t>
            </a:r>
            <a:endParaRPr sz="1800">
              <a:latin typeface="AvenirNext LT Pro Medium"/>
              <a:cs typeface="AvenirNext LT Pro Medium"/>
            </a:endParaRPr>
          </a:p>
          <a:p>
            <a:pPr marL="38100" marR="638810" indent="914400">
              <a:lnSpc>
                <a:spcPct val="99700"/>
              </a:lnSpc>
              <a:spcBef>
                <a:spcPts val="5"/>
              </a:spcBef>
            </a:pP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(Brazen</a:t>
            </a:r>
            <a:r>
              <a:rPr dirty="0" sz="1800" spc="-7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Head</a:t>
            </a:r>
            <a:r>
              <a:rPr dirty="0" sz="1800" spc="-4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Pub,</a:t>
            </a:r>
            <a:r>
              <a:rPr dirty="0" sz="1800" spc="-7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3</a:t>
            </a:r>
            <a:r>
              <a:rPr dirty="0" baseline="25462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rd</a:t>
            </a:r>
            <a:r>
              <a:rPr dirty="0" baseline="25462" sz="1800" spc="142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Floor)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Date:</a:t>
            </a:r>
            <a:r>
              <a:rPr dirty="0" sz="1800" spc="-6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Saturday,</a:t>
            </a:r>
            <a:r>
              <a:rPr dirty="0" sz="1800" spc="-7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1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November</a:t>
            </a:r>
            <a:r>
              <a:rPr dirty="0" sz="1800" spc="-5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7</a:t>
            </a:r>
            <a:r>
              <a:rPr dirty="0" baseline="25462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th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,</a:t>
            </a:r>
            <a:r>
              <a:rPr dirty="0" sz="1800" spc="-4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2026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Time:</a:t>
            </a:r>
            <a:r>
              <a:rPr dirty="0" sz="18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9:30</a:t>
            </a:r>
            <a:r>
              <a:rPr dirty="0" sz="1800" spc="-3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a.m.</a:t>
            </a:r>
            <a:r>
              <a:rPr dirty="0" sz="1800" spc="-5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to</a:t>
            </a:r>
            <a:r>
              <a:rPr dirty="0" sz="1800" spc="-3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11:30</a:t>
            </a:r>
            <a:r>
              <a:rPr dirty="0" sz="1800" spc="-3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8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a.m.</a:t>
            </a:r>
            <a:endParaRPr sz="1800">
              <a:latin typeface="AvenirNext LT Pro Medium"/>
              <a:cs typeface="AvenirNext LT Pro Medium"/>
            </a:endParaRPr>
          </a:p>
          <a:p>
            <a:pPr marL="778510" marR="30480" indent="-283845">
              <a:lnSpc>
                <a:spcPct val="100000"/>
              </a:lnSpc>
              <a:spcBef>
                <a:spcPts val="1910"/>
              </a:spcBef>
              <a:buFont typeface="Courier New"/>
              <a:buChar char="o"/>
              <a:tabLst>
                <a:tab pos="779780" algn="l"/>
              </a:tabLst>
            </a:pP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Connect</a:t>
            </a:r>
            <a:r>
              <a:rPr dirty="0" sz="18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with</a:t>
            </a:r>
            <a:r>
              <a:rPr dirty="0" sz="18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the</a:t>
            </a:r>
            <a:r>
              <a:rPr dirty="0" sz="18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team</a:t>
            </a:r>
            <a:r>
              <a:rPr dirty="0" sz="18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delivering</a:t>
            </a:r>
            <a:r>
              <a:rPr dirty="0" sz="1800" spc="-6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the </a:t>
            </a:r>
            <a:r>
              <a:rPr dirty="0" sz="18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	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Ontario</a:t>
            </a:r>
            <a:r>
              <a:rPr dirty="0" sz="18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Line</a:t>
            </a:r>
            <a:r>
              <a:rPr dirty="0" sz="18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at</a:t>
            </a:r>
            <a:r>
              <a:rPr dirty="0" sz="18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Exhibition.</a:t>
            </a:r>
            <a:endParaRPr sz="1800">
              <a:latin typeface="AvenirNext LT Pro Regular"/>
              <a:cs typeface="AvenirNext LT Pro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942" y="4185223"/>
            <a:ext cx="406082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100"/>
              </a:spcBef>
              <a:buFont typeface="Courier New"/>
              <a:buChar char="o"/>
              <a:tabLst>
                <a:tab pos="297180" algn="l"/>
              </a:tabLst>
            </a:pP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Learn</a:t>
            </a:r>
            <a:r>
              <a:rPr dirty="0" sz="18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more</a:t>
            </a:r>
            <a:r>
              <a:rPr dirty="0" sz="18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about</a:t>
            </a:r>
            <a:r>
              <a:rPr dirty="0" sz="1800" spc="-4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tunnelling,</a:t>
            </a:r>
            <a:r>
              <a:rPr dirty="0" sz="1800" spc="-10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future </a:t>
            </a:r>
            <a:r>
              <a:rPr dirty="0" sz="18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	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station</a:t>
            </a:r>
            <a:r>
              <a:rPr dirty="0" sz="1800" spc="-4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buildings,</a:t>
            </a:r>
            <a:r>
              <a:rPr dirty="0" sz="1800" spc="-9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new</a:t>
            </a:r>
            <a:r>
              <a:rPr dirty="0" sz="18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trains</a:t>
            </a:r>
            <a:r>
              <a:rPr dirty="0" sz="18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and</a:t>
            </a:r>
            <a:r>
              <a:rPr dirty="0" sz="180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the </a:t>
            </a:r>
            <a:r>
              <a:rPr dirty="0" sz="18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	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work</a:t>
            </a:r>
            <a:r>
              <a:rPr dirty="0" sz="18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taking</a:t>
            </a:r>
            <a:r>
              <a:rPr dirty="0" sz="18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shape</a:t>
            </a:r>
            <a:r>
              <a:rPr dirty="0" sz="18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800">
                <a:solidFill>
                  <a:srgbClr val="181818"/>
                </a:solidFill>
                <a:latin typeface="AvenirNext LT Pro Regular"/>
                <a:cs typeface="AvenirNext LT Pro Regular"/>
              </a:rPr>
              <a:t>in</a:t>
            </a:r>
            <a:r>
              <a:rPr dirty="0" sz="18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your </a:t>
            </a:r>
            <a:r>
              <a:rPr dirty="0" sz="18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	</a:t>
            </a:r>
            <a:r>
              <a:rPr dirty="0" sz="18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neighbourhood.</a:t>
            </a:r>
            <a:endParaRPr sz="1800">
              <a:latin typeface="AvenirNext LT Pro Regular"/>
              <a:cs typeface="AvenirNext LT Pro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0230" y="6043946"/>
            <a:ext cx="2724785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Osgoode</a:t>
            </a:r>
            <a:r>
              <a:rPr dirty="0" sz="105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&amp;</a:t>
            </a:r>
            <a:r>
              <a:rPr dirty="0" sz="105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Queen</a:t>
            </a:r>
            <a:r>
              <a:rPr dirty="0" sz="105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Open</a:t>
            </a:r>
            <a:r>
              <a:rPr dirty="0" sz="105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House</a:t>
            </a:r>
            <a:r>
              <a:rPr dirty="0" sz="105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(Nov.</a:t>
            </a:r>
            <a:r>
              <a:rPr dirty="0" sz="1050" spc="-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2025)</a:t>
            </a:r>
            <a:endParaRPr sz="1050">
              <a:latin typeface="AvenirNext LT Pro Regular"/>
              <a:cs typeface="AvenirNext LT Pro Regular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73864" y="935748"/>
            <a:ext cx="3743960" cy="5091430"/>
            <a:chOff x="5673864" y="935748"/>
            <a:chExt cx="3743960" cy="509143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83389" y="945273"/>
              <a:ext cx="3377061" cy="192994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78627" y="940510"/>
              <a:ext cx="3387725" cy="1939925"/>
            </a:xfrm>
            <a:custGeom>
              <a:avLst/>
              <a:gdLst/>
              <a:ahLst/>
              <a:cxnLst/>
              <a:rect l="l" t="t" r="r" b="b"/>
              <a:pathLst>
                <a:path w="3387725" h="1939925">
                  <a:moveTo>
                    <a:pt x="0" y="0"/>
                  </a:moveTo>
                  <a:lnTo>
                    <a:pt x="3387470" y="0"/>
                  </a:lnTo>
                  <a:lnTo>
                    <a:pt x="3387470" y="1939912"/>
                  </a:lnTo>
                  <a:lnTo>
                    <a:pt x="0" y="193991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83389" y="3778822"/>
              <a:ext cx="3723684" cy="223829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78627" y="3774058"/>
              <a:ext cx="3734435" cy="2247900"/>
            </a:xfrm>
            <a:custGeom>
              <a:avLst/>
              <a:gdLst/>
              <a:ahLst/>
              <a:cxnLst/>
              <a:rect l="l" t="t" r="r" b="b"/>
              <a:pathLst>
                <a:path w="3734434" h="2247900">
                  <a:moveTo>
                    <a:pt x="0" y="0"/>
                  </a:moveTo>
                  <a:lnTo>
                    <a:pt x="3733850" y="0"/>
                  </a:lnTo>
                  <a:lnTo>
                    <a:pt x="3733850" y="2247900"/>
                  </a:lnTo>
                  <a:lnTo>
                    <a:pt x="0" y="22479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9446858" y="4142532"/>
            <a:ext cx="2148840" cy="184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Exhibition</a:t>
            </a:r>
            <a:r>
              <a:rPr dirty="0" sz="105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Open</a:t>
            </a:r>
            <a:r>
              <a:rPr dirty="0" sz="105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House</a:t>
            </a:r>
            <a:r>
              <a:rPr dirty="0" sz="105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(Oct.</a:t>
            </a:r>
            <a:r>
              <a:rPr dirty="0" sz="105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2025)</a:t>
            </a:r>
            <a:endParaRPr sz="1050">
              <a:latin typeface="AvenirNext LT Pro Regular"/>
              <a:cs typeface="AvenirNext LT Pro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92958" y="2939429"/>
            <a:ext cx="1783714" cy="344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51130" marR="5080" indent="-139065">
              <a:lnSpc>
                <a:spcPct val="100000"/>
              </a:lnSpc>
              <a:spcBef>
                <a:spcPts val="90"/>
              </a:spcBef>
            </a:pP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Moss</a:t>
            </a:r>
            <a:r>
              <a:rPr dirty="0" sz="105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Park &amp;</a:t>
            </a:r>
            <a:r>
              <a:rPr dirty="0" sz="105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Distillery</a:t>
            </a:r>
            <a:r>
              <a:rPr dirty="0" sz="105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District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Open</a:t>
            </a:r>
            <a:r>
              <a:rPr dirty="0" sz="105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House</a:t>
            </a:r>
            <a:r>
              <a:rPr dirty="0" sz="105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050">
                <a:solidFill>
                  <a:srgbClr val="181818"/>
                </a:solidFill>
                <a:latin typeface="AvenirNext LT Pro Regular"/>
                <a:cs typeface="AvenirNext LT Pro Regular"/>
              </a:rPr>
              <a:t>(Oct.</a:t>
            </a:r>
            <a:r>
              <a:rPr dirty="0" sz="105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2025)</a:t>
            </a:r>
            <a:endParaRPr sz="1050">
              <a:latin typeface="AvenirNext LT Pro Regular"/>
              <a:cs typeface="AvenirNext LT Pro Regular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577935" y="1703399"/>
            <a:ext cx="3223260" cy="2422525"/>
            <a:chOff x="8577935" y="1703399"/>
            <a:chExt cx="3223260" cy="242252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7454" y="1712925"/>
              <a:ext cx="3203796" cy="240285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582697" y="1708162"/>
              <a:ext cx="3213735" cy="2413000"/>
            </a:xfrm>
            <a:custGeom>
              <a:avLst/>
              <a:gdLst/>
              <a:ahLst/>
              <a:cxnLst/>
              <a:rect l="l" t="t" r="r" b="b"/>
              <a:pathLst>
                <a:path w="3213734" h="2413000">
                  <a:moveTo>
                    <a:pt x="0" y="0"/>
                  </a:moveTo>
                  <a:lnTo>
                    <a:pt x="3213328" y="0"/>
                  </a:lnTo>
                  <a:lnTo>
                    <a:pt x="3213328" y="2412377"/>
                  </a:lnTo>
                  <a:lnTo>
                    <a:pt x="0" y="241237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black text on a white background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0745" y="6395088"/>
            <a:ext cx="1648915" cy="1939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7724" y="1734597"/>
            <a:ext cx="3780790" cy="3195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Metrolinx</a:t>
            </a:r>
            <a:r>
              <a:rPr dirty="0" sz="16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will</a:t>
            </a:r>
            <a:r>
              <a:rPr dirty="0" sz="16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keep</a:t>
            </a:r>
            <a:r>
              <a:rPr dirty="0" sz="16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the</a:t>
            </a:r>
            <a:r>
              <a:rPr dirty="0" sz="16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community,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residents</a:t>
            </a:r>
            <a:r>
              <a:rPr dirty="0" sz="16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and</a:t>
            </a:r>
            <a:r>
              <a:rPr dirty="0" sz="1600" spc="-5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businesses</a:t>
            </a:r>
            <a:r>
              <a:rPr dirty="0" sz="16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informed</a:t>
            </a:r>
            <a:r>
              <a:rPr dirty="0" sz="16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by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providing</a:t>
            </a:r>
            <a:r>
              <a:rPr dirty="0" sz="1600" spc="-4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project</a:t>
            </a:r>
            <a:r>
              <a:rPr dirty="0" sz="16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updates,</a:t>
            </a:r>
            <a:r>
              <a:rPr dirty="0" sz="1600" spc="-8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seeking</a:t>
            </a:r>
            <a:r>
              <a:rPr dirty="0" sz="16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input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and</a:t>
            </a:r>
            <a:r>
              <a:rPr dirty="0" sz="16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feedback</a:t>
            </a:r>
            <a:r>
              <a:rPr dirty="0" sz="16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to</a:t>
            </a:r>
            <a:r>
              <a:rPr dirty="0" sz="16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address</a:t>
            </a:r>
            <a:r>
              <a:rPr dirty="0" sz="16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concerns</a:t>
            </a:r>
            <a:r>
              <a:rPr dirty="0" sz="16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6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or </a:t>
            </a:r>
            <a:r>
              <a:rPr dirty="0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questions.</a:t>
            </a:r>
            <a:endParaRPr sz="1600">
              <a:latin typeface="AvenirNext LT Pro Regular"/>
              <a:cs typeface="AvenirNext LT Pro Regular"/>
            </a:endParaRPr>
          </a:p>
          <a:p>
            <a:pPr>
              <a:lnSpc>
                <a:spcPct val="100000"/>
              </a:lnSpc>
              <a:spcBef>
                <a:spcPts val="1875"/>
              </a:spcBef>
            </a:pPr>
            <a:endParaRPr sz="1600">
              <a:latin typeface="AvenirNext LT Pro Regular"/>
              <a:cs typeface="AvenirNext LT Pro Regular"/>
            </a:endParaRPr>
          </a:p>
          <a:p>
            <a:pPr marL="12700" marR="710565">
              <a:lnSpc>
                <a:spcPct val="100000"/>
              </a:lnSpc>
            </a:pPr>
            <a:r>
              <a:rPr dirty="0" sz="1600" b="1">
                <a:latin typeface="AvenirNext LT Pro Medium"/>
                <a:cs typeface="AvenirNext LT Pro Medium"/>
              </a:rPr>
              <a:t>Connect</a:t>
            </a:r>
            <a:r>
              <a:rPr dirty="0" sz="1600" spc="-45" b="1">
                <a:latin typeface="AvenirNext LT Pro Medium"/>
                <a:cs typeface="AvenirNext LT Pro Medium"/>
              </a:rPr>
              <a:t> </a:t>
            </a:r>
            <a:r>
              <a:rPr dirty="0" sz="1600" b="1">
                <a:latin typeface="AvenirNext LT Pro Medium"/>
                <a:cs typeface="AvenirNext LT Pro Medium"/>
              </a:rPr>
              <a:t>with</a:t>
            </a:r>
            <a:r>
              <a:rPr dirty="0" sz="1600" spc="-25" b="1">
                <a:latin typeface="AvenirNext LT Pro Medium"/>
                <a:cs typeface="AvenirNext LT Pro Medium"/>
              </a:rPr>
              <a:t> us: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AvenirNext LT Pro Regular"/>
                <a:cs typeface="AvenirNext LT Pro Regular"/>
                <a:hlinkClick r:id="rId3"/>
              </a:rPr>
              <a:t>OntarioLine@metrolinx.com</a:t>
            </a:r>
            <a:r>
              <a:rPr dirty="0" u="none" sz="1600" spc="-10">
                <a:latin typeface="AvenirNext LT Pro Regular"/>
                <a:cs typeface="AvenirNext LT Pro Regular"/>
              </a:rPr>
              <a:t> </a:t>
            </a:r>
            <a:r>
              <a:rPr dirty="0" u="none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Telephone 24/7</a:t>
            </a:r>
            <a:r>
              <a:rPr dirty="0" u="none" sz="160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u="none" sz="1600">
                <a:solidFill>
                  <a:srgbClr val="181818"/>
                </a:solidFill>
                <a:latin typeface="AvenirNext LT Pro Regular"/>
                <a:cs typeface="AvenirNext LT Pro Regular"/>
              </a:rPr>
              <a:t>@</a:t>
            </a:r>
            <a:r>
              <a:rPr dirty="0" u="none" sz="1600" spc="-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u="none" sz="16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416-202-</a:t>
            </a:r>
            <a:r>
              <a:rPr dirty="0" u="none" sz="16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5100</a:t>
            </a:r>
            <a:endParaRPr sz="1600">
              <a:latin typeface="AvenirNext LT Pro Regular"/>
              <a:cs typeface="AvenirNext LT Pro Regular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dirty="0" sz="1600" b="1">
                <a:latin typeface="AvenirNext LT Pro Medium"/>
                <a:cs typeface="AvenirNext LT Pro Medium"/>
              </a:rPr>
              <a:t>New</a:t>
            </a:r>
            <a:r>
              <a:rPr dirty="0" sz="1600" spc="-55" b="1">
                <a:latin typeface="AvenirNext LT Pro Medium"/>
                <a:cs typeface="AvenirNext LT Pro Medium"/>
              </a:rPr>
              <a:t> </a:t>
            </a:r>
            <a:r>
              <a:rPr dirty="0" sz="1600" b="1">
                <a:latin typeface="AvenirNext LT Pro Medium"/>
                <a:cs typeface="AvenirNext LT Pro Medium"/>
              </a:rPr>
              <a:t>interactive</a:t>
            </a:r>
            <a:r>
              <a:rPr dirty="0" sz="1600" spc="-25" b="1">
                <a:latin typeface="AvenirNext LT Pro Medium"/>
                <a:cs typeface="AvenirNext LT Pro Medium"/>
              </a:rPr>
              <a:t> </a:t>
            </a:r>
            <a:r>
              <a:rPr dirty="0" sz="1600" spc="-20" b="1">
                <a:latin typeface="AvenirNext LT Pro Medium"/>
                <a:cs typeface="AvenirNext LT Pro Medium"/>
              </a:rPr>
              <a:t>map:</a:t>
            </a:r>
            <a:endParaRPr sz="1600">
              <a:latin typeface="AvenirNext LT Pro Medium"/>
              <a:cs typeface="AvenirNext LT Pro Medium"/>
            </a:endParaRPr>
          </a:p>
          <a:p>
            <a:pPr marL="12700">
              <a:lnSpc>
                <a:spcPct val="100000"/>
              </a:lnSpc>
            </a:pP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AvenirNext LT Pro Regular"/>
                <a:cs typeface="AvenirNext LT Pro Regular"/>
              </a:rPr>
              <a:t>metrolinx.com/map</a:t>
            </a:r>
            <a:endParaRPr sz="1600">
              <a:latin typeface="AvenirNext LT Pro Regular"/>
              <a:cs typeface="AvenirNext LT Pro Regular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8522" y="276634"/>
            <a:ext cx="11583035" cy="721360"/>
            <a:chOff x="278522" y="276634"/>
            <a:chExt cx="11583035" cy="721360"/>
          </a:xfrm>
        </p:grpSpPr>
        <p:sp>
          <p:nvSpPr>
            <p:cNvPr id="5" name="object 5"/>
            <p:cNvSpPr/>
            <p:nvPr/>
          </p:nvSpPr>
          <p:spPr>
            <a:xfrm>
              <a:off x="316622" y="314734"/>
              <a:ext cx="11506835" cy="645160"/>
            </a:xfrm>
            <a:custGeom>
              <a:avLst/>
              <a:gdLst/>
              <a:ahLst/>
              <a:cxnLst/>
              <a:rect l="l" t="t" r="r" b="b"/>
              <a:pathLst>
                <a:path w="11506835" h="645160">
                  <a:moveTo>
                    <a:pt x="11478247" y="0"/>
                  </a:moveTo>
                  <a:lnTo>
                    <a:pt x="28143" y="0"/>
                  </a:lnTo>
                  <a:lnTo>
                    <a:pt x="17187" y="2211"/>
                  </a:lnTo>
                  <a:lnTo>
                    <a:pt x="8242" y="8242"/>
                  </a:lnTo>
                  <a:lnTo>
                    <a:pt x="2211" y="17187"/>
                  </a:lnTo>
                  <a:lnTo>
                    <a:pt x="0" y="28143"/>
                  </a:lnTo>
                  <a:lnTo>
                    <a:pt x="0" y="616978"/>
                  </a:lnTo>
                  <a:lnTo>
                    <a:pt x="2211" y="627934"/>
                  </a:lnTo>
                  <a:lnTo>
                    <a:pt x="8242" y="636879"/>
                  </a:lnTo>
                  <a:lnTo>
                    <a:pt x="17187" y="642910"/>
                  </a:lnTo>
                  <a:lnTo>
                    <a:pt x="28143" y="645121"/>
                  </a:lnTo>
                  <a:lnTo>
                    <a:pt x="11478247" y="645121"/>
                  </a:lnTo>
                  <a:lnTo>
                    <a:pt x="11489202" y="642910"/>
                  </a:lnTo>
                  <a:lnTo>
                    <a:pt x="11498148" y="636879"/>
                  </a:lnTo>
                  <a:lnTo>
                    <a:pt x="11504179" y="627934"/>
                  </a:lnTo>
                  <a:lnTo>
                    <a:pt x="11506390" y="616978"/>
                  </a:lnTo>
                  <a:lnTo>
                    <a:pt x="11506390" y="28143"/>
                  </a:lnTo>
                  <a:lnTo>
                    <a:pt x="11504179" y="17187"/>
                  </a:lnTo>
                  <a:lnTo>
                    <a:pt x="11498148" y="8242"/>
                  </a:lnTo>
                  <a:lnTo>
                    <a:pt x="11489202" y="2211"/>
                  </a:lnTo>
                  <a:lnTo>
                    <a:pt x="11478247" y="0"/>
                  </a:lnTo>
                  <a:close/>
                </a:path>
              </a:pathLst>
            </a:custGeom>
            <a:solidFill>
              <a:srgbClr val="CA55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6622" y="314734"/>
              <a:ext cx="11506835" cy="645160"/>
            </a:xfrm>
            <a:custGeom>
              <a:avLst/>
              <a:gdLst/>
              <a:ahLst/>
              <a:cxnLst/>
              <a:rect l="l" t="t" r="r" b="b"/>
              <a:pathLst>
                <a:path w="11506835" h="645160">
                  <a:moveTo>
                    <a:pt x="0" y="28143"/>
                  </a:moveTo>
                  <a:lnTo>
                    <a:pt x="2211" y="17187"/>
                  </a:lnTo>
                  <a:lnTo>
                    <a:pt x="8242" y="8242"/>
                  </a:lnTo>
                  <a:lnTo>
                    <a:pt x="17187" y="2211"/>
                  </a:lnTo>
                  <a:lnTo>
                    <a:pt x="28143" y="0"/>
                  </a:lnTo>
                  <a:lnTo>
                    <a:pt x="11478247" y="0"/>
                  </a:lnTo>
                  <a:lnTo>
                    <a:pt x="11489202" y="2211"/>
                  </a:lnTo>
                  <a:lnTo>
                    <a:pt x="11498148" y="8242"/>
                  </a:lnTo>
                  <a:lnTo>
                    <a:pt x="11504179" y="17187"/>
                  </a:lnTo>
                  <a:lnTo>
                    <a:pt x="11506390" y="28143"/>
                  </a:lnTo>
                  <a:lnTo>
                    <a:pt x="11506390" y="616978"/>
                  </a:lnTo>
                  <a:lnTo>
                    <a:pt x="11504179" y="627934"/>
                  </a:lnTo>
                  <a:lnTo>
                    <a:pt x="11498148" y="636879"/>
                  </a:lnTo>
                  <a:lnTo>
                    <a:pt x="11489202" y="642910"/>
                  </a:lnTo>
                  <a:lnTo>
                    <a:pt x="11478247" y="645121"/>
                  </a:lnTo>
                  <a:lnTo>
                    <a:pt x="28143" y="645121"/>
                  </a:lnTo>
                  <a:lnTo>
                    <a:pt x="17187" y="642910"/>
                  </a:lnTo>
                  <a:lnTo>
                    <a:pt x="8242" y="636879"/>
                  </a:lnTo>
                  <a:lnTo>
                    <a:pt x="2211" y="627934"/>
                  </a:lnTo>
                  <a:lnTo>
                    <a:pt x="0" y="616978"/>
                  </a:lnTo>
                  <a:lnTo>
                    <a:pt x="0" y="28143"/>
                  </a:lnTo>
                  <a:close/>
                </a:path>
              </a:pathLst>
            </a:custGeom>
            <a:ln w="76200">
              <a:solidFill>
                <a:srgbClr val="CA559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368794" y="483003"/>
            <a:ext cx="11402060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7170">
              <a:lnSpc>
                <a:spcPct val="100000"/>
              </a:lnSpc>
              <a:spcBef>
                <a:spcPts val="105"/>
              </a:spcBef>
            </a:pPr>
            <a:r>
              <a:rPr dirty="0" sz="165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KEEPING</a:t>
            </a:r>
            <a:r>
              <a:rPr dirty="0" sz="1650" spc="-9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YOU</a:t>
            </a:r>
            <a:r>
              <a:rPr dirty="0" sz="1650" spc="-25" b="1">
                <a:solidFill>
                  <a:srgbClr val="FFFFFF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650" spc="-10" b="1">
                <a:solidFill>
                  <a:srgbClr val="FFFFFF"/>
                </a:solidFill>
                <a:latin typeface="AvenirNext LT Pro Medium"/>
                <a:cs typeface="AvenirNext LT Pro Medium"/>
              </a:rPr>
              <a:t>INFORMED</a:t>
            </a:r>
            <a:endParaRPr sz="1650">
              <a:latin typeface="AvenirNext LT Pro Medium"/>
              <a:cs typeface="AvenirNext LT Pro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5024" y="6361560"/>
            <a:ext cx="941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7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67677" y="6359696"/>
            <a:ext cx="1720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23</a:t>
            </a:r>
            <a:endParaRPr sz="1000">
              <a:latin typeface="AvenirNext LT Pro Regular"/>
              <a:cs typeface="AvenirNext LT Pro Regular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35791" y="1145082"/>
            <a:ext cx="3198495" cy="2405380"/>
            <a:chOff x="4735791" y="1145082"/>
            <a:chExt cx="3198495" cy="240538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8491" y="1157785"/>
              <a:ext cx="3172548" cy="237940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42141" y="1151432"/>
              <a:ext cx="3185795" cy="2392680"/>
            </a:xfrm>
            <a:custGeom>
              <a:avLst/>
              <a:gdLst/>
              <a:ahLst/>
              <a:cxnLst/>
              <a:rect l="l" t="t" r="r" b="b"/>
              <a:pathLst>
                <a:path w="3185795" h="2392679">
                  <a:moveTo>
                    <a:pt x="0" y="0"/>
                  </a:moveTo>
                  <a:lnTo>
                    <a:pt x="3185248" y="0"/>
                  </a:lnTo>
                  <a:lnTo>
                    <a:pt x="3185248" y="2392121"/>
                  </a:lnTo>
                  <a:lnTo>
                    <a:pt x="0" y="239212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735791" y="3718724"/>
            <a:ext cx="3198495" cy="2405380"/>
            <a:chOff x="4735791" y="3718724"/>
            <a:chExt cx="3198495" cy="240538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48491" y="3731424"/>
              <a:ext cx="3172548" cy="237941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42141" y="3725074"/>
              <a:ext cx="3185795" cy="2392680"/>
            </a:xfrm>
            <a:custGeom>
              <a:avLst/>
              <a:gdLst/>
              <a:ahLst/>
              <a:cxnLst/>
              <a:rect l="l" t="t" r="r" b="b"/>
              <a:pathLst>
                <a:path w="3185795" h="2392679">
                  <a:moveTo>
                    <a:pt x="0" y="0"/>
                  </a:moveTo>
                  <a:lnTo>
                    <a:pt x="3185248" y="0"/>
                  </a:lnTo>
                  <a:lnTo>
                    <a:pt x="3185248" y="2392121"/>
                  </a:lnTo>
                  <a:lnTo>
                    <a:pt x="0" y="239212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8138566" y="1145082"/>
            <a:ext cx="3697604" cy="4965700"/>
            <a:chOff x="8138566" y="1145082"/>
            <a:chExt cx="3697604" cy="496570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51266" y="1157785"/>
              <a:ext cx="3671747" cy="493996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44916" y="1151432"/>
              <a:ext cx="3684904" cy="4953000"/>
            </a:xfrm>
            <a:custGeom>
              <a:avLst/>
              <a:gdLst/>
              <a:ahLst/>
              <a:cxnLst/>
              <a:rect l="l" t="t" r="r" b="b"/>
              <a:pathLst>
                <a:path w="3684904" h="4953000">
                  <a:moveTo>
                    <a:pt x="0" y="0"/>
                  </a:moveTo>
                  <a:lnTo>
                    <a:pt x="3684460" y="0"/>
                  </a:lnTo>
                  <a:lnTo>
                    <a:pt x="3684460" y="4952682"/>
                  </a:lnTo>
                  <a:lnTo>
                    <a:pt x="0" y="495268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E85C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1600" y="6259438"/>
            <a:ext cx="1600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24</a:t>
            </a:r>
            <a:endParaRPr sz="900">
              <a:latin typeface="AvenirNext LT Pro Regular"/>
              <a:cs typeface="AvenirNext LT Pro Regular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4580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52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2192000" cy="6845300"/>
          </a:xfrm>
          <a:custGeom>
            <a:avLst/>
            <a:gdLst/>
            <a:ahLst/>
            <a:cxnLst/>
            <a:rect l="l" t="t" r="r" b="b"/>
            <a:pathLst>
              <a:path w="12192000" h="6845300">
                <a:moveTo>
                  <a:pt x="12192000" y="0"/>
                </a:moveTo>
                <a:lnTo>
                  <a:pt x="0" y="0"/>
                </a:lnTo>
                <a:lnTo>
                  <a:pt x="0" y="6845300"/>
                </a:lnTo>
                <a:lnTo>
                  <a:pt x="12192000" y="68453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85CE">
              <a:alpha val="749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384421" y="2913632"/>
            <a:ext cx="542353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solidFill>
                  <a:srgbClr val="090909"/>
                </a:solidFill>
              </a:rPr>
              <a:t>Upcoming</a:t>
            </a:r>
            <a:r>
              <a:rPr dirty="0" sz="5400" spc="-160">
                <a:solidFill>
                  <a:srgbClr val="090909"/>
                </a:solidFill>
              </a:rPr>
              <a:t> </a:t>
            </a:r>
            <a:r>
              <a:rPr dirty="0" sz="5400" spc="-25">
                <a:solidFill>
                  <a:srgbClr val="090909"/>
                </a:solidFill>
              </a:rPr>
              <a:t>Work</a:t>
            </a:r>
            <a:endParaRPr sz="54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957" y="6276441"/>
            <a:ext cx="2508275" cy="2302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8581" y="6246793"/>
            <a:ext cx="11445875" cy="220345"/>
            <a:chOff x="368581" y="6246793"/>
            <a:chExt cx="11445875" cy="220345"/>
          </a:xfrm>
        </p:grpSpPr>
        <p:sp>
          <p:nvSpPr>
            <p:cNvPr id="3" name="object 3"/>
            <p:cNvSpPr/>
            <p:nvPr/>
          </p:nvSpPr>
          <p:spPr>
            <a:xfrm>
              <a:off x="376519" y="6254730"/>
              <a:ext cx="11430000" cy="0"/>
            </a:xfrm>
            <a:custGeom>
              <a:avLst/>
              <a:gdLst/>
              <a:ahLst/>
              <a:cxnLst/>
              <a:rect l="l" t="t" r="r" b="b"/>
              <a:pathLst>
                <a:path w="11430000" h="0">
                  <a:moveTo>
                    <a:pt x="11430000" y="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18181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535426" y="6254730"/>
              <a:ext cx="0" cy="204470"/>
            </a:xfrm>
            <a:custGeom>
              <a:avLst/>
              <a:gdLst/>
              <a:ahLst/>
              <a:cxnLst/>
              <a:rect l="l" t="t" r="r" b="b"/>
              <a:pathLst>
                <a:path w="0" h="204470">
                  <a:moveTo>
                    <a:pt x="0" y="0"/>
                  </a:moveTo>
                  <a:lnTo>
                    <a:pt x="0" y="203936"/>
                  </a:lnTo>
                </a:path>
              </a:pathLst>
            </a:custGeom>
            <a:ln w="15875">
              <a:solidFill>
                <a:srgbClr val="18181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1601811" y="6287745"/>
            <a:ext cx="18732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26</a:t>
            </a:r>
            <a:endParaRPr sz="1100">
              <a:latin typeface="AvenirNext LT Pro Regular"/>
              <a:cs typeface="AvenirNext LT Pro Regular"/>
            </a:endParaRPr>
          </a:p>
        </p:txBody>
      </p:sp>
      <p:pic>
        <p:nvPicPr>
          <p:cNvPr id="6" name="object 6" descr="A black text on a white background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44238" y="6342724"/>
            <a:ext cx="1655033" cy="19409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1044" y="6319515"/>
            <a:ext cx="9448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5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0975" y="5097130"/>
            <a:ext cx="11211560" cy="1122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36220">
              <a:lnSpc>
                <a:spcPct val="100000"/>
              </a:lnSpc>
              <a:spcBef>
                <a:spcPts val="100"/>
              </a:spcBef>
            </a:pPr>
            <a:r>
              <a:rPr dirty="0" baseline="27777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*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Note:</a:t>
            </a:r>
            <a:r>
              <a:rPr dirty="0" sz="9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All</a:t>
            </a:r>
            <a:r>
              <a:rPr dirty="0" sz="9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dates</a:t>
            </a:r>
            <a:r>
              <a:rPr dirty="0" sz="9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are</a:t>
            </a:r>
            <a:r>
              <a:rPr dirty="0" sz="9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times</a:t>
            </a:r>
            <a:r>
              <a:rPr dirty="0" sz="9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are</a:t>
            </a:r>
            <a:r>
              <a:rPr dirty="0" sz="9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subject</a:t>
            </a:r>
            <a:r>
              <a:rPr dirty="0" sz="900" spc="-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to</a:t>
            </a:r>
            <a:r>
              <a:rPr dirty="0" sz="9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change</a:t>
            </a:r>
            <a:r>
              <a:rPr dirty="0" sz="9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as</a:t>
            </a:r>
            <a:r>
              <a:rPr dirty="0" sz="9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construction</a:t>
            </a:r>
            <a:r>
              <a:rPr dirty="0" sz="9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planning</a:t>
            </a:r>
            <a:r>
              <a:rPr dirty="0" sz="900" spc="-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9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progresses</a:t>
            </a:r>
            <a:endParaRPr sz="900">
              <a:latin typeface="AvenirNext LT Pro Regular"/>
              <a:cs typeface="AvenirNext LT Pro Regular"/>
            </a:endParaRPr>
          </a:p>
          <a:p>
            <a:pPr marL="25400" marR="17780" indent="-635">
              <a:lnSpc>
                <a:spcPct val="100000"/>
              </a:lnSpc>
              <a:spcBef>
                <a:spcPts val="950"/>
              </a:spcBef>
            </a:pP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Temporary</a:t>
            </a:r>
            <a:r>
              <a:rPr dirty="0" sz="11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additional</a:t>
            </a:r>
            <a:r>
              <a:rPr dirty="0" sz="11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hours</a:t>
            </a:r>
            <a:r>
              <a:rPr dirty="0" sz="110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will</a:t>
            </a:r>
            <a:r>
              <a:rPr dirty="0" sz="11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be</a:t>
            </a:r>
            <a:r>
              <a:rPr dirty="0" sz="11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required</a:t>
            </a:r>
            <a:r>
              <a:rPr dirty="0" sz="11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during</a:t>
            </a:r>
            <a:r>
              <a:rPr dirty="0" sz="11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planned</a:t>
            </a:r>
            <a:r>
              <a:rPr dirty="0" sz="11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construction</a:t>
            </a:r>
            <a:r>
              <a:rPr dirty="0" sz="11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taking</a:t>
            </a:r>
            <a:r>
              <a:rPr dirty="0" sz="1100" spc="-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place</a:t>
            </a:r>
            <a:r>
              <a:rPr dirty="0" sz="11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on</a:t>
            </a:r>
            <a:r>
              <a:rPr dirty="0" sz="11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the</a:t>
            </a:r>
            <a:r>
              <a:rPr dirty="0" sz="1100" spc="-3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Lakeshore</a:t>
            </a:r>
            <a:r>
              <a:rPr dirty="0" sz="11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West</a:t>
            </a:r>
            <a:r>
              <a:rPr dirty="0" sz="11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line.</a:t>
            </a:r>
            <a:r>
              <a:rPr dirty="0" sz="11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During</a:t>
            </a:r>
            <a:r>
              <a:rPr dirty="0" sz="11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these</a:t>
            </a:r>
            <a:r>
              <a:rPr dirty="0" sz="1100" spc="-4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periods,</a:t>
            </a:r>
            <a:r>
              <a:rPr dirty="0" sz="11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work</a:t>
            </a:r>
            <a:r>
              <a:rPr dirty="0" sz="11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will</a:t>
            </a:r>
            <a:r>
              <a:rPr dirty="0" sz="11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run</a:t>
            </a:r>
            <a:r>
              <a:rPr dirty="0" sz="11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24</a:t>
            </a:r>
            <a:r>
              <a:rPr dirty="0" sz="11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hours</a:t>
            </a:r>
            <a:r>
              <a:rPr dirty="0" sz="11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a</a:t>
            </a:r>
            <a:r>
              <a:rPr dirty="0" sz="1100" spc="-2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day,</a:t>
            </a:r>
            <a:r>
              <a:rPr dirty="0" sz="11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including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weekends</a:t>
            </a:r>
            <a:r>
              <a:rPr dirty="0" sz="1100" spc="-6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in</a:t>
            </a:r>
            <a:r>
              <a:rPr dirty="0" sz="1100" spc="-3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the</a:t>
            </a:r>
            <a:r>
              <a:rPr dirty="0" sz="1100" spc="-4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south</a:t>
            </a:r>
            <a:r>
              <a:rPr dirty="0" sz="11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entrance,</a:t>
            </a:r>
            <a:r>
              <a:rPr dirty="0" sz="11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platforms</a:t>
            </a:r>
            <a:r>
              <a:rPr dirty="0" sz="110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and</a:t>
            </a:r>
            <a:r>
              <a:rPr dirty="0" sz="1100" spc="-4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structural</a:t>
            </a:r>
            <a:r>
              <a:rPr dirty="0" sz="110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steel.</a:t>
            </a:r>
            <a:r>
              <a:rPr dirty="0" sz="1100" spc="-6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Upcoming</a:t>
            </a:r>
            <a:r>
              <a:rPr dirty="0" sz="110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dates</a:t>
            </a:r>
            <a:r>
              <a:rPr dirty="0" sz="11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include:</a:t>
            </a:r>
            <a:endParaRPr sz="1100">
              <a:latin typeface="AvenirNext LT Pro Regular"/>
              <a:cs typeface="AvenirNext LT Pro Regular"/>
            </a:endParaRPr>
          </a:p>
          <a:p>
            <a:pPr marL="194945" indent="-169545">
              <a:lnSpc>
                <a:spcPct val="100000"/>
              </a:lnSpc>
              <a:buFont typeface="Arial"/>
              <a:buChar char="•"/>
              <a:tabLst>
                <a:tab pos="194945" algn="l"/>
              </a:tabLst>
            </a:pP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Oct.</a:t>
            </a:r>
            <a:r>
              <a:rPr dirty="0" sz="11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 17-</a:t>
            </a:r>
            <a:r>
              <a:rPr dirty="0" sz="11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18</a:t>
            </a:r>
            <a:endParaRPr sz="1100">
              <a:latin typeface="AvenirNext LT Pro Regular"/>
              <a:cs typeface="AvenirNext LT Pro Regular"/>
            </a:endParaRPr>
          </a:p>
          <a:p>
            <a:pPr marL="194945" indent="-169545">
              <a:lnSpc>
                <a:spcPct val="100000"/>
              </a:lnSpc>
              <a:buFont typeface="Arial"/>
              <a:buChar char="•"/>
              <a:tabLst>
                <a:tab pos="194945" algn="l"/>
              </a:tabLst>
            </a:pP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Oct.</a:t>
            </a:r>
            <a:r>
              <a:rPr dirty="0" sz="110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24</a:t>
            </a:r>
            <a:r>
              <a:rPr dirty="0" sz="1100" spc="-15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–</a:t>
            </a:r>
            <a:r>
              <a:rPr dirty="0" sz="11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25</a:t>
            </a:r>
            <a:endParaRPr sz="1100">
              <a:latin typeface="AvenirNext LT Pro Regular"/>
              <a:cs typeface="AvenirNext LT Pro Regular"/>
            </a:endParaRPr>
          </a:p>
          <a:p>
            <a:pPr marL="194945" indent="-169545">
              <a:lnSpc>
                <a:spcPct val="100000"/>
              </a:lnSpc>
              <a:buFont typeface="Arial"/>
              <a:buChar char="•"/>
              <a:tabLst>
                <a:tab pos="194945" algn="l"/>
              </a:tabLst>
            </a:pPr>
            <a:r>
              <a:rPr dirty="0" sz="1100">
                <a:solidFill>
                  <a:srgbClr val="181818"/>
                </a:solidFill>
                <a:latin typeface="AvenirNext LT Pro Regular"/>
                <a:cs typeface="AvenirNext LT Pro Regular"/>
              </a:rPr>
              <a:t>Dec.</a:t>
            </a:r>
            <a:r>
              <a:rPr dirty="0" sz="1100" spc="-10">
                <a:solidFill>
                  <a:srgbClr val="181818"/>
                </a:solidFill>
                <a:latin typeface="AvenirNext LT Pro Regular"/>
                <a:cs typeface="AvenirNext LT Pro Regular"/>
              </a:rPr>
              <a:t> 5-</a:t>
            </a:r>
            <a:r>
              <a:rPr dirty="0" sz="1100" spc="-50">
                <a:solidFill>
                  <a:srgbClr val="181818"/>
                </a:solidFill>
                <a:latin typeface="AvenirNext LT Pro Regular"/>
                <a:cs typeface="AvenirNext LT Pro Regular"/>
              </a:rPr>
              <a:t>6</a:t>
            </a:r>
            <a:endParaRPr sz="1100">
              <a:latin typeface="AvenirNext LT Pro Regular"/>
              <a:cs typeface="AvenirNext LT Pro Regular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51066" y="718489"/>
          <a:ext cx="11525250" cy="4306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215"/>
                <a:gridCol w="1852930"/>
                <a:gridCol w="953135"/>
                <a:gridCol w="972819"/>
                <a:gridCol w="1090929"/>
                <a:gridCol w="1419859"/>
                <a:gridCol w="1449070"/>
                <a:gridCol w="3254375"/>
              </a:tblGrid>
              <a:tr h="6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#</a:t>
                      </a:r>
                      <a:endParaRPr sz="12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45720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Activity</a:t>
                      </a:r>
                      <a:endParaRPr sz="12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301625" marR="119380" indent="-17526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Expected Start</a:t>
                      </a:r>
                      <a:endParaRPr sz="12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29539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Location</a:t>
                      </a:r>
                      <a:endParaRPr sz="12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146050" marR="137795" indent="482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Expected Duration Remaining</a:t>
                      </a:r>
                      <a:endParaRPr sz="12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810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Impact</a:t>
                      </a:r>
                      <a:endParaRPr sz="12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Hours</a:t>
                      </a:r>
                      <a:r>
                        <a:rPr dirty="0" sz="1200" spc="-3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of</a:t>
                      </a:r>
                      <a:r>
                        <a:rPr dirty="0" sz="1200" spc="5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Work</a:t>
                      </a:r>
                      <a:endParaRPr sz="12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Mitigations</a:t>
                      </a:r>
                      <a:endParaRPr sz="12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45720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</a:tr>
              <a:tr h="835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5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1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Structural</a:t>
                      </a:r>
                      <a:r>
                        <a:rPr dirty="0" sz="1100" spc="-5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steel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Ongoing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b="1">
                          <a:latin typeface="AvenirNext LT Pro Medium"/>
                          <a:cs typeface="AvenirNext LT Pro Medium"/>
                        </a:rPr>
                        <a:t>West</a:t>
                      </a:r>
                      <a:r>
                        <a:rPr dirty="0" sz="1100" spc="-25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100" spc="-20" b="1">
                          <a:latin typeface="AvenirNext LT Pro Medium"/>
                          <a:cs typeface="AvenirNext LT Pro Medium"/>
                        </a:rPr>
                        <a:t>side</a:t>
                      </a:r>
                      <a:endParaRPr sz="11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Spring</a:t>
                      </a:r>
                      <a:r>
                        <a:rPr dirty="0" sz="1100" spc="-3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2027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Noise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1440" marR="19875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Monday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to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Friday,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24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 hours/day.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  <a:p>
                      <a:pPr marL="91440" marR="647700">
                        <a:lnSpc>
                          <a:spcPct val="100000"/>
                        </a:lnSpc>
                      </a:pP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Occasional weekends.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1440" marR="149860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Dust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mitigation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includes,</a:t>
                      </a:r>
                      <a:r>
                        <a:rPr dirty="0" sz="1100" spc="-6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street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sweeping,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watering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roads,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hoarding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fencing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misting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during</a:t>
                      </a:r>
                      <a:r>
                        <a:rPr dirty="0" sz="1100" spc="-3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excavation.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Noise,</a:t>
                      </a:r>
                      <a:r>
                        <a:rPr dirty="0" sz="1100" spc="-5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vibration</a:t>
                      </a:r>
                      <a:r>
                        <a:rPr dirty="0" sz="1100" spc="-3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air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quality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monitoring.</a:t>
                      </a:r>
                      <a:r>
                        <a:rPr dirty="0" sz="1100" spc="-2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Traffic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control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(flaggers</a:t>
                      </a:r>
                      <a:r>
                        <a:rPr dirty="0" sz="1100" spc="-6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planned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routes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2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logistics)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to</a:t>
                      </a:r>
                      <a:r>
                        <a:rPr dirty="0" sz="1100" spc="-1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minimize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traffic disruptions.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37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5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2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47320">
                        <a:lnSpc>
                          <a:spcPts val="1320"/>
                        </a:lnSpc>
                      </a:pP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Permanent</a:t>
                      </a:r>
                      <a:r>
                        <a:rPr dirty="0" sz="1100" spc="1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work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(waterproofing,</a:t>
                      </a:r>
                      <a:r>
                        <a:rPr dirty="0" sz="1100" spc="5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rebar,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concrete</a:t>
                      </a:r>
                      <a:r>
                        <a:rPr dirty="0" sz="1100" spc="-4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works,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foundation</a:t>
                      </a:r>
                      <a:r>
                        <a:rPr dirty="0" sz="1100" spc="-3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structural works)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Ongoing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9539" marR="83820" indent="-38100">
                        <a:lnSpc>
                          <a:spcPct val="100000"/>
                        </a:lnSpc>
                      </a:pPr>
                      <a:r>
                        <a:rPr dirty="0" sz="1100" b="1">
                          <a:latin typeface="AvenirNext LT Pro Medium"/>
                          <a:cs typeface="AvenirNext LT Pro Medium"/>
                        </a:rPr>
                        <a:t>West</a:t>
                      </a:r>
                      <a:r>
                        <a:rPr dirty="0" sz="1100" spc="-25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100" b="1">
                          <a:latin typeface="AvenirNext LT Pro Medium"/>
                          <a:cs typeface="AvenirNext LT Pro Medium"/>
                        </a:rPr>
                        <a:t>side</a:t>
                      </a:r>
                      <a:r>
                        <a:rPr dirty="0" sz="1100" spc="-20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100" spc="-50" b="1">
                          <a:latin typeface="AvenirNext LT Pro Medium"/>
                          <a:cs typeface="AvenirNext LT Pro Medium"/>
                        </a:rPr>
                        <a:t>+ </a:t>
                      </a:r>
                      <a:r>
                        <a:rPr dirty="0" sz="1100" b="1">
                          <a:latin typeface="AvenirNext LT Pro Medium"/>
                          <a:cs typeface="AvenirNext LT Pro Medium"/>
                        </a:rPr>
                        <a:t>South</a:t>
                      </a:r>
                      <a:r>
                        <a:rPr dirty="0" sz="1100" spc="-35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100" spc="-20" b="1">
                          <a:latin typeface="AvenirNext LT Pro Medium"/>
                          <a:cs typeface="AvenirNext LT Pro Medium"/>
                        </a:rPr>
                        <a:t>side</a:t>
                      </a:r>
                      <a:endParaRPr sz="11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31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End</a:t>
                      </a:r>
                      <a:r>
                        <a:rPr dirty="0" sz="1100" spc="-1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of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 2026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Minor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noise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996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5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4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 marR="55308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Tunnelling</a:t>
                      </a:r>
                      <a:r>
                        <a:rPr dirty="0" sz="1100" spc="-4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+</a:t>
                      </a:r>
                      <a:r>
                        <a:rPr dirty="0" sz="1100" spc="-3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TBM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temporary</a:t>
                      </a:r>
                      <a:r>
                        <a:rPr dirty="0" sz="1100" spc="-6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support structures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8128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Ongoing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b="1">
                          <a:latin typeface="AvenirNext LT Pro Medium"/>
                          <a:cs typeface="AvenirNext LT Pro Medium"/>
                        </a:rPr>
                        <a:t>East</a:t>
                      </a:r>
                      <a:r>
                        <a:rPr dirty="0" sz="1100" spc="-30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100" spc="-20" b="1">
                          <a:latin typeface="AvenirNext LT Pro Medium"/>
                          <a:cs typeface="AvenirNext LT Pro Medium"/>
                        </a:rPr>
                        <a:t>side</a:t>
                      </a:r>
                      <a:endParaRPr sz="11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just" marL="161925" marR="118110" indent="-368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Up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to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3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 years (throughout tunnelling)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8572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 marR="28194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Vibration,</a:t>
                      </a:r>
                      <a:r>
                        <a:rPr dirty="0" sz="1100" spc="-4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noise, 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dust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 marR="19939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Monday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to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Friday,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24</a:t>
                      </a:r>
                      <a:r>
                        <a:rPr dirty="0" sz="1100" spc="-3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hours/day</a:t>
                      </a:r>
                      <a:r>
                        <a:rPr dirty="0" sz="1100" spc="-3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with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maintenance</a:t>
                      </a:r>
                      <a:r>
                        <a:rPr dirty="0" sz="1100" spc="4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on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weekends.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905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9461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Enclosed</a:t>
                      </a:r>
                      <a:r>
                        <a:rPr dirty="0" sz="1100" spc="-4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structures</a:t>
                      </a:r>
                      <a:r>
                        <a:rPr dirty="0" sz="1100" spc="-3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for</a:t>
                      </a:r>
                      <a:r>
                        <a:rPr dirty="0" sz="1100" spc="-3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noise,</a:t>
                      </a:r>
                      <a:r>
                        <a:rPr dirty="0" sz="1100" spc="-3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dust</a:t>
                      </a:r>
                      <a:r>
                        <a:rPr dirty="0" sz="1100" spc="-4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vibration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mitigations.</a:t>
                      </a:r>
                      <a:r>
                        <a:rPr dirty="0" sz="1100" spc="-3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Street</a:t>
                      </a:r>
                      <a:r>
                        <a:rPr dirty="0" sz="1100" spc="-4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sweeping,</a:t>
                      </a:r>
                      <a:r>
                        <a:rPr dirty="0" sz="1100" spc="-5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noise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air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quality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monitoring.</a:t>
                      </a:r>
                      <a:r>
                        <a:rPr dirty="0" sz="1100" spc="-2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Traffic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control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(flaggers</a:t>
                      </a:r>
                      <a:r>
                        <a:rPr dirty="0" sz="1100" spc="-6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planned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routes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logistics)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to</a:t>
                      </a:r>
                      <a:r>
                        <a:rPr dirty="0" sz="1100" spc="-2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minimize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traffic disruptions.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73025">
                    <a:lnL w="1905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996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 spc="-5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5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Utility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crossing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Ongoing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63855" marR="78740" indent="-279400">
                        <a:lnSpc>
                          <a:spcPct val="100000"/>
                        </a:lnSpc>
                      </a:pPr>
                      <a:r>
                        <a:rPr dirty="0" sz="1100" spc="-10" b="1">
                          <a:latin typeface="AvenirNext LT Pro Medium"/>
                          <a:cs typeface="AvenirNext LT Pro Medium"/>
                        </a:rPr>
                        <a:t>Throughout </a:t>
                      </a:r>
                      <a:r>
                        <a:rPr dirty="0" sz="1100" spc="-20" b="1">
                          <a:latin typeface="AvenirNext LT Pro Medium"/>
                          <a:cs typeface="AvenirNext LT Pro Medium"/>
                        </a:rPr>
                        <a:t>site</a:t>
                      </a:r>
                      <a:endParaRPr sz="11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End</a:t>
                      </a:r>
                      <a:r>
                        <a:rPr dirty="0" sz="1100" spc="-1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of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 2026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Noise,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latin typeface="AvenirNext LT Pro Regular"/>
                          <a:cs typeface="AvenirNext LT Pro Regular"/>
                        </a:rPr>
                        <a:t>vibration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 marR="17018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Monday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to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Saturday,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7</a:t>
                      </a:r>
                      <a:r>
                        <a:rPr dirty="0" sz="1100" spc="-3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a.m.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5">
                          <a:latin typeface="AvenirNext LT Pro Regular"/>
                          <a:cs typeface="AvenirNext LT Pro Regular"/>
                        </a:rPr>
                        <a:t>to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5</a:t>
                      </a:r>
                      <a:r>
                        <a:rPr dirty="0" sz="1100" spc="-1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p.m.</a:t>
                      </a:r>
                      <a:r>
                        <a:rPr dirty="0" sz="1100" spc="-1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7</a:t>
                      </a:r>
                      <a:r>
                        <a:rPr dirty="0" sz="1100" spc="-1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p.m.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to</a:t>
                      </a:r>
                      <a:r>
                        <a:rPr dirty="0" sz="1100" spc="-1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latin typeface="AvenirNext LT Pro Regular"/>
                          <a:cs typeface="AvenirNext LT Pro Regular"/>
                        </a:rPr>
                        <a:t>5</a:t>
                      </a:r>
                      <a:r>
                        <a:rPr dirty="0" sz="1100" spc="-15"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0">
                          <a:latin typeface="AvenirNext LT Pro Regular"/>
                          <a:cs typeface="AvenirNext LT Pro Regular"/>
                        </a:rPr>
                        <a:t>a.m.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96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150495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Dust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mitigation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includes,</a:t>
                      </a:r>
                      <a:r>
                        <a:rPr dirty="0" sz="1100" spc="-6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street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sweeping,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hoarding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2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fencing.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Noise,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vibration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2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air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quality</a:t>
                      </a:r>
                      <a:r>
                        <a:rPr dirty="0" sz="1100" spc="-4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monitoring.</a:t>
                      </a:r>
                      <a:r>
                        <a:rPr dirty="0" sz="1100" spc="-2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Traffic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control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(flaggers</a:t>
                      </a:r>
                      <a:r>
                        <a:rPr dirty="0" sz="1100" spc="-6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planned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routes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and</a:t>
                      </a:r>
                      <a:r>
                        <a:rPr dirty="0" sz="1100" spc="-2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logistics)</a:t>
                      </a:r>
                      <a:r>
                        <a:rPr dirty="0" sz="1100" spc="-4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to</a:t>
                      </a:r>
                      <a:r>
                        <a:rPr dirty="0" sz="1100" spc="-2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minimize</a:t>
                      </a:r>
                      <a:r>
                        <a:rPr dirty="0" sz="1100" spc="-35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 </a:t>
                      </a:r>
                      <a:r>
                        <a:rPr dirty="0" sz="1100" spc="-10">
                          <a:solidFill>
                            <a:srgbClr val="181818"/>
                          </a:solidFill>
                          <a:latin typeface="AvenirNext LT Pro Regular"/>
                          <a:cs typeface="AvenirNext LT Pro Regular"/>
                        </a:rPr>
                        <a:t>traffic disruptions.</a:t>
                      </a:r>
                      <a:endParaRPr sz="11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96520">
                    <a:lnL w="1905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38364" y="204006"/>
            <a:ext cx="4111625" cy="4222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35">
                <a:solidFill>
                  <a:srgbClr val="181818"/>
                </a:solidFill>
              </a:rPr>
              <a:t>LOOK-</a:t>
            </a:r>
            <a:r>
              <a:rPr dirty="0" sz="2600">
                <a:solidFill>
                  <a:srgbClr val="181818"/>
                </a:solidFill>
              </a:rPr>
              <a:t>AHEAD</a:t>
            </a:r>
            <a:r>
              <a:rPr dirty="0" sz="2600" spc="-25">
                <a:solidFill>
                  <a:srgbClr val="181818"/>
                </a:solidFill>
              </a:rPr>
              <a:t> </a:t>
            </a:r>
            <a:r>
              <a:rPr dirty="0" sz="2600" spc="-10">
                <a:solidFill>
                  <a:srgbClr val="181818"/>
                </a:solidFill>
              </a:rPr>
              <a:t>SCHEDULE</a:t>
            </a:r>
            <a:endParaRPr sz="26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024" y="6361560"/>
            <a:ext cx="941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Ontario</a:t>
            </a:r>
            <a:r>
              <a:rPr dirty="0" sz="1200" spc="-75" b="1">
                <a:solidFill>
                  <a:srgbClr val="181818"/>
                </a:solidFill>
                <a:latin typeface="AvenirNext LT Pro Medium"/>
                <a:cs typeface="AvenirNext LT Pro Medium"/>
              </a:rPr>
              <a:t> </a:t>
            </a:r>
            <a:r>
              <a:rPr dirty="0" sz="1200" spc="-20" b="1">
                <a:solidFill>
                  <a:srgbClr val="181818"/>
                </a:solidFill>
                <a:latin typeface="AvenirNext LT Pro Medium"/>
                <a:cs typeface="AvenirNext LT Pro Medium"/>
              </a:rPr>
              <a:t>Line</a:t>
            </a:r>
            <a:endParaRPr sz="1200">
              <a:latin typeface="AvenirNext LT Pro Medium"/>
              <a:cs typeface="AvenirNext LT Pro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667677" y="6359696"/>
            <a:ext cx="1720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solidFill>
                  <a:srgbClr val="181818"/>
                </a:solidFill>
                <a:latin typeface="AvenirNext LT Pro Regular"/>
                <a:cs typeface="AvenirNext LT Pro Regular"/>
              </a:rPr>
              <a:t>27</a:t>
            </a:r>
            <a:endParaRPr sz="1000">
              <a:latin typeface="AvenirNext LT Pro Regular"/>
              <a:cs typeface="AvenirNext LT Pro Regular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38364" y="204006"/>
            <a:ext cx="7449820" cy="4222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>
                <a:solidFill>
                  <a:srgbClr val="181818"/>
                </a:solidFill>
              </a:rPr>
              <a:t>PROJECTED</a:t>
            </a:r>
            <a:r>
              <a:rPr dirty="0" sz="2600" spc="-105">
                <a:solidFill>
                  <a:srgbClr val="181818"/>
                </a:solidFill>
              </a:rPr>
              <a:t> </a:t>
            </a:r>
            <a:r>
              <a:rPr dirty="0" sz="2600">
                <a:solidFill>
                  <a:srgbClr val="181818"/>
                </a:solidFill>
              </a:rPr>
              <a:t>EXHIBITION</a:t>
            </a:r>
            <a:r>
              <a:rPr dirty="0" sz="2600" spc="-135">
                <a:solidFill>
                  <a:srgbClr val="181818"/>
                </a:solidFill>
              </a:rPr>
              <a:t> </a:t>
            </a:r>
            <a:r>
              <a:rPr dirty="0" sz="2600">
                <a:solidFill>
                  <a:srgbClr val="181818"/>
                </a:solidFill>
              </a:rPr>
              <a:t>HAULING</a:t>
            </a:r>
            <a:r>
              <a:rPr dirty="0" sz="2600" spc="-110">
                <a:solidFill>
                  <a:srgbClr val="181818"/>
                </a:solidFill>
              </a:rPr>
              <a:t> </a:t>
            </a:r>
            <a:r>
              <a:rPr dirty="0" sz="2600" spc="-10">
                <a:solidFill>
                  <a:srgbClr val="181818"/>
                </a:solidFill>
              </a:rPr>
              <a:t>SCHEDULE</a:t>
            </a:r>
            <a:endParaRPr sz="2600"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7096" y="927658"/>
          <a:ext cx="11631930" cy="4381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8730"/>
                <a:gridCol w="1268730"/>
                <a:gridCol w="1203960"/>
                <a:gridCol w="1440179"/>
                <a:gridCol w="1322070"/>
                <a:gridCol w="1322070"/>
                <a:gridCol w="1181734"/>
                <a:gridCol w="1263015"/>
                <a:gridCol w="1265554"/>
              </a:tblGrid>
              <a:tr h="5181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DATES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435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540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Dufferin Street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432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Mowat Avenue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5295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Jefferson Avenue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749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Strachan Avenue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5613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Hanna Avenue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210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Fraser Avenue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946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Atlantic Avenue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340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AvenirNext LT Pro Medium"/>
                          <a:cs typeface="AvenirNext LT Pro Medium"/>
                        </a:rPr>
                        <a:t>Manitoba Drive</a:t>
                      </a:r>
                      <a:endParaRPr sz="14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368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559A"/>
                    </a:solidFill>
                  </a:tcPr>
                </a:tc>
              </a:tr>
              <a:tr h="510540"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dirty="0" sz="1300" spc="140" b="1" i="1">
                          <a:latin typeface="Calibri"/>
                          <a:cs typeface="Calibri"/>
                        </a:rPr>
                        <a:t>INBOUND</a:t>
                      </a:r>
                      <a:r>
                        <a:rPr dirty="0" sz="1300" spc="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65" b="1" i="1">
                          <a:latin typeface="Calibri"/>
                          <a:cs typeface="Calibri"/>
                        </a:rPr>
                        <a:t>(Peak</a:t>
                      </a:r>
                      <a:r>
                        <a:rPr dirty="0" sz="1300" spc="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105" b="1" i="1">
                          <a:latin typeface="Calibri"/>
                          <a:cs typeface="Calibri"/>
                        </a:rPr>
                        <a:t>number</a:t>
                      </a:r>
                      <a:r>
                        <a:rPr dirty="0" sz="1300" spc="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85" b="1" i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300" spc="7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70" b="1" i="1">
                          <a:latin typeface="Calibri"/>
                          <a:cs typeface="Calibri"/>
                        </a:rPr>
                        <a:t>trucks</a:t>
                      </a:r>
                      <a:r>
                        <a:rPr dirty="0" sz="1300" spc="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100" b="1" i="1">
                          <a:latin typeface="Calibri"/>
                          <a:cs typeface="Calibri"/>
                        </a:rPr>
                        <a:t>per</a:t>
                      </a:r>
                      <a:r>
                        <a:rPr dirty="0" sz="1300" spc="3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60" b="1" i="1">
                          <a:latin typeface="Calibri"/>
                          <a:cs typeface="Calibri"/>
                        </a:rPr>
                        <a:t>day)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4795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105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dirty="0" sz="1300" spc="-25" b="1">
                          <a:latin typeface="AvenirNext LT Pro Medium"/>
                          <a:cs typeface="AvenirNext LT Pro Medium"/>
                        </a:rPr>
                        <a:t>SEPT.</a:t>
                      </a:r>
                      <a:r>
                        <a:rPr dirty="0" sz="1300" spc="-45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300" spc="-20" b="1">
                          <a:latin typeface="AvenirNext LT Pro Medium"/>
                          <a:cs typeface="AvenirNext LT Pro Medium"/>
                        </a:rPr>
                        <a:t>2026</a:t>
                      </a:r>
                      <a:endParaRPr sz="13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4795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8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4795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6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4795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5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4795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dirty="0" sz="1300" spc="-25">
                          <a:latin typeface="AvenirNext LT Pro Regular"/>
                          <a:cs typeface="AvenirNext LT Pro Regular"/>
                        </a:rPr>
                        <a:t>114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4795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2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4795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200" spc="-50">
                          <a:latin typeface="AvenirNext LT Pro Regular"/>
                          <a:cs typeface="AvenirNext LT Pro Regular"/>
                        </a:rPr>
                        <a:t>5</a:t>
                      </a:r>
                      <a:endParaRPr sz="12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38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711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30" b="1">
                          <a:latin typeface="AvenirNext LT Pro Medium"/>
                          <a:cs typeface="AvenirNext LT Pro Medium"/>
                        </a:rPr>
                        <a:t>OCT.</a:t>
                      </a:r>
                      <a:r>
                        <a:rPr dirty="0" sz="1300" spc="-50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300" spc="-20" b="1">
                          <a:latin typeface="AvenirNext LT Pro Medium"/>
                          <a:cs typeface="AvenirNext LT Pro Medium"/>
                        </a:rPr>
                        <a:t>2026</a:t>
                      </a:r>
                      <a:endParaRPr sz="13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7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4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4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25">
                          <a:latin typeface="AvenirNext LT Pro Regular"/>
                          <a:cs typeface="AvenirNext LT Pro Regular"/>
                        </a:rPr>
                        <a:t>138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2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dirty="0" sz="1200" spc="-50">
                          <a:latin typeface="AvenirNext LT Pro Regular"/>
                          <a:cs typeface="AvenirNext LT Pro Regular"/>
                        </a:rPr>
                        <a:t>5</a:t>
                      </a:r>
                      <a:endParaRPr sz="12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593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711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45" b="1">
                          <a:latin typeface="AvenirNext LT Pro Medium"/>
                          <a:cs typeface="AvenirNext LT Pro Medium"/>
                        </a:rPr>
                        <a:t>NOV.</a:t>
                      </a:r>
                      <a:r>
                        <a:rPr dirty="0" sz="1300" spc="-15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300" spc="-20" b="1">
                          <a:latin typeface="AvenirNext LT Pro Medium"/>
                          <a:cs typeface="AvenirNext LT Pro Medium"/>
                        </a:rPr>
                        <a:t>2026</a:t>
                      </a:r>
                      <a:endParaRPr sz="13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7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4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4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25">
                          <a:latin typeface="AvenirNext LT Pro Regular"/>
                          <a:cs typeface="AvenirNext LT Pro Regular"/>
                        </a:rPr>
                        <a:t>153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2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dirty="0" sz="1200" spc="-50">
                          <a:latin typeface="AvenirNext LT Pro Regular"/>
                          <a:cs typeface="AvenirNext LT Pro Regular"/>
                        </a:rPr>
                        <a:t>5</a:t>
                      </a:r>
                      <a:endParaRPr sz="12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593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71170"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140" b="1" i="1">
                          <a:latin typeface="Calibri"/>
                          <a:cs typeface="Calibri"/>
                        </a:rPr>
                        <a:t>OUTBOUND</a:t>
                      </a:r>
                      <a:r>
                        <a:rPr dirty="0" sz="1300" spc="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60" b="1" i="1">
                          <a:latin typeface="Calibri"/>
                          <a:cs typeface="Calibri"/>
                        </a:rPr>
                        <a:t>(Peak</a:t>
                      </a:r>
                      <a:r>
                        <a:rPr dirty="0" sz="1300" spc="5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105" b="1" i="1">
                          <a:latin typeface="Calibri"/>
                          <a:cs typeface="Calibri"/>
                        </a:rPr>
                        <a:t>number</a:t>
                      </a:r>
                      <a:r>
                        <a:rPr dirty="0" sz="1300" spc="85" b="1" i="1"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sz="1300" spc="6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70" b="1" i="1">
                          <a:latin typeface="Calibri"/>
                          <a:cs typeface="Calibri"/>
                        </a:rPr>
                        <a:t>trucks</a:t>
                      </a:r>
                      <a:r>
                        <a:rPr dirty="0" sz="1300" spc="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100" b="1" i="1">
                          <a:latin typeface="Calibri"/>
                          <a:cs typeface="Calibri"/>
                        </a:rPr>
                        <a:t>per</a:t>
                      </a:r>
                      <a:r>
                        <a:rPr dirty="0" sz="1300" spc="5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60" b="1" i="1">
                          <a:latin typeface="Calibri"/>
                          <a:cs typeface="Calibri"/>
                        </a:rPr>
                        <a:t>day)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711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25" b="1">
                          <a:latin typeface="AvenirNext LT Pro Medium"/>
                          <a:cs typeface="AvenirNext LT Pro Medium"/>
                        </a:rPr>
                        <a:t>SEPT.</a:t>
                      </a:r>
                      <a:r>
                        <a:rPr dirty="0" sz="1300" spc="-45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300" spc="-20" b="1">
                          <a:latin typeface="AvenirNext LT Pro Medium"/>
                          <a:cs typeface="AvenirNext LT Pro Medium"/>
                        </a:rPr>
                        <a:t>2026</a:t>
                      </a:r>
                      <a:endParaRPr sz="13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8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8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300" spc="-25">
                          <a:latin typeface="AvenirNext LT Pro Regular"/>
                          <a:cs typeface="AvenirNext LT Pro Regular"/>
                        </a:rPr>
                        <a:t>118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827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dirty="0" sz="1200" spc="-50">
                          <a:latin typeface="AvenirNext LT Pro Regular"/>
                          <a:cs typeface="AvenirNext LT Pro Regular"/>
                        </a:rPr>
                        <a:t>5</a:t>
                      </a:r>
                      <a:endParaRPr sz="12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5938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9085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dirty="0" sz="1300" spc="-30" b="1">
                          <a:latin typeface="AvenirNext LT Pro Medium"/>
                          <a:cs typeface="AvenirNext LT Pro Medium"/>
                        </a:rPr>
                        <a:t>OCT.</a:t>
                      </a:r>
                      <a:r>
                        <a:rPr dirty="0" sz="1300" spc="-50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300" spc="-20" b="1">
                          <a:latin typeface="AvenirNext LT Pro Medium"/>
                          <a:cs typeface="AvenirNext LT Pro Medium"/>
                        </a:rPr>
                        <a:t>2026</a:t>
                      </a:r>
                      <a:endParaRPr sz="13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7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7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dirty="0" sz="1300" spc="-25">
                          <a:latin typeface="AvenirNext LT Pro Regular"/>
                          <a:cs typeface="AvenirNext LT Pro Regular"/>
                        </a:rPr>
                        <a:t>141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384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dirty="0" sz="1200" spc="-50">
                          <a:latin typeface="AvenirNext LT Pro Regular"/>
                          <a:cs typeface="AvenirNext LT Pro Regular"/>
                        </a:rPr>
                        <a:t>5</a:t>
                      </a:r>
                      <a:endParaRPr sz="12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6891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300" spc="-45" b="1">
                          <a:latin typeface="AvenirNext LT Pro Medium"/>
                          <a:cs typeface="AvenirNext LT Pro Medium"/>
                        </a:rPr>
                        <a:t>NOV.</a:t>
                      </a:r>
                      <a:r>
                        <a:rPr dirty="0" sz="1300" spc="-15" b="1">
                          <a:latin typeface="AvenirNext LT Pro Medium"/>
                          <a:cs typeface="AvenirNext LT Pro Medium"/>
                        </a:rPr>
                        <a:t> </a:t>
                      </a:r>
                      <a:r>
                        <a:rPr dirty="0" sz="1300" spc="-20" b="1">
                          <a:latin typeface="AvenirNext LT Pro Medium"/>
                          <a:cs typeface="AvenirNext LT Pro Medium"/>
                        </a:rPr>
                        <a:t>2026</a:t>
                      </a:r>
                      <a:endParaRPr sz="1300">
                        <a:latin typeface="AvenirNext LT Pro Medium"/>
                        <a:cs typeface="AvenirNext LT Pro Medium"/>
                      </a:endParaRPr>
                    </a:p>
                  </a:txBody>
                  <a:tcPr marL="0" marR="0" marB="0" marT="1257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7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57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300" spc="-50">
                          <a:latin typeface="AvenirNext LT Pro Regular"/>
                          <a:cs typeface="AvenirNext LT Pro Regular"/>
                        </a:rPr>
                        <a:t>7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57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300" spc="-25">
                          <a:latin typeface="AvenirNext LT Pro Regular"/>
                          <a:cs typeface="AvenirNext LT Pro Regular"/>
                        </a:rPr>
                        <a:t>156</a:t>
                      </a:r>
                      <a:endParaRPr sz="13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2573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1200" spc="-50">
                          <a:latin typeface="AvenirNext LT Pro Regular"/>
                          <a:cs typeface="AvenirNext LT Pro Regular"/>
                        </a:rPr>
                        <a:t>5</a:t>
                      </a:r>
                      <a:endParaRPr sz="1200">
                        <a:latin typeface="AvenirNext LT Pro Regular"/>
                        <a:cs typeface="AvenirNext LT Pro Regular"/>
                      </a:endParaRPr>
                    </a:p>
                  </a:txBody>
                  <a:tcPr marL="0" marR="0" marB="0" marT="156845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46394" y="5515101"/>
            <a:ext cx="111118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1200" spc="80" b="1" i="1">
                <a:solidFill>
                  <a:srgbClr val="181818"/>
                </a:solidFill>
                <a:latin typeface="Calibri"/>
                <a:cs typeface="Calibri"/>
              </a:rPr>
              <a:t>The</a:t>
            </a:r>
            <a:r>
              <a:rPr dirty="0" sz="1200" spc="3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90" b="1" i="1">
                <a:solidFill>
                  <a:srgbClr val="181818"/>
                </a:solidFill>
                <a:latin typeface="Calibri"/>
                <a:cs typeface="Calibri"/>
              </a:rPr>
              <a:t>presented</a:t>
            </a:r>
            <a:r>
              <a:rPr dirty="0" sz="1200" spc="2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75" b="1" i="1">
                <a:solidFill>
                  <a:srgbClr val="181818"/>
                </a:solidFill>
                <a:latin typeface="Calibri"/>
                <a:cs typeface="Calibri"/>
              </a:rPr>
              <a:t>figures</a:t>
            </a:r>
            <a:r>
              <a:rPr dirty="0" sz="1200" spc="3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60" b="1" i="1">
                <a:solidFill>
                  <a:srgbClr val="181818"/>
                </a:solidFill>
                <a:latin typeface="Calibri"/>
                <a:cs typeface="Calibri"/>
              </a:rPr>
              <a:t>reflect</a:t>
            </a:r>
            <a:r>
              <a:rPr dirty="0" sz="1200" spc="2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70" b="1" i="1">
                <a:solidFill>
                  <a:srgbClr val="181818"/>
                </a:solidFill>
                <a:latin typeface="Calibri"/>
                <a:cs typeface="Calibri"/>
              </a:rPr>
              <a:t>the</a:t>
            </a:r>
            <a:r>
              <a:rPr dirty="0" sz="1200" spc="3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85" b="1" i="1">
                <a:solidFill>
                  <a:srgbClr val="181818"/>
                </a:solidFill>
                <a:latin typeface="Calibri"/>
                <a:cs typeface="Calibri"/>
              </a:rPr>
              <a:t>highest</a:t>
            </a:r>
            <a:r>
              <a:rPr dirty="0" sz="1200" spc="2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70" b="1" i="1">
                <a:solidFill>
                  <a:srgbClr val="181818"/>
                </a:solidFill>
                <a:latin typeface="Calibri"/>
                <a:cs typeface="Calibri"/>
              </a:rPr>
              <a:t>daily</a:t>
            </a:r>
            <a:r>
              <a:rPr dirty="0" sz="1200" spc="4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75" b="1" i="1">
                <a:solidFill>
                  <a:srgbClr val="181818"/>
                </a:solidFill>
                <a:latin typeface="Calibri"/>
                <a:cs typeface="Calibri"/>
              </a:rPr>
              <a:t>average</a:t>
            </a:r>
            <a:r>
              <a:rPr dirty="0" sz="1200" spc="2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80" b="1" i="1">
                <a:solidFill>
                  <a:srgbClr val="181818"/>
                </a:solidFill>
                <a:latin typeface="Calibri"/>
                <a:cs typeface="Calibri"/>
              </a:rPr>
              <a:t>peak.</a:t>
            </a:r>
            <a:r>
              <a:rPr dirty="0" sz="1200" spc="-2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50" b="1" i="1">
                <a:solidFill>
                  <a:srgbClr val="181818"/>
                </a:solidFill>
                <a:latin typeface="Calibri"/>
                <a:cs typeface="Calibri"/>
              </a:rPr>
              <a:t>Truck</a:t>
            </a:r>
            <a:r>
              <a:rPr dirty="0" sz="1200" spc="4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95" b="1" i="1">
                <a:solidFill>
                  <a:srgbClr val="181818"/>
                </a:solidFill>
                <a:latin typeface="Calibri"/>
                <a:cs typeface="Calibri"/>
              </a:rPr>
              <a:t>volumes</a:t>
            </a:r>
            <a:r>
              <a:rPr dirty="0" sz="1200" spc="6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60" b="1" i="1">
                <a:solidFill>
                  <a:srgbClr val="181818"/>
                </a:solidFill>
                <a:latin typeface="Calibri"/>
                <a:cs typeface="Calibri"/>
              </a:rPr>
              <a:t>vary</a:t>
            </a:r>
            <a:r>
              <a:rPr dirty="0" sz="1200" spc="3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70" b="1" i="1">
                <a:solidFill>
                  <a:srgbClr val="181818"/>
                </a:solidFill>
                <a:latin typeface="Calibri"/>
                <a:cs typeface="Calibri"/>
              </a:rPr>
              <a:t>daily</a:t>
            </a:r>
            <a:r>
              <a:rPr dirty="0" sz="1200" spc="3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114" b="1" i="1">
                <a:solidFill>
                  <a:srgbClr val="181818"/>
                </a:solidFill>
                <a:latin typeface="Calibri"/>
                <a:cs typeface="Calibri"/>
              </a:rPr>
              <a:t>depending</a:t>
            </a:r>
            <a:r>
              <a:rPr dirty="0" sz="1200" spc="-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100" b="1" i="1">
                <a:solidFill>
                  <a:srgbClr val="181818"/>
                </a:solidFill>
                <a:latin typeface="Calibri"/>
                <a:cs typeface="Calibri"/>
              </a:rPr>
              <a:t>on</a:t>
            </a:r>
            <a:r>
              <a:rPr dirty="0" sz="1200" spc="3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70" b="1" i="1">
                <a:solidFill>
                  <a:srgbClr val="181818"/>
                </a:solidFill>
                <a:latin typeface="Calibri"/>
                <a:cs typeface="Calibri"/>
              </a:rPr>
              <a:t>the</a:t>
            </a:r>
            <a:r>
              <a:rPr dirty="0" sz="1200" spc="4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95" b="1" i="1">
                <a:solidFill>
                  <a:srgbClr val="181818"/>
                </a:solidFill>
                <a:latin typeface="Calibri"/>
                <a:cs typeface="Calibri"/>
              </a:rPr>
              <a:t>type</a:t>
            </a:r>
            <a:r>
              <a:rPr dirty="0" sz="1200" spc="2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80" b="1" i="1">
                <a:solidFill>
                  <a:srgbClr val="181818"/>
                </a:solidFill>
                <a:latin typeface="Calibri"/>
                <a:cs typeface="Calibri"/>
              </a:rPr>
              <a:t>of </a:t>
            </a:r>
            <a:r>
              <a:rPr dirty="0" sz="1200" spc="50" b="1" i="1">
                <a:solidFill>
                  <a:srgbClr val="181818"/>
                </a:solidFill>
                <a:latin typeface="Calibri"/>
                <a:cs typeface="Calibri"/>
              </a:rPr>
              <a:t>activity.</a:t>
            </a:r>
            <a:r>
              <a:rPr dirty="0" sz="1200" spc="-1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85" b="1" i="1">
                <a:solidFill>
                  <a:srgbClr val="181818"/>
                </a:solidFill>
                <a:latin typeface="Calibri"/>
                <a:cs typeface="Calibri"/>
              </a:rPr>
              <a:t>Average</a:t>
            </a:r>
            <a:r>
              <a:rPr dirty="0" sz="1200" spc="3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100" b="1" i="1">
                <a:solidFill>
                  <a:srgbClr val="181818"/>
                </a:solidFill>
                <a:latin typeface="Calibri"/>
                <a:cs typeface="Calibri"/>
              </a:rPr>
              <a:t>number</a:t>
            </a:r>
            <a:r>
              <a:rPr dirty="0" sz="1200" spc="3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80" b="1" i="1">
                <a:solidFill>
                  <a:srgbClr val="181818"/>
                </a:solidFill>
                <a:latin typeface="Calibri"/>
                <a:cs typeface="Calibri"/>
              </a:rPr>
              <a:t>of</a:t>
            </a:r>
            <a:r>
              <a:rPr dirty="0" sz="1200" spc="65" b="1" i="1">
                <a:solidFill>
                  <a:srgbClr val="181818"/>
                </a:solidFill>
                <a:latin typeface="Calibri"/>
                <a:cs typeface="Calibri"/>
              </a:rPr>
              <a:t> trucks </a:t>
            </a:r>
            <a:r>
              <a:rPr dirty="0" sz="1200" spc="25" b="1" i="1">
                <a:solidFill>
                  <a:srgbClr val="181818"/>
                </a:solidFill>
                <a:latin typeface="Calibri"/>
                <a:cs typeface="Calibri"/>
              </a:rPr>
              <a:t>are</a:t>
            </a:r>
            <a:r>
              <a:rPr dirty="0" sz="1200" spc="25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85" b="1" i="1">
                <a:solidFill>
                  <a:srgbClr val="181818"/>
                </a:solidFill>
                <a:latin typeface="Calibri"/>
                <a:cs typeface="Calibri"/>
              </a:rPr>
              <a:t>subject</a:t>
            </a:r>
            <a:r>
              <a:rPr dirty="0" sz="1200" spc="3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65" b="1" i="1">
                <a:solidFill>
                  <a:srgbClr val="181818"/>
                </a:solidFill>
                <a:latin typeface="Calibri"/>
                <a:cs typeface="Calibri"/>
              </a:rPr>
              <a:t>to</a:t>
            </a:r>
            <a:r>
              <a:rPr dirty="0" sz="1200" spc="3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85" b="1" i="1">
                <a:solidFill>
                  <a:srgbClr val="181818"/>
                </a:solidFill>
                <a:latin typeface="Calibri"/>
                <a:cs typeface="Calibri"/>
              </a:rPr>
              <a:t>change.</a:t>
            </a:r>
            <a:r>
              <a:rPr dirty="0" sz="1200" spc="-30" b="1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Occasional</a:t>
            </a:r>
            <a:r>
              <a:rPr dirty="0" sz="1200" spc="-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oversized</a:t>
            </a:r>
            <a:r>
              <a:rPr dirty="0" sz="12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deliveries</a:t>
            </a:r>
            <a:r>
              <a:rPr dirty="0" sz="12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may</a:t>
            </a:r>
            <a:r>
              <a:rPr dirty="0" sz="1200" spc="-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occur</a:t>
            </a:r>
            <a:r>
              <a:rPr dirty="0" sz="12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through</a:t>
            </a:r>
            <a:r>
              <a:rPr dirty="0" sz="1200" spc="-3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Hanna</a:t>
            </a:r>
            <a:r>
              <a:rPr dirty="0" sz="1200" spc="-5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Avenue.</a:t>
            </a:r>
            <a:r>
              <a:rPr dirty="0" sz="1200" spc="-5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If</a:t>
            </a:r>
            <a:r>
              <a:rPr dirty="0" sz="1200" spc="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the</a:t>
            </a:r>
            <a:r>
              <a:rPr dirty="0" sz="12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designated</a:t>
            </a:r>
            <a:r>
              <a:rPr dirty="0" sz="12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gate</a:t>
            </a:r>
            <a:r>
              <a:rPr dirty="0" sz="12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is</a:t>
            </a:r>
            <a:r>
              <a:rPr dirty="0" sz="1200" spc="-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unavailable,</a:t>
            </a:r>
            <a:r>
              <a:rPr dirty="0" sz="1200" spc="-6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trucks</a:t>
            </a:r>
            <a:r>
              <a:rPr dirty="0" sz="12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may</a:t>
            </a:r>
            <a:r>
              <a:rPr dirty="0" sz="1200" spc="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use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an 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alternate</a:t>
            </a:r>
            <a:r>
              <a:rPr dirty="0" sz="1200" spc="-4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approved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gate</a:t>
            </a:r>
            <a:r>
              <a:rPr dirty="0" sz="12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as 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directed.</a:t>
            </a:r>
            <a:r>
              <a:rPr dirty="0" sz="1200" spc="-6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Haul</a:t>
            </a:r>
            <a:r>
              <a:rPr dirty="0" sz="12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routes</a:t>
            </a:r>
            <a:r>
              <a:rPr dirty="0" sz="1200" spc="-5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subject</a:t>
            </a:r>
            <a:r>
              <a:rPr dirty="0" sz="1200" spc="-3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to</a:t>
            </a:r>
            <a:r>
              <a:rPr dirty="0" sz="1200" spc="-1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change</a:t>
            </a:r>
            <a:r>
              <a:rPr dirty="0" sz="1200" spc="-4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and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are</a:t>
            </a:r>
            <a:r>
              <a:rPr dirty="0" sz="12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directed</a:t>
            </a:r>
            <a:r>
              <a:rPr dirty="0" sz="1200" spc="-3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by</a:t>
            </a:r>
            <a:r>
              <a:rPr dirty="0" sz="12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Metrolinx</a:t>
            </a:r>
            <a:r>
              <a:rPr dirty="0" sz="1200" spc="-4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in</a:t>
            </a:r>
            <a:r>
              <a:rPr dirty="0" sz="1200" spc="-2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accordance</a:t>
            </a:r>
            <a:r>
              <a:rPr dirty="0" sz="12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with</a:t>
            </a:r>
            <a:r>
              <a:rPr dirty="0" sz="1200" spc="-3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the</a:t>
            </a:r>
            <a:r>
              <a:rPr dirty="0" sz="1200" spc="-25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 </a:t>
            </a:r>
            <a:r>
              <a:rPr dirty="0" sz="1200" spc="-10" i="1">
                <a:solidFill>
                  <a:srgbClr val="181818"/>
                </a:solidFill>
                <a:latin typeface="AvenirNext LT Pro Regular"/>
                <a:cs typeface="AvenirNext LT Pro Regular"/>
              </a:rPr>
              <a:t>City.</a:t>
            </a:r>
            <a:endParaRPr sz="1200">
              <a:latin typeface="AvenirNext LT Pro Regular"/>
              <a:cs typeface="AvenirNext LT Pro Regula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Garrick McIntosh</dc:creator>
  <cp:keywords>King-Bathurst</cp:keywords>
  <dc:title>Open House 2025</dc:title>
  <dcterms:created xsi:type="dcterms:W3CDTF">2026-09-25T14:09:54Z</dcterms:created>
  <dcterms:modified xsi:type="dcterms:W3CDTF">2026-09-25T14:09:54Z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D54D2D4B-A87B-4311-A72D-D48BFD2B2B07</vt:lpwstr>
  </property>
  <property fmtid="{D5CDD505-2E9C-101B-9397-08002B2CF9AE}" pid="3" name="ArticulatePath">
    <vt:lpwstr>https://metrolinx.sharepoint.com/sites/OLSouthCivilsCommsandCE/Shared Documents/General/OL South Civils Comms and CE/02 CLCs/01 Exhibition/November 2025/Exhibition CLC - November 19, 2025</vt:lpwstr>
  </property>
  <property fmtid="{D5CDD505-2E9C-101B-9397-08002B2CF9AE}" pid="4" name="ContentTypeId">
    <vt:lpwstr>0x0101000A756F0E2D615F4F96191DFD4990EA84</vt:lpwstr>
  </property>
  <property fmtid="{D5CDD505-2E9C-101B-9397-08002B2CF9AE}" pid="5" name="Created">
    <vt:filetime>2026-09-22T00:00:00Z</vt:filetime>
  </property>
  <property fmtid="{D5CDD505-2E9C-101B-9397-08002B2CF9AE}" pid="6" name="Creator">
    <vt:lpwstr>Power PDF Create</vt:lpwstr>
  </property>
  <property fmtid="{D5CDD505-2E9C-101B-9397-08002B2CF9AE}" pid="7" name="LastSaved">
    <vt:filetime>2026-09-25T00:00:00Z</vt:filetime>
  </property>
  <property fmtid="{D5CDD505-2E9C-101B-9397-08002B2CF9AE}" pid="8" name="MSIP_Label_253543b8-85ab-40fe-8f7a-49ff4e50d18f_ActionId">
    <vt:lpwstr>cc7fa51e-1e8e-4542-8ff1-b5654539bde1</vt:lpwstr>
  </property>
  <property fmtid="{D5CDD505-2E9C-101B-9397-08002B2CF9AE}" pid="9" name="MSIP_Label_253543b8-85ab-40fe-8f7a-49ff4e50d18f_ContentBits">
    <vt:lpwstr>0</vt:lpwstr>
  </property>
  <property fmtid="{D5CDD505-2E9C-101B-9397-08002B2CF9AE}" pid="10" name="MSIP_Label_253543b8-85ab-40fe-8f7a-49ff4e50d18f_Enabled">
    <vt:lpwstr>true</vt:lpwstr>
  </property>
  <property fmtid="{D5CDD505-2E9C-101B-9397-08002B2CF9AE}" pid="11" name="MSIP_Label_253543b8-85ab-40fe-8f7a-49ff4e50d18f_Method">
    <vt:lpwstr>Privileged</vt:lpwstr>
  </property>
  <property fmtid="{D5CDD505-2E9C-101B-9397-08002B2CF9AE}" pid="12" name="MSIP_Label_253543b8-85ab-40fe-8f7a-49ff4e50d18f_Name">
    <vt:lpwstr>Public</vt:lpwstr>
  </property>
  <property fmtid="{D5CDD505-2E9C-101B-9397-08002B2CF9AE}" pid="13" name="MSIP_Label_253543b8-85ab-40fe-8f7a-49ff4e50d18f_SetDate">
    <vt:lpwstr>2022-02-08T20:25:47Z</vt:lpwstr>
  </property>
  <property fmtid="{D5CDD505-2E9C-101B-9397-08002B2CF9AE}" pid="14" name="MSIP_Label_253543b8-85ab-40fe-8f7a-49ff4e50d18f_SiteId">
    <vt:lpwstr>22d635a3-3930-4779-a82d-155e2d13b75e</vt:lpwstr>
  </property>
  <property fmtid="{D5CDD505-2E9C-101B-9397-08002B2CF9AE}" pid="15" name="Producer">
    <vt:lpwstr>Power PDF Create</vt:lpwstr>
  </property>
</Properties>
</file>